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283" r:id="rId7"/>
    <p:sldId id="301" r:id="rId8"/>
    <p:sldId id="279" r:id="rId9"/>
    <p:sldId id="278" r:id="rId10"/>
    <p:sldId id="303" r:id="rId11"/>
    <p:sldId id="277" r:id="rId12"/>
    <p:sldId id="306" r:id="rId13"/>
    <p:sldId id="285" r:id="rId14"/>
    <p:sldId id="307" r:id="rId15"/>
    <p:sldId id="304" r:id="rId16"/>
    <p:sldId id="308"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TWK Lausanne 500" panose="02000503040000020004"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BC92C2-EB6A-4555-ACF7-0B4EF897B412}" v="1" dt="2024-12-12T09:49:10.6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2DBC92C2-EB6A-4555-ACF7-0B4EF897B412}"/>
    <pc:docChg chg="custSel mod delSld modSld">
      <pc:chgData name="Ainslie Bradley" userId="cf0bf7ea-799c-42a9-bae9-2cd257c54eb6" providerId="ADAL" clId="{2DBC92C2-EB6A-4555-ACF7-0B4EF897B412}" dt="2024-12-13T12:25:11.158" v="1012"/>
      <pc:docMkLst>
        <pc:docMk/>
      </pc:docMkLst>
      <pc:sldChg chg="modSp mod">
        <pc:chgData name="Ainslie Bradley" userId="cf0bf7ea-799c-42a9-bae9-2cd257c54eb6" providerId="ADAL" clId="{2DBC92C2-EB6A-4555-ACF7-0B4EF897B412}" dt="2024-12-12T10:14:52.927" v="850" actId="20577"/>
        <pc:sldMkLst>
          <pc:docMk/>
          <pc:sldMk cId="2875547132" sldId="280"/>
        </pc:sldMkLst>
        <pc:spChg chg="mod">
          <ac:chgData name="Ainslie Bradley" userId="cf0bf7ea-799c-42a9-bae9-2cd257c54eb6" providerId="ADAL" clId="{2DBC92C2-EB6A-4555-ACF7-0B4EF897B412}" dt="2024-12-12T10:14:52.927" v="850" actId="20577"/>
          <ac:spMkLst>
            <pc:docMk/>
            <pc:sldMk cId="2875547132" sldId="280"/>
            <ac:spMk id="7" creationId="{4775E503-E4C9-9ACB-19E6-B46F25322EB8}"/>
          </ac:spMkLst>
        </pc:spChg>
      </pc:sldChg>
      <pc:sldChg chg="modSp mod">
        <pc:chgData name="Ainslie Bradley" userId="cf0bf7ea-799c-42a9-bae9-2cd257c54eb6" providerId="ADAL" clId="{2DBC92C2-EB6A-4555-ACF7-0B4EF897B412}" dt="2024-12-12T15:23:16.550" v="925" actId="20577"/>
        <pc:sldMkLst>
          <pc:docMk/>
          <pc:sldMk cId="57218788" sldId="283"/>
        </pc:sldMkLst>
        <pc:spChg chg="mod">
          <ac:chgData name="Ainslie Bradley" userId="cf0bf7ea-799c-42a9-bae9-2cd257c54eb6" providerId="ADAL" clId="{2DBC92C2-EB6A-4555-ACF7-0B4EF897B412}" dt="2024-12-12T09:46:51.035" v="275" actId="255"/>
          <ac:spMkLst>
            <pc:docMk/>
            <pc:sldMk cId="57218788" sldId="283"/>
            <ac:spMk id="2" creationId="{4A813FF3-6D98-D818-FB63-AC584196F74C}"/>
          </ac:spMkLst>
        </pc:spChg>
        <pc:spChg chg="mod">
          <ac:chgData name="Ainslie Bradley" userId="cf0bf7ea-799c-42a9-bae9-2cd257c54eb6" providerId="ADAL" clId="{2DBC92C2-EB6A-4555-ACF7-0B4EF897B412}" dt="2024-12-12T09:46:46.056" v="274" actId="255"/>
          <ac:spMkLst>
            <pc:docMk/>
            <pc:sldMk cId="57218788" sldId="283"/>
            <ac:spMk id="3" creationId="{0658C970-5B5D-D1BA-005E-CBAF0E55ED52}"/>
          </ac:spMkLst>
        </pc:spChg>
        <pc:spChg chg="mod">
          <ac:chgData name="Ainslie Bradley" userId="cf0bf7ea-799c-42a9-bae9-2cd257c54eb6" providerId="ADAL" clId="{2DBC92C2-EB6A-4555-ACF7-0B4EF897B412}" dt="2024-12-12T09:46:55.360" v="276" actId="20577"/>
          <ac:spMkLst>
            <pc:docMk/>
            <pc:sldMk cId="57218788" sldId="283"/>
            <ac:spMk id="4" creationId="{76E749A2-0140-EB20-E7F4-3E78F5E70418}"/>
          </ac:spMkLst>
        </pc:spChg>
        <pc:spChg chg="mod">
          <ac:chgData name="Ainslie Bradley" userId="cf0bf7ea-799c-42a9-bae9-2cd257c54eb6" providerId="ADAL" clId="{2DBC92C2-EB6A-4555-ACF7-0B4EF897B412}" dt="2024-12-12T09:48:05.544" v="351" actId="207"/>
          <ac:spMkLst>
            <pc:docMk/>
            <pc:sldMk cId="57218788" sldId="283"/>
            <ac:spMk id="6" creationId="{071588D8-25EB-D819-C489-01ED78A5C193}"/>
          </ac:spMkLst>
        </pc:spChg>
        <pc:spChg chg="mod">
          <ac:chgData name="Ainslie Bradley" userId="cf0bf7ea-799c-42a9-bae9-2cd257c54eb6" providerId="ADAL" clId="{2DBC92C2-EB6A-4555-ACF7-0B4EF897B412}" dt="2024-12-12T15:23:16.550" v="925" actId="20577"/>
          <ac:spMkLst>
            <pc:docMk/>
            <pc:sldMk cId="57218788" sldId="283"/>
            <ac:spMk id="8" creationId="{0D1BD669-F8FA-143E-9814-6B3E60126B5A}"/>
          </ac:spMkLst>
        </pc:spChg>
        <pc:spChg chg="mod">
          <ac:chgData name="Ainslie Bradley" userId="cf0bf7ea-799c-42a9-bae9-2cd257c54eb6" providerId="ADAL" clId="{2DBC92C2-EB6A-4555-ACF7-0B4EF897B412}" dt="2024-12-12T09:46:35.567" v="272" actId="255"/>
          <ac:spMkLst>
            <pc:docMk/>
            <pc:sldMk cId="57218788" sldId="283"/>
            <ac:spMk id="11" creationId="{EA2CDF45-770A-9210-A299-A569CBBD342F}"/>
          </ac:spMkLst>
        </pc:spChg>
      </pc:sldChg>
      <pc:sldChg chg="del">
        <pc:chgData name="Ainslie Bradley" userId="cf0bf7ea-799c-42a9-bae9-2cd257c54eb6" providerId="ADAL" clId="{2DBC92C2-EB6A-4555-ACF7-0B4EF897B412}" dt="2024-12-12T09:48:56.206" v="354" actId="2696"/>
        <pc:sldMkLst>
          <pc:docMk/>
          <pc:sldMk cId="1058346331" sldId="285"/>
        </pc:sldMkLst>
      </pc:sldChg>
      <pc:sldChg chg="modSp mod">
        <pc:chgData name="Ainslie Bradley" userId="cf0bf7ea-799c-42a9-bae9-2cd257c54eb6" providerId="ADAL" clId="{2DBC92C2-EB6A-4555-ACF7-0B4EF897B412}" dt="2024-12-12T12:55:10.667" v="868" actId="20577"/>
        <pc:sldMkLst>
          <pc:docMk/>
          <pc:sldMk cId="946210017" sldId="295"/>
        </pc:sldMkLst>
        <pc:spChg chg="mod">
          <ac:chgData name="Ainslie Bradley" userId="cf0bf7ea-799c-42a9-bae9-2cd257c54eb6" providerId="ADAL" clId="{2DBC92C2-EB6A-4555-ACF7-0B4EF897B412}" dt="2024-12-12T12:55:10.667" v="868" actId="20577"/>
          <ac:spMkLst>
            <pc:docMk/>
            <pc:sldMk cId="946210017" sldId="295"/>
            <ac:spMk id="8" creationId="{619B6A0B-1B81-972F-AB73-9865BCE66301}"/>
          </ac:spMkLst>
        </pc:spChg>
      </pc:sldChg>
      <pc:sldChg chg="modSp mod">
        <pc:chgData name="Ainslie Bradley" userId="cf0bf7ea-799c-42a9-bae9-2cd257c54eb6" providerId="ADAL" clId="{2DBC92C2-EB6A-4555-ACF7-0B4EF897B412}" dt="2024-12-13T12:23:42.117" v="1011" actId="20577"/>
        <pc:sldMkLst>
          <pc:docMk/>
          <pc:sldMk cId="3693005957" sldId="300"/>
        </pc:sldMkLst>
        <pc:spChg chg="mod">
          <ac:chgData name="Ainslie Bradley" userId="cf0bf7ea-799c-42a9-bae9-2cd257c54eb6" providerId="ADAL" clId="{2DBC92C2-EB6A-4555-ACF7-0B4EF897B412}" dt="2024-12-13T12:23:42.117" v="1011" actId="20577"/>
          <ac:spMkLst>
            <pc:docMk/>
            <pc:sldMk cId="3693005957" sldId="300"/>
            <ac:spMk id="7" creationId="{F0D31468-386B-4A1A-8ECA-B3014AD770F7}"/>
          </ac:spMkLst>
        </pc:spChg>
      </pc:sldChg>
      <pc:sldChg chg="modSp mod">
        <pc:chgData name="Ainslie Bradley" userId="cf0bf7ea-799c-42a9-bae9-2cd257c54eb6" providerId="ADAL" clId="{2DBC92C2-EB6A-4555-ACF7-0B4EF897B412}" dt="2024-12-12T09:55:46.940" v="444" actId="20577"/>
        <pc:sldMkLst>
          <pc:docMk/>
          <pc:sldMk cId="2899946484" sldId="304"/>
        </pc:sldMkLst>
        <pc:spChg chg="mod">
          <ac:chgData name="Ainslie Bradley" userId="cf0bf7ea-799c-42a9-bae9-2cd257c54eb6" providerId="ADAL" clId="{2DBC92C2-EB6A-4555-ACF7-0B4EF897B412}" dt="2024-12-12T09:55:46.940" v="444" actId="20577"/>
          <ac:spMkLst>
            <pc:docMk/>
            <pc:sldMk cId="2899946484" sldId="304"/>
            <ac:spMk id="5" creationId="{7CC5F0D8-854E-9713-86A7-B73717DDCB8A}"/>
          </ac:spMkLst>
        </pc:spChg>
      </pc:sldChg>
      <pc:sldChg chg="modSp mod">
        <pc:chgData name="Ainslie Bradley" userId="cf0bf7ea-799c-42a9-bae9-2cd257c54eb6" providerId="ADAL" clId="{2DBC92C2-EB6A-4555-ACF7-0B4EF897B412}" dt="2024-12-12T09:43:38.333" v="94" actId="20577"/>
        <pc:sldMkLst>
          <pc:docMk/>
          <pc:sldMk cId="2303596187" sldId="305"/>
        </pc:sldMkLst>
        <pc:spChg chg="mod">
          <ac:chgData name="Ainslie Bradley" userId="cf0bf7ea-799c-42a9-bae9-2cd257c54eb6" providerId="ADAL" clId="{2DBC92C2-EB6A-4555-ACF7-0B4EF897B412}" dt="2024-12-12T09:43:38.333" v="94" actId="20577"/>
          <ac:spMkLst>
            <pc:docMk/>
            <pc:sldMk cId="2303596187" sldId="305"/>
            <ac:spMk id="2" creationId="{B3ABBA8C-6821-060A-9D0E-6852CC324C47}"/>
          </ac:spMkLst>
        </pc:spChg>
      </pc:sldChg>
      <pc:sldChg chg="modSp mod">
        <pc:chgData name="Ainslie Bradley" userId="cf0bf7ea-799c-42a9-bae9-2cd257c54eb6" providerId="ADAL" clId="{2DBC92C2-EB6A-4555-ACF7-0B4EF897B412}" dt="2024-12-13T11:59:32.924" v="966" actId="20577"/>
        <pc:sldMkLst>
          <pc:docMk/>
          <pc:sldMk cId="1096865774" sldId="306"/>
        </pc:sldMkLst>
        <pc:spChg chg="mod">
          <ac:chgData name="Ainslie Bradley" userId="cf0bf7ea-799c-42a9-bae9-2cd257c54eb6" providerId="ADAL" clId="{2DBC92C2-EB6A-4555-ACF7-0B4EF897B412}" dt="2024-12-13T11:59:32.924" v="966" actId="20577"/>
          <ac:spMkLst>
            <pc:docMk/>
            <pc:sldMk cId="1096865774" sldId="306"/>
            <ac:spMk id="8" creationId="{D37769CF-6F75-C23E-92A7-52FFAE1EC4CA}"/>
          </ac:spMkLst>
        </pc:spChg>
      </pc:sldChg>
      <pc:sldChg chg="del">
        <pc:chgData name="Ainslie Bradley" userId="cf0bf7ea-799c-42a9-bae9-2cd257c54eb6" providerId="ADAL" clId="{2DBC92C2-EB6A-4555-ACF7-0B4EF897B412}" dt="2024-12-12T09:48:56.206" v="354" actId="2696"/>
        <pc:sldMkLst>
          <pc:docMk/>
          <pc:sldMk cId="3185734724" sldId="306"/>
        </pc:sldMkLst>
      </pc:sldChg>
      <pc:sldChg chg="del">
        <pc:chgData name="Ainslie Bradley" userId="cf0bf7ea-799c-42a9-bae9-2cd257c54eb6" providerId="ADAL" clId="{2DBC92C2-EB6A-4555-ACF7-0B4EF897B412}" dt="2024-12-12T09:47:11.574" v="277" actId="2696"/>
        <pc:sldMkLst>
          <pc:docMk/>
          <pc:sldMk cId="3466918221" sldId="307"/>
        </pc:sldMkLst>
      </pc:sldChg>
      <pc:sldChg chg="modSp mod">
        <pc:chgData name="Ainslie Bradley" userId="cf0bf7ea-799c-42a9-bae9-2cd257c54eb6" providerId="ADAL" clId="{2DBC92C2-EB6A-4555-ACF7-0B4EF897B412}" dt="2024-12-12T15:00:53.236" v="869" actId="6549"/>
        <pc:sldMkLst>
          <pc:docMk/>
          <pc:sldMk cId="3665864941" sldId="307"/>
        </pc:sldMkLst>
        <pc:spChg chg="mod">
          <ac:chgData name="Ainslie Bradley" userId="cf0bf7ea-799c-42a9-bae9-2cd257c54eb6" providerId="ADAL" clId="{2DBC92C2-EB6A-4555-ACF7-0B4EF897B412}" dt="2024-12-12T15:00:53.236" v="869" actId="6549"/>
          <ac:spMkLst>
            <pc:docMk/>
            <pc:sldMk cId="3665864941" sldId="307"/>
            <ac:spMk id="8" creationId="{E180A615-C6E5-6230-01AE-FAC603086BC3}"/>
          </ac:spMkLst>
        </pc:spChg>
      </pc:sldChg>
      <pc:sldChg chg="modSp mod">
        <pc:chgData name="Ainslie Bradley" userId="cf0bf7ea-799c-42a9-bae9-2cd257c54eb6" providerId="ADAL" clId="{2DBC92C2-EB6A-4555-ACF7-0B4EF897B412}" dt="2024-12-12T09:55:12.824" v="443" actId="6549"/>
        <pc:sldMkLst>
          <pc:docMk/>
          <pc:sldMk cId="3209650847" sldId="308"/>
        </pc:sldMkLst>
        <pc:spChg chg="mod">
          <ac:chgData name="Ainslie Bradley" userId="cf0bf7ea-799c-42a9-bae9-2cd257c54eb6" providerId="ADAL" clId="{2DBC92C2-EB6A-4555-ACF7-0B4EF897B412}" dt="2024-12-12T09:55:12.824" v="443" actId="6549"/>
          <ac:spMkLst>
            <pc:docMk/>
            <pc:sldMk cId="3209650847" sldId="308"/>
            <ac:spMk id="5" creationId="{79A9E5BA-E0CE-E0A6-6C5A-EFE8DF7E2F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13/12/2024</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12/13/2024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12/13/2024</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Senior Support Worker – YPFS (Young People and Family Support)</a:t>
            </a:r>
            <a:br>
              <a:rPr lang="en-US" sz="4400" dirty="0">
                <a:latin typeface="Tiempos Headline Regular" panose="02020503060303060403" pitchFamily="18" charset="0"/>
              </a:rPr>
            </a:br>
            <a:r>
              <a:rPr lang="en-US" sz="1800" dirty="0">
                <a:latin typeface="TWK Lausanne 350" panose="02000503040000020004" pitchFamily="50" charset="0"/>
              </a:rPr>
              <a:t>(December 2024)</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E4BEE-3737-5C48-4EF9-527E9ECBFF9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ABC24D8-B576-58D2-EEB3-ECEC5B100FE7}"/>
              </a:ext>
            </a:extLst>
          </p:cNvPr>
          <p:cNvSpPr txBox="1"/>
          <p:nvPr/>
        </p:nvSpPr>
        <p:spPr>
          <a:xfrm>
            <a:off x="254020" y="148934"/>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2" name="Footer Placeholder 1">
            <a:extLst>
              <a:ext uri="{FF2B5EF4-FFF2-40B4-BE49-F238E27FC236}">
                <a16:creationId xmlns:a16="http://schemas.microsoft.com/office/drawing/2014/main" id="{E59E8F11-1547-E346-3234-DE08BF2E1D31}"/>
              </a:ext>
            </a:extLst>
          </p:cNvPr>
          <p:cNvSpPr>
            <a:spLocks noGrp="1"/>
          </p:cNvSpPr>
          <p:nvPr>
            <p:ph type="ftr" sz="quarter" idx="11"/>
          </p:nvPr>
        </p:nvSpPr>
        <p:spPr/>
        <p:txBody>
          <a:bodyPr/>
          <a:lstStyle/>
          <a:p>
            <a:r>
              <a:rPr lang="en-GB" dirty="0"/>
              <a:t>7</a:t>
            </a:r>
          </a:p>
        </p:txBody>
      </p:sp>
      <p:sp>
        <p:nvSpPr>
          <p:cNvPr id="8" name="TextBox 7">
            <a:extLst>
              <a:ext uri="{FF2B5EF4-FFF2-40B4-BE49-F238E27FC236}">
                <a16:creationId xmlns:a16="http://schemas.microsoft.com/office/drawing/2014/main" id="{E180A615-C6E5-6230-01AE-FAC603086BC3}"/>
              </a:ext>
            </a:extLst>
          </p:cNvPr>
          <p:cNvSpPr txBox="1"/>
          <p:nvPr/>
        </p:nvSpPr>
        <p:spPr>
          <a:xfrm>
            <a:off x="254020" y="824453"/>
            <a:ext cx="11245762" cy="5337102"/>
          </a:xfrm>
          <a:prstGeom prst="rect">
            <a:avLst/>
          </a:prstGeom>
          <a:noFill/>
        </p:spPr>
        <p:txBody>
          <a:bodyPr wrap="square">
            <a:spAutoFit/>
          </a:bodyPr>
          <a:lstStyle/>
          <a:p>
            <a:pPr marL="285750" indent="-285750">
              <a:spcBef>
                <a:spcPts val="170"/>
              </a:spcBef>
              <a:buSzPts val="1000"/>
              <a:buFont typeface="Wingdings" panose="05000000000000000000" pitchFamily="2" charset="2"/>
              <a:buChar char="Ø"/>
              <a:tabLst>
                <a:tab pos="953135" algn="l"/>
              </a:tabLst>
            </a:pPr>
            <a:endParaRPr lang="en-GB" sz="1200" dirty="0">
              <a:latin typeface="TWK Lausanne 350" panose="02000503040000020004" pitchFamily="50" charset="0"/>
              <a:ea typeface="Times New Roman" panose="02020603050405020304" pitchFamily="18" charset="0"/>
            </a:endParaRPr>
          </a:p>
          <a:p>
            <a:pPr>
              <a:lnSpc>
                <a:spcPct val="120000"/>
              </a:lnSpc>
            </a:pPr>
            <a:r>
              <a:rPr lang="en-GB" sz="1200" b="1" dirty="0">
                <a:latin typeface="TWK Lausanne 350" panose="02000503040000020004" pitchFamily="50" charset="0"/>
                <a:cs typeface="Times New Roman" panose="02020603050405020304" pitchFamily="18" charset="0"/>
              </a:rPr>
              <a:t>Being part of the Right There </a:t>
            </a:r>
            <a:r>
              <a:rPr lang="en-GB" sz="1200" b="1" dirty="0">
                <a:latin typeface="TWK Lausanne 350" panose="02000503040000020004" pitchFamily="50" charset="0"/>
              </a:rPr>
              <a:t>strengths-based team: </a:t>
            </a:r>
          </a:p>
          <a:p>
            <a:pPr marL="742950" lvl="1" indent="-285750">
              <a:spcBef>
                <a:spcPts val="170"/>
              </a:spcBef>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Facilitate team</a:t>
            </a:r>
            <a:r>
              <a:rPr lang="en-GB" sz="1200" spc="-5"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meetings.</a:t>
            </a:r>
          </a:p>
          <a:p>
            <a:pPr marL="742950" lvl="1" indent="-285750">
              <a:spcBef>
                <a:spcPts val="170"/>
              </a:spcBef>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Engage in reflective practice.</a:t>
            </a:r>
          </a:p>
          <a:p>
            <a:pPr marL="742950" lvl="1" indent="-285750">
              <a:spcBef>
                <a:spcPts val="170"/>
              </a:spcBef>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Promote and represent Right There services</a:t>
            </a:r>
            <a:r>
              <a:rPr lang="en-GB" sz="1200" spc="-15"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positively.</a:t>
            </a:r>
          </a:p>
          <a:p>
            <a:pPr marL="742950" lvl="1" indent="-285750">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Be a proactive team member actively contributing to your service working collaboratively with your colleagues across the organisation. </a:t>
            </a:r>
          </a:p>
          <a:p>
            <a:pPr marL="742950" lvl="1"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Have a high standard of professional integrity with colleagues and other providers.</a:t>
            </a:r>
          </a:p>
          <a:p>
            <a:pPr marL="742950" lvl="1"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Work towards performance targets to achieve agreed results</a:t>
            </a:r>
          </a:p>
          <a:p>
            <a:pPr marL="742950" lvl="1"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Strive for continuous professional development and reflection on the approach, caseload and evaluation outcomes with line manager and working in tandem with Right There’s People First Team for support and guidance. </a:t>
            </a:r>
          </a:p>
          <a:p>
            <a:pPr marL="742950" lvl="1" indent="-285750">
              <a:lnSpc>
                <a:spcPct val="120000"/>
              </a:lnSpc>
              <a:spcBef>
                <a:spcPts val="170"/>
              </a:spcBef>
              <a:buSzPts val="1000"/>
              <a:buFont typeface="Wingdings" panose="05000000000000000000" pitchFamily="2" charset="2"/>
              <a:buChar char="Ø"/>
              <a:tabLst>
                <a:tab pos="953135" algn="l"/>
              </a:tabLst>
            </a:pPr>
            <a:r>
              <a:rPr lang="en-US" sz="1200" dirty="0">
                <a:latin typeface="TWK Lausanne 350" panose="02000503040000020004" pitchFamily="50" charset="0"/>
              </a:rPr>
              <a:t>Share knowledge of strengths-based work with the wider </a:t>
            </a:r>
            <a:r>
              <a:rPr lang="en-US" sz="1200" dirty="0" err="1">
                <a:latin typeface="TWK Lausanne 350" panose="02000503040000020004" pitchFamily="50" charset="0"/>
              </a:rPr>
              <a:t>organisation</a:t>
            </a:r>
            <a:r>
              <a:rPr lang="en-US" sz="1200" dirty="0">
                <a:latin typeface="TWK Lausanne 350" panose="02000503040000020004" pitchFamily="50" charset="0"/>
              </a:rPr>
              <a:t> and sector</a:t>
            </a:r>
          </a:p>
          <a:p>
            <a:pPr marL="742950" lvl="1"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Participate in training and share learnings with team</a:t>
            </a:r>
          </a:p>
          <a:p>
            <a:pPr marL="742950" lvl="1"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Contribute to the organisations' development and improvement with feedback on the review of organisational policies and procedures and local guidelines</a:t>
            </a:r>
          </a:p>
          <a:p>
            <a:pPr marL="742950" lvl="1"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Engage with any organisational initiatives or working groups</a:t>
            </a:r>
          </a:p>
          <a:p>
            <a:pPr marL="742950" lvl="1" indent="-285750" fontAlgn="base">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Adhere to Right There Policies and Procedures, Scottish Social Programmes Council (SSSC) Codes of Practice, Health and Social Care Standards (My Support, My Life), Health and Safety legislation and practices </a:t>
            </a:r>
          </a:p>
          <a:p>
            <a:pPr marL="742950" lvl="1" indent="-285750" fontAlgn="base">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Always apply safeguarding principles and maintain awareness of child protection and adult protection processes.</a:t>
            </a:r>
          </a:p>
          <a:p>
            <a:pPr marL="742950" lvl="1" indent="-285750" fontAlgn="base">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Register with any required government bodies and ensure membership is updated and any attributed costs are paid for </a:t>
            </a:r>
            <a:endParaRPr lang="en-GB" sz="1200" dirty="0">
              <a:latin typeface="TWK Lausanne 350" panose="02000503040000020004" pitchFamily="50" charset="0"/>
              <a:cs typeface="Times New Roman" panose="02020603050405020304" pitchFamily="18" charset="0"/>
            </a:endParaRPr>
          </a:p>
          <a:p>
            <a:pPr marR="499110" lvl="1">
              <a:lnSpc>
                <a:spcPct val="112000"/>
              </a:lnSpc>
              <a:buSzPts val="1000"/>
              <a:tabLst>
                <a:tab pos="953135" algn="l"/>
              </a:tabLst>
            </a:pPr>
            <a:endParaRPr lang="en-GB" sz="1200" dirty="0">
              <a:effectLst/>
              <a:latin typeface="TWK Lausanne 350" panose="02000503040000020004" pitchFamily="50" charset="0"/>
              <a:ea typeface="Times New Roman" panose="02020603050405020304" pitchFamily="18" charset="0"/>
            </a:endParaRPr>
          </a:p>
          <a:p>
            <a:pPr marL="742950" marR="499110" lvl="1" indent="-285750">
              <a:lnSpc>
                <a:spcPct val="112000"/>
              </a:lnSpc>
              <a:buSzPts val="1000"/>
              <a:buFont typeface="Wingdings" panose="05000000000000000000" pitchFamily="2" charset="2"/>
              <a:buChar char="Ø"/>
              <a:tabLst>
                <a:tab pos="953135" algn="l"/>
              </a:tabLst>
            </a:pPr>
            <a:endParaRPr lang="en-GB" sz="1200" dirty="0">
              <a:effectLst/>
              <a:latin typeface="TWK Lausanne 350" panose="02000503040000020004" pitchFamily="50" charset="0"/>
              <a:ea typeface="Times New Roman" panose="02020603050405020304" pitchFamily="18" charset="0"/>
            </a:endParaRPr>
          </a:p>
          <a:p>
            <a:pPr>
              <a:spcAft>
                <a:spcPts val="600"/>
              </a:spcAft>
            </a:pPr>
            <a:endParaRPr lang="en-GB" sz="1200" b="1" dirty="0">
              <a:solidFill>
                <a:srgbClr val="0070C0"/>
              </a:solidFill>
              <a:latin typeface="TWK Lausanne 350" panose="02000503040000020004" pitchFamily="50" charset="0"/>
            </a:endParaRPr>
          </a:p>
          <a:p>
            <a:pPr>
              <a:spcAft>
                <a:spcPts val="600"/>
              </a:spcAft>
            </a:pPr>
            <a:endParaRPr lang="en-GB" sz="1200" b="1" dirty="0">
              <a:solidFill>
                <a:srgbClr val="0070C0"/>
              </a:solidFill>
              <a:latin typeface="TWK Lausanne 350" panose="02000503040000020004" pitchFamily="50" charset="0"/>
            </a:endParaRPr>
          </a:p>
        </p:txBody>
      </p:sp>
    </p:spTree>
    <p:extLst>
      <p:ext uri="{BB962C8B-B14F-4D97-AF65-F5344CB8AC3E}">
        <p14:creationId xmlns:p14="http://schemas.microsoft.com/office/powerpoint/2010/main" val="3665864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E6787B-429D-7DC8-4632-677A4E97FBA6}"/>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descr="Two women posing with flowers in pots&#10;&#10;Description automatically generated">
            <a:extLst>
              <a:ext uri="{FF2B5EF4-FFF2-40B4-BE49-F238E27FC236}">
                <a16:creationId xmlns:a16="http://schemas.microsoft.com/office/drawing/2014/main" id="{3B8EEDD5-F31B-88F8-0CAB-BB7DAB2171EB}"/>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3C81DB04-4220-8D9A-3302-27D5EB14989F}"/>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7CC5F0D8-854E-9713-86A7-B73717DDCB8A}"/>
              </a:ext>
            </a:extLst>
          </p:cNvPr>
          <p:cNvSpPr txBox="1"/>
          <p:nvPr/>
        </p:nvSpPr>
        <p:spPr>
          <a:xfrm>
            <a:off x="5915025" y="1239340"/>
            <a:ext cx="5374432" cy="5663089"/>
          </a:xfrm>
          <a:prstGeom prst="rect">
            <a:avLst/>
          </a:prstGeom>
          <a:noFill/>
        </p:spPr>
        <p:txBody>
          <a:bodyPr wrap="square" rtlCol="0">
            <a:spAutoFit/>
          </a:bodyPr>
          <a:lstStyle/>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Qualified or willing to work towards a relevant professional qualification at SCQF level 7 or above, for example SVQ 3 Social Services (Children and Young People) or relevant HNC or equivalent and</a:t>
            </a:r>
            <a:r>
              <a:rPr lang="en-GB" sz="1200" dirty="0">
                <a:solidFill>
                  <a:srgbClr val="FF0000"/>
                </a:solidFill>
                <a:latin typeface="TWK Lausanne 350" panose="02000503040000020004" pitchFamily="50" charset="0"/>
                <a:cs typeface="Times New Roman" panose="02020603050405020304" pitchFamily="18" charset="0"/>
              </a:rPr>
              <a:t> </a:t>
            </a:r>
            <a:r>
              <a:rPr lang="en-GB" sz="1200" dirty="0">
                <a:latin typeface="TWK Lausanne 350" panose="02000503040000020004" pitchFamily="50" charset="0"/>
                <a:cs typeface="Times New Roman" panose="02020603050405020304" pitchFamily="18" charset="0"/>
              </a:rPr>
              <a:t>qualified or willing to work towards a </a:t>
            </a:r>
            <a:r>
              <a:rPr lang="en-GB" sz="1200" dirty="0">
                <a:latin typeface="TWK Lausanne 350" panose="02000503040000020004" pitchFamily="50" charset="0"/>
                <a:ea typeface="Times New Roman" panose="02020603050405020304" pitchFamily="18" charset="0"/>
              </a:rPr>
              <a:t>supervision qualification, specifically for a supervisor of a care service .e.g. </a:t>
            </a:r>
            <a:r>
              <a:rPr lang="en-GB" sz="1200" b="0" i="0" dirty="0">
                <a:effectLst/>
                <a:latin typeface="TWK Lausanne 350" panose="02000503040000020004" pitchFamily="50" charset="0"/>
              </a:rPr>
              <a:t>PDA Health and Social Care Supervision</a:t>
            </a:r>
            <a:endParaRPr lang="en-US" sz="1200" dirty="0">
              <a:latin typeface="TWK Lausanne 350" panose="02000503040000020004" pitchFamily="50" charset="0"/>
              <a:cs typeface="Times New Roman" panose="02020603050405020304" pitchFamily="18" charset="0"/>
            </a:endParaRP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Understanding and respecting the importance of confidentiality</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US" sz="1200" dirty="0">
                <a:latin typeface="TWK Lausanne 350" panose="02000503040000020004" pitchFamily="50" charset="0"/>
                <a:cs typeface="Times New Roman" panose="02020603050405020304" pitchFamily="18" charset="0"/>
              </a:rPr>
              <a:t> Ability to successfully manage own workload and work to deadlines, including </a:t>
            </a:r>
            <a:r>
              <a:rPr lang="en-GB" sz="1200" dirty="0">
                <a:latin typeface="TWK Lausanne 350" panose="02000503040000020004" pitchFamily="50" charset="0"/>
                <a:cs typeface="Times New Roman" panose="02020603050405020304" pitchFamily="18" charset="0"/>
              </a:rPr>
              <a:t> working flexibility with regards to working patterns</a:t>
            </a:r>
            <a:r>
              <a:rPr lang="en-US" sz="1200" dirty="0">
                <a:latin typeface="TWK Lausanne 350" panose="02000503040000020004" pitchFamily="50" charset="0"/>
                <a:cs typeface="Times New Roman" panose="02020603050405020304" pitchFamily="18" charset="0"/>
              </a:rPr>
              <a:t> </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US" sz="1200" dirty="0">
                <a:latin typeface="TWK Lausanne 350" panose="02000503040000020004" pitchFamily="50" charset="0"/>
                <a:cs typeface="Times New Roman" panose="02020603050405020304" pitchFamily="18" charset="0"/>
              </a:rPr>
              <a:t>Ability to work towards performance targets to achieve agreed outcomes, </a:t>
            </a:r>
            <a:r>
              <a:rPr lang="en-GB" sz="1200" dirty="0">
                <a:latin typeface="TWK Lausanne 350" panose="02000503040000020004" pitchFamily="50" charset="0"/>
                <a:cs typeface="Times New Roman" panose="02020603050405020304" pitchFamily="18" charset="0"/>
              </a:rPr>
              <a:t>managing or leading projects/ initiatives.</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Computer literate and competent with Microsoft Office software packages</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US" sz="1200" dirty="0">
                <a:latin typeface="TWK Lausanne 350" panose="02000503040000020004" pitchFamily="50" charset="0"/>
                <a:cs typeface="Times New Roman" panose="02020603050405020304" pitchFamily="18" charset="0"/>
              </a:rPr>
              <a:t> </a:t>
            </a:r>
            <a:r>
              <a:rPr lang="en-GB" sz="1200" dirty="0">
                <a:latin typeface="TWK Lausanne 350" panose="02000503040000020004" pitchFamily="50" charset="0"/>
                <a:cs typeface="Times New Roman" panose="02020603050405020304" pitchFamily="18" charset="0"/>
              </a:rPr>
              <a:t>Experience of supervising and supporting a staff team and ability to manage staffing issues on daily basis (performance, sickness absence, time management. </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Ability to work as part of a designated team to develop skills in assessment, support planning, risk assessment, objectives and reviews</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Experience  and knowledge of working with vulnerable people supporting key areas such as effects of trauma, poverty and substance use, providing a culture of compassion and unconditional positive regard. </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Planning and delivering structured programmes of support and participation groups for children and young people that promotes their personal development, self-esteem and resilience. </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Supporting young people to engage in planning, developing and evaluating projects. </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Experience of promoting service  development to the public or media</a:t>
            </a:r>
          </a:p>
        </p:txBody>
      </p:sp>
    </p:spTree>
    <p:extLst>
      <p:ext uri="{BB962C8B-B14F-4D97-AF65-F5344CB8AC3E}">
        <p14:creationId xmlns:p14="http://schemas.microsoft.com/office/powerpoint/2010/main" val="289994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6601807"/>
          </a:xfrm>
          <a:prstGeom prst="rect">
            <a:avLst/>
          </a:prstGeom>
          <a:noFill/>
        </p:spPr>
        <p:txBody>
          <a:bodyPr wrap="square" rtlCol="0">
            <a:spAutoFit/>
          </a:bodyPr>
          <a:lstStyle/>
          <a:p>
            <a:pPr marL="171450" indent="-171450">
              <a:spcAft>
                <a:spcPts val="600"/>
              </a:spcAft>
              <a:buSzPts val="1000"/>
              <a:buFont typeface="Wingdings" panose="05000000000000000000" pitchFamily="2" charset="2"/>
              <a:buChar char="Ø"/>
              <a:tabLst>
                <a:tab pos="259715"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Ability to respond at short notice to crisis situations </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Understanding of children and young people’s rights including current relevant legislation and policies relating to children, young people and families, including GIRFEC, UNCRC, The Promise.</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Full UK driving licence and Ability to travel within agreed geographical area</a:t>
            </a:r>
          </a:p>
          <a:p>
            <a:pPr marL="171450" indent="-171450">
              <a:lnSpc>
                <a:spcPct val="100000"/>
              </a:lnSpc>
              <a:spcBef>
                <a:spcPts val="0"/>
              </a:spcBef>
              <a:spcAft>
                <a:spcPts val="600"/>
              </a:spcAft>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Flexibility with regards to working patterns</a:t>
            </a:r>
          </a:p>
          <a:p>
            <a:pPr marL="171450" indent="-171450">
              <a:lnSpc>
                <a:spcPct val="100000"/>
              </a:lnSpc>
              <a:spcBef>
                <a:spcPts val="0"/>
              </a:spcBef>
              <a:spcAft>
                <a:spcPts val="600"/>
              </a:spcAft>
              <a:buFont typeface="Wingdings" panose="05000000000000000000" pitchFamily="2" charset="2"/>
              <a:buChar char="Ø"/>
            </a:pPr>
            <a:endParaRPr lang="en-GB" sz="1200" dirty="0">
              <a:latin typeface="TWK Lausanne 350" panose="02000503040000020004" pitchFamily="50" charset="0"/>
              <a:cs typeface="Times New Roman" panose="02020603050405020304" pitchFamily="18" charset="0"/>
            </a:endParaRPr>
          </a:p>
          <a:p>
            <a:pPr>
              <a:lnSpc>
                <a:spcPct val="100000"/>
              </a:lnSpc>
              <a:spcBef>
                <a:spcPts val="0"/>
              </a:spcBef>
              <a:spcAft>
                <a:spcPts val="600"/>
              </a:spcAft>
            </a:pPr>
            <a:r>
              <a:rPr lang="en-GB" sz="3200" dirty="0">
                <a:latin typeface="Tiempos Headline Regular" panose="02020503060303060403" pitchFamily="18" charset="0"/>
                <a:cs typeface="Times New Roman" panose="02020603050405020304" pitchFamily="18" charset="0"/>
              </a:rPr>
              <a:t>Desirable Skills and Experience</a:t>
            </a:r>
          </a:p>
          <a:p>
            <a:pPr marL="171450" indent="-171450">
              <a:lnSpc>
                <a:spcPct val="100000"/>
              </a:lnSpc>
              <a:spcBef>
                <a:spcPts val="600"/>
              </a:spcBef>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 Understanding of the principles of working within a Psychologically Informed Environment (PIE).</a:t>
            </a:r>
          </a:p>
          <a:p>
            <a:pPr marL="171450" indent="-171450">
              <a:lnSpc>
                <a:spcPct val="100000"/>
              </a:lnSpc>
              <a:spcBef>
                <a:spcPts val="600"/>
              </a:spcBef>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Experience of establishing or administering systems for assessment, monitoring and evaluation. </a:t>
            </a:r>
          </a:p>
          <a:p>
            <a:pPr marL="171450" indent="-171450">
              <a:lnSpc>
                <a:spcPct val="100000"/>
              </a:lnSpc>
              <a:spcBef>
                <a:spcPts val="600"/>
              </a:spcBef>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 Delivering one-to-one and/or group interventions to young people. </a:t>
            </a:r>
          </a:p>
          <a:p>
            <a:pPr marL="171450" indent="-171450">
              <a:lnSpc>
                <a:spcPct val="100000"/>
              </a:lnSpc>
              <a:spcBef>
                <a:spcPts val="600"/>
              </a:spcBef>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Good knowledge of statutory and voluntary agencies and organisations which support young people and their families.</a:t>
            </a:r>
          </a:p>
          <a:p>
            <a:pPr marL="171450" indent="-171450">
              <a:lnSpc>
                <a:spcPct val="100000"/>
              </a:lnSpc>
              <a:spcBef>
                <a:spcPts val="600"/>
              </a:spcBef>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Presentation skills – able to prepare and convey information in a way which is accessible to both young people and professionals. </a:t>
            </a:r>
          </a:p>
          <a:p>
            <a:pPr marL="171450" indent="-171450">
              <a:lnSpc>
                <a:spcPct val="100000"/>
              </a:lnSpc>
              <a:spcBef>
                <a:spcPts val="600"/>
              </a:spcBef>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Ability to support young people with additional support needs.</a:t>
            </a:r>
          </a:p>
          <a:p>
            <a:pPr marL="171450" lvl="0" indent="-171450">
              <a:lnSpc>
                <a:spcPct val="100000"/>
              </a:lnSpc>
              <a:spcBef>
                <a:spcPts val="600"/>
              </a:spcBef>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Experience of using management information tools for social care</a:t>
            </a:r>
          </a:p>
          <a:p>
            <a:pPr>
              <a:lnSpc>
                <a:spcPct val="100000"/>
              </a:lnSpc>
              <a:spcBef>
                <a:spcPts val="0"/>
              </a:spcBef>
              <a:spcAft>
                <a:spcPts val="600"/>
              </a:spcAft>
            </a:pPr>
            <a:endParaRPr lang="en-GB" sz="3200" dirty="0">
              <a:latin typeface="Tiempos Headline Regular" panose="02020503060303060403" pitchFamily="18" charset="0"/>
              <a:cs typeface="Times New Roman" panose="02020603050405020304" pitchFamily="18" charset="0"/>
            </a:endParaRPr>
          </a:p>
          <a:p>
            <a:pPr marL="171450" indent="-171450">
              <a:lnSpc>
                <a:spcPct val="100000"/>
              </a:lnSpc>
              <a:spcBef>
                <a:spcPts val="0"/>
              </a:spcBef>
              <a:spcAft>
                <a:spcPts val="600"/>
              </a:spcAft>
              <a:buFont typeface="Wingdings" panose="05000000000000000000" pitchFamily="2" charset="2"/>
              <a:buChar char="Ø"/>
            </a:pPr>
            <a:endParaRPr lang="en-GB" sz="1200" dirty="0">
              <a:latin typeface="TWK Lausanne 350" panose="02000503040000020004" pitchFamily="50" charset="0"/>
              <a:cs typeface="Times New Roman" panose="02020603050405020304" pitchFamily="18" charset="0"/>
            </a:endParaRPr>
          </a:p>
          <a:p>
            <a:pPr marL="171450" indent="-171450">
              <a:lnSpc>
                <a:spcPct val="100000"/>
              </a:lnSpc>
              <a:spcBef>
                <a:spcPts val="0"/>
              </a:spcBef>
              <a:spcAft>
                <a:spcPts val="600"/>
              </a:spcAft>
              <a:buFont typeface="Wingdings" panose="05000000000000000000" pitchFamily="2" charset="2"/>
              <a:buChar char="Ø"/>
            </a:pPr>
            <a:endParaRPr lang="en-GB" sz="1200" dirty="0">
              <a:latin typeface="TWK Lausanne 350" panose="02000503040000020004" pitchFamily="50" charset="0"/>
              <a:cs typeface="Times New Roman" panose="02020603050405020304" pitchFamily="18" charset="0"/>
            </a:endParaRPr>
          </a:p>
        </p:txBody>
      </p:sp>
    </p:spTree>
    <p:extLst>
      <p:ext uri="{BB962C8B-B14F-4D97-AF65-F5344CB8AC3E}">
        <p14:creationId xmlns:p14="http://schemas.microsoft.com/office/powerpoint/2010/main" val="3209650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536242"/>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23-26 (£26,036 - £28,571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a:t>
            </a:r>
            <a:r>
              <a:rPr lang="en-GB" sz="1200" b="1">
                <a:latin typeface="TWK Lausanne 350" panose="02000503040000020004" pitchFamily="50" charset="0"/>
                <a:ea typeface="Calibri" panose="020F0502020204030204" pitchFamily="34" charset="0"/>
                <a:cs typeface="Times New Roman" panose="02020603050405020304" pitchFamily="18" charset="0"/>
              </a:rPr>
              <a:t>Service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Friday – worked flexibly between the hours of 8.00am to 6.00pm, depending on the needs of the programme.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a:latin typeface="TWK Lausanne 350" panose="02000503040000020004" pitchFamily="50" charset="0"/>
                <a:ea typeface="Calibri" panose="020F0502020204030204" pitchFamily="34" charset="0"/>
                <a:cs typeface="Times New Roman" panose="02020603050405020304" pitchFamily="18" charset="0"/>
              </a:rPr>
              <a:t>18 Queen Street, Kirkwall, Orkney, KW15 1JE</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Friday 27</a:t>
            </a:r>
            <a:r>
              <a:rPr lang="en-GB" sz="1400" baseline="30000" dirty="0">
                <a:latin typeface="TWK Lausanne 350" panose="02000503040000020004" pitchFamily="50" charset="0"/>
              </a:rPr>
              <a:t>th</a:t>
            </a:r>
            <a:r>
              <a:rPr lang="en-GB" sz="1400" dirty="0">
                <a:latin typeface="TWK Lausanne 350" panose="02000503040000020004" pitchFamily="50" charset="0"/>
              </a:rPr>
              <a:t> December 2024</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569660"/>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Senior Support Worker- </a:t>
            </a:r>
          </a:p>
          <a:p>
            <a:r>
              <a:rPr lang="en-GB" sz="3200" dirty="0">
                <a:latin typeface="Tiempos Headline Regular" panose="02020503060303060403" pitchFamily="18" charset="0"/>
              </a:rPr>
              <a:t>Grow Your Own Routes</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670509"/>
          </a:xfrm>
          <a:prstGeom prst="rect">
            <a:avLst/>
          </a:prstGeom>
          <a:noFill/>
        </p:spPr>
        <p:txBody>
          <a:bodyPr wrap="square">
            <a:spAutoFit/>
          </a:bodyPr>
          <a:lstStyle/>
          <a:p>
            <a:pPr>
              <a:lnSpc>
                <a:spcPct val="115000"/>
              </a:lnSpc>
            </a:pPr>
            <a:r>
              <a:rPr lang="en-GB" sz="1400" dirty="0">
                <a:latin typeface="TWK Lausanne 350" panose="02000503040000020004" pitchFamily="50" charset="0"/>
                <a:cs typeface="Times New Roman" panose="02020603050405020304" pitchFamily="18" charset="0"/>
              </a:rPr>
              <a:t>In partnership with Scottish Families Grow Your Own Routes Project, this post will lead, manage and deliver a Young Person’s Programme, working alongside young people across Orkney mainland and Orkney isles, and maintain the co-designed programme of support for 12–26-year-olds affected by others alcohol and drug use, to ensure the right support is available at the right time, offering a flexible and person-centred approach. </a:t>
            </a:r>
          </a:p>
          <a:p>
            <a:pPr>
              <a:lnSpc>
                <a:spcPct val="115000"/>
              </a:lnSpc>
            </a:pPr>
            <a:r>
              <a:rPr lang="en-GB" sz="1400" dirty="0">
                <a:latin typeface="TWK Lausanne 350" panose="02000503040000020004" pitchFamily="50" charset="0"/>
                <a:cs typeface="Times New Roman" panose="02020603050405020304" pitchFamily="18" charset="0"/>
              </a:rPr>
              <a:t> </a:t>
            </a:r>
          </a:p>
          <a:p>
            <a:pPr>
              <a:lnSpc>
                <a:spcPct val="115000"/>
              </a:lnSpc>
            </a:pPr>
            <a:r>
              <a:rPr lang="en-GB" sz="1400" dirty="0">
                <a:latin typeface="TWK Lausanne 350" panose="02000503040000020004" pitchFamily="50" charset="0"/>
                <a:cs typeface="Times New Roman" panose="02020603050405020304" pitchFamily="18" charset="0"/>
              </a:rPr>
              <a:t>The Senior Support Worker will work in partnership with Grow Your Own Routes (GYOR) employees in other areas of Scotland either online or in person, to share learning and development and help young people thrive. </a:t>
            </a:r>
          </a:p>
          <a:p>
            <a:pPr>
              <a:lnSpc>
                <a:spcPct val="115000"/>
              </a:lnSpc>
            </a:pPr>
            <a:endParaRPr lang="en-GB" sz="1400" dirty="0">
              <a:latin typeface="TWK Lausanne 350" panose="02000503040000020004" pitchFamily="50" charset="0"/>
              <a:cs typeface="Times New Roman" panose="02020603050405020304" pitchFamily="18" charset="0"/>
            </a:endParaRPr>
          </a:p>
          <a:p>
            <a:pPr>
              <a:spcAft>
                <a:spcPts val="1200"/>
              </a:spcAft>
            </a:pPr>
            <a:r>
              <a:rPr lang="en-GB" sz="1400" dirty="0">
                <a:latin typeface="TWK Lausanne 350" panose="02000503040000020004" pitchFamily="50" charset="0"/>
                <a:cs typeface="Times New Roman" panose="02020603050405020304" pitchFamily="18" charset="0"/>
              </a:rPr>
              <a:t>The </a:t>
            </a:r>
            <a:r>
              <a:rPr lang="en-GB" sz="1400">
                <a:latin typeface="TWK Lausanne 350" panose="02000503040000020004" pitchFamily="50" charset="0"/>
                <a:cs typeface="Times New Roman" panose="02020603050405020304" pitchFamily="18" charset="0"/>
              </a:rPr>
              <a:t>Senior Support </a:t>
            </a:r>
            <a:r>
              <a:rPr lang="en-GB" sz="1400" dirty="0">
                <a:latin typeface="TWK Lausanne 350" panose="02000503040000020004" pitchFamily="50" charset="0"/>
                <a:cs typeface="Times New Roman" panose="02020603050405020304" pitchFamily="18" charset="0"/>
              </a:rPr>
              <a:t>Worker will lead a team of support </a:t>
            </a:r>
            <a:r>
              <a:rPr lang="en-GB" sz="1400" dirty="0">
                <a:latin typeface="TWK Lausanne 350" panose="02000503040000020004" pitchFamily="50" charset="0"/>
                <a:ea typeface="Calibri" panose="020F0502020204030204" pitchFamily="34" charset="0"/>
                <a:cs typeface="Times New Roman" panose="02020603050405020304" pitchFamily="18" charset="0"/>
              </a:rPr>
              <a:t>workers to provide a high-quality support service to the people we support in the GYOR programme and be a part of Right There’s Orkney Management team. </a:t>
            </a:r>
            <a:endParaRPr lang="en-GB" sz="1400" dirty="0">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WK Lausanne 300"/>
              </a:rPr>
              <a:t>Locality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WK Lausanne 300"/>
              </a:rPr>
              <a:t>Service Manager</a:t>
            </a:r>
          </a:p>
          <a:p>
            <a:pPr algn="ctr"/>
            <a:r>
              <a:rPr lang="en-GB" sz="1400" dirty="0">
                <a:solidFill>
                  <a:schemeClr val="tx1"/>
                </a:solidFill>
                <a:latin typeface="TWK Lausanne 300"/>
              </a:rPr>
              <a:t>(current vacancy</a:t>
            </a:r>
            <a:r>
              <a:rPr lang="en-GB" sz="1200" dirty="0">
                <a:solidFill>
                  <a:schemeClr val="tx1"/>
                </a:solidFill>
                <a:latin typeface="TWK Lausanne 300"/>
              </a:rPr>
              <a:t>)</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WK Lausanne 300"/>
              </a:rPr>
              <a:t>Senior Support Workers x 2 (1 current vacancy)</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WK Lausanne 300"/>
              </a:rPr>
              <a:t>Support Workers, Counsellors, Wellbeing Workers </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334CE-3910-CA04-0BC9-7054F244067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C5958C3-8E43-79CB-1B3B-DD5EAF29E1FD}"/>
              </a:ext>
            </a:extLst>
          </p:cNvPr>
          <p:cNvSpPr txBox="1"/>
          <p:nvPr/>
        </p:nvSpPr>
        <p:spPr>
          <a:xfrm>
            <a:off x="254020" y="148934"/>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2" name="Footer Placeholder 1">
            <a:extLst>
              <a:ext uri="{FF2B5EF4-FFF2-40B4-BE49-F238E27FC236}">
                <a16:creationId xmlns:a16="http://schemas.microsoft.com/office/drawing/2014/main" id="{6EAFD140-2EF5-F2D5-C7A1-6B16D7183191}"/>
              </a:ext>
            </a:extLst>
          </p:cNvPr>
          <p:cNvSpPr>
            <a:spLocks noGrp="1"/>
          </p:cNvSpPr>
          <p:nvPr>
            <p:ph type="ftr" sz="quarter" idx="11"/>
          </p:nvPr>
        </p:nvSpPr>
        <p:spPr/>
        <p:txBody>
          <a:bodyPr/>
          <a:lstStyle/>
          <a:p>
            <a:r>
              <a:rPr lang="en-GB" dirty="0"/>
              <a:t>7</a:t>
            </a:r>
          </a:p>
        </p:txBody>
      </p:sp>
      <p:sp>
        <p:nvSpPr>
          <p:cNvPr id="8" name="TextBox 7">
            <a:extLst>
              <a:ext uri="{FF2B5EF4-FFF2-40B4-BE49-F238E27FC236}">
                <a16:creationId xmlns:a16="http://schemas.microsoft.com/office/drawing/2014/main" id="{D37769CF-6F75-C23E-92A7-52FFAE1EC4CA}"/>
              </a:ext>
            </a:extLst>
          </p:cNvPr>
          <p:cNvSpPr txBox="1"/>
          <p:nvPr/>
        </p:nvSpPr>
        <p:spPr>
          <a:xfrm>
            <a:off x="254020" y="604253"/>
            <a:ext cx="11791122" cy="4987006"/>
          </a:xfrm>
          <a:prstGeom prst="rect">
            <a:avLst/>
          </a:prstGeom>
          <a:noFill/>
        </p:spPr>
        <p:txBody>
          <a:bodyPr wrap="square">
            <a:spAutoFit/>
          </a:bodyPr>
          <a:lstStyle/>
          <a:p>
            <a:pPr marR="499110">
              <a:lnSpc>
                <a:spcPct val="112000"/>
              </a:lnSpc>
              <a:spcAft>
                <a:spcPts val="600"/>
              </a:spcAft>
              <a:buSzPts val="1000"/>
              <a:tabLst>
                <a:tab pos="953135" algn="l"/>
              </a:tabLst>
            </a:pPr>
            <a:endParaRPr lang="en-GB" sz="1200" b="1" dirty="0">
              <a:latin typeface="TWK Lausanne 350" panose="02000503040000020004" pitchFamily="50" charset="0"/>
            </a:endParaRPr>
          </a:p>
          <a:p>
            <a:pPr marR="499110">
              <a:lnSpc>
                <a:spcPct val="112000"/>
              </a:lnSpc>
              <a:spcAft>
                <a:spcPts val="600"/>
              </a:spcAft>
              <a:buSzPts val="1000"/>
              <a:tabLst>
                <a:tab pos="953135" algn="l"/>
              </a:tabLst>
            </a:pPr>
            <a:r>
              <a:rPr lang="en-GB" sz="1200" b="1" dirty="0">
                <a:latin typeface="TWK Lausanne 350" panose="02000503040000020004" pitchFamily="50" charset="0"/>
              </a:rPr>
              <a:t>Programme Delivery</a:t>
            </a:r>
          </a:p>
          <a:p>
            <a:pPr marL="285750" marR="499110" indent="-285750">
              <a:lnSpc>
                <a:spcPct val="112000"/>
              </a:lnSpc>
              <a:buSzPts val="1000"/>
              <a:buFont typeface="Wingdings" panose="05000000000000000000" pitchFamily="2" charset="2"/>
              <a:buChar char="Ø"/>
              <a:tabLst>
                <a:tab pos="953135" algn="l"/>
              </a:tabLst>
            </a:pPr>
            <a:r>
              <a:rPr lang="en-GB" sz="1200" dirty="0">
                <a:latin typeface="TWK Lausanne 350" panose="02000503040000020004" pitchFamily="50" charset="0"/>
              </a:rPr>
              <a:t>To lead, develop and deliver Grow Your Own Routes Project, with the assistance of support partner organisations and the Service Manager. </a:t>
            </a:r>
          </a:p>
          <a:p>
            <a:pPr marR="499110">
              <a:lnSpc>
                <a:spcPct val="112000"/>
              </a:lnSpc>
              <a:buSzPts val="1000"/>
              <a:tabLst>
                <a:tab pos="953135" algn="l"/>
              </a:tabLst>
            </a:pPr>
            <a:endParaRPr lang="en-GB" sz="1200" dirty="0">
              <a:latin typeface="TWK Lausanne 350" panose="02000503040000020004" pitchFamily="50" charset="0"/>
            </a:endParaRPr>
          </a:p>
          <a:p>
            <a:pPr marL="285750" marR="499110" indent="-285750">
              <a:lnSpc>
                <a:spcPct val="112000"/>
              </a:lnSpc>
              <a:buSzPts val="1000"/>
              <a:buFont typeface="Wingdings" panose="05000000000000000000" pitchFamily="2" charset="2"/>
              <a:buChar char="Ø"/>
              <a:tabLst>
                <a:tab pos="953135" algn="l"/>
              </a:tabLst>
            </a:pPr>
            <a:r>
              <a:rPr lang="en-US" sz="1200" dirty="0">
                <a:latin typeface="TWK Lausanne 350" panose="02000503040000020004" pitchFamily="50" charset="0"/>
              </a:rPr>
              <a:t>Responsible for coordinating and providing appropriate levels of high-quality support to young people in their homes and community, supporting</a:t>
            </a:r>
            <a:r>
              <a:rPr lang="en-GB" sz="1200" dirty="0">
                <a:latin typeface="TWK Lausanne 350" panose="02000503040000020004" pitchFamily="50" charset="0"/>
              </a:rPr>
              <a:t> specific issues relating to alcohol and drug use in their families</a:t>
            </a:r>
            <a:r>
              <a:rPr lang="en-US" sz="1200" dirty="0">
                <a:latin typeface="TWK Lausanne 350" panose="02000503040000020004" pitchFamily="50" charset="0"/>
              </a:rPr>
              <a:t>. </a:t>
            </a:r>
            <a:r>
              <a:rPr lang="en-GB" sz="1200" dirty="0">
                <a:latin typeface="TWK Lausanne 350" panose="02000503040000020004" pitchFamily="50" charset="0"/>
              </a:rPr>
              <a:t>This will include face-to-face and telephone/online support</a:t>
            </a:r>
          </a:p>
          <a:p>
            <a:pPr marR="499110">
              <a:lnSpc>
                <a:spcPct val="112000"/>
              </a:lnSpc>
              <a:buSzPts val="1000"/>
              <a:tabLst>
                <a:tab pos="953135" algn="l"/>
              </a:tabLst>
            </a:pPr>
            <a:endParaRPr lang="en-US" sz="1200" dirty="0">
              <a:latin typeface="TWK Lausanne 350" panose="02000503040000020004" pitchFamily="50" charset="0"/>
            </a:endParaRPr>
          </a:p>
          <a:p>
            <a:pPr marL="285750" marR="499110" indent="-285750">
              <a:lnSpc>
                <a:spcPct val="112000"/>
              </a:lnSpc>
              <a:buSzPts val="1000"/>
              <a:buFont typeface="Wingdings" panose="05000000000000000000" pitchFamily="2" charset="2"/>
              <a:buChar char="Ø"/>
              <a:tabLst>
                <a:tab pos="953135" algn="l"/>
              </a:tabLst>
            </a:pPr>
            <a:r>
              <a:rPr lang="en-US" sz="1200" dirty="0">
                <a:effectLst/>
                <a:latin typeface="TWK Lausanne 350" panose="02000503040000020004" pitchFamily="50" charset="0"/>
                <a:ea typeface="Times New Roman" panose="02020603050405020304" pitchFamily="18" charset="0"/>
              </a:rPr>
              <a:t>Ensu</a:t>
            </a:r>
            <a:r>
              <a:rPr lang="en-US" sz="1200" dirty="0">
                <a:latin typeface="TWK Lausanne 350" panose="02000503040000020004" pitchFamily="50" charset="0"/>
                <a:ea typeface="Times New Roman" panose="02020603050405020304" pitchFamily="18" charset="0"/>
              </a:rPr>
              <a:t>re</a:t>
            </a:r>
            <a:r>
              <a:rPr lang="en-GB" sz="1200" dirty="0">
                <a:effectLst/>
                <a:latin typeface="TWK Lausanne 350" panose="02000503040000020004" pitchFamily="50" charset="0"/>
                <a:ea typeface="Times New Roman" panose="02020603050405020304" pitchFamily="18" charset="0"/>
              </a:rPr>
              <a:t> positive, respectful and compassionate relationships are developed with the people we support, focusing on their strengths and aspirations as</a:t>
            </a:r>
            <a:r>
              <a:rPr lang="en-GB" sz="1200" spc="10"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individuals, supporting </a:t>
            </a:r>
            <a:r>
              <a:rPr lang="en-GB" sz="1200" dirty="0">
                <a:latin typeface="TWK Lausanne 350" panose="02000503040000020004" pitchFamily="50" charset="0"/>
              </a:rPr>
              <a:t>emotional development, resilience and coping strategies, helping them to increase their self-esteem and confidence.</a:t>
            </a:r>
            <a:endParaRPr lang="en-US" sz="1200" dirty="0">
              <a:latin typeface="TWK Lausanne 350" panose="02000503040000020004" pitchFamily="50" charset="0"/>
            </a:endParaRPr>
          </a:p>
          <a:p>
            <a:pPr marR="499110">
              <a:lnSpc>
                <a:spcPct val="112000"/>
              </a:lnSpc>
              <a:buSzPts val="1000"/>
              <a:tabLst>
                <a:tab pos="953135" algn="l"/>
              </a:tabLst>
            </a:pPr>
            <a:r>
              <a:rPr lang="en-US" sz="1200" dirty="0">
                <a:latin typeface="TWK Lausanne 350" panose="02000503040000020004" pitchFamily="50" charset="0"/>
              </a:rPr>
              <a:t> </a:t>
            </a:r>
            <a:r>
              <a:rPr lang="en-GB" sz="1200" dirty="0">
                <a:latin typeface="TWK Lausanne 350" panose="02000503040000020004" pitchFamily="50" charset="0"/>
              </a:rPr>
              <a:t>  </a:t>
            </a:r>
          </a:p>
          <a:p>
            <a:pPr marL="285750" marR="499110" indent="-285750">
              <a:lnSpc>
                <a:spcPct val="112000"/>
              </a:lnSpc>
              <a:spcAft>
                <a:spcPts val="8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Use a flexible approach so that young people receive support whenever is best for them including evenings and weekends.  </a:t>
            </a:r>
          </a:p>
          <a:p>
            <a:pPr marL="285750" marR="499110" indent="-285750">
              <a:lnSpc>
                <a:spcPct val="112000"/>
              </a:lnSpc>
              <a:spcAft>
                <a:spcPts val="8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To provide advocacy to individual young people and also advocate for young people in general affected by family substance use.</a:t>
            </a:r>
          </a:p>
          <a:p>
            <a:pPr marL="285750" marR="499110" indent="-285750">
              <a:lnSpc>
                <a:spcPct val="112000"/>
              </a:lnSpc>
              <a:spcAft>
                <a:spcPts val="8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To participate in local forums to ensure the views of young people and their families are represented.</a:t>
            </a:r>
          </a:p>
          <a:p>
            <a:pPr marL="285750" marR="499110" indent="-285750">
              <a:lnSpc>
                <a:spcPct val="112000"/>
              </a:lnSpc>
              <a:spcAft>
                <a:spcPts val="8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Ensure delivery is aligned with the UN Convention on The Rights of The Child. </a:t>
            </a:r>
          </a:p>
          <a:p>
            <a:pPr marL="285750" marR="499110" indent="-285750">
              <a:lnSpc>
                <a:spcPct val="112000"/>
              </a:lnSpc>
              <a:spcAft>
                <a:spcPts val="8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To represent the Project – and support young people to do so – at local and national levels.</a:t>
            </a:r>
          </a:p>
          <a:p>
            <a:pPr marL="285750" indent="-285750">
              <a:spcBef>
                <a:spcPts val="170"/>
              </a:spcBef>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Actively contribute to programmes </a:t>
            </a:r>
            <a:r>
              <a:rPr lang="en-GB" sz="1200" dirty="0">
                <a:latin typeface="TWK Lausanne 350" panose="02000503040000020004" pitchFamily="50" charset="0"/>
                <a:ea typeface="Times New Roman" panose="02020603050405020304" pitchFamily="18" charset="0"/>
              </a:rPr>
              <a:t>Orkney wide </a:t>
            </a:r>
            <a:r>
              <a:rPr lang="en-GB" sz="1200" dirty="0">
                <a:effectLst/>
                <a:latin typeface="TWK Lausanne 350" panose="02000503040000020004" pitchFamily="50" charset="0"/>
                <a:ea typeface="Times New Roman" panose="02020603050405020304" pitchFamily="18" charset="0"/>
              </a:rPr>
              <a:t>and the organisation’s development and</a:t>
            </a:r>
            <a:r>
              <a:rPr lang="en-GB" sz="1200" spc="-90"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improvement..</a:t>
            </a:r>
          </a:p>
          <a:p>
            <a:pPr marL="285750" indent="-285750">
              <a:spcBef>
                <a:spcPts val="170"/>
              </a:spcBef>
              <a:buSzPts val="1000"/>
              <a:buFont typeface="Wingdings" panose="05000000000000000000" pitchFamily="2" charset="2"/>
              <a:buChar char="Ø"/>
              <a:tabLst>
                <a:tab pos="953135" algn="l"/>
              </a:tabLst>
            </a:pPr>
            <a:endParaRPr lang="en-GB" sz="1200" dirty="0">
              <a:effectLst/>
              <a:latin typeface="TWK Lausanne 350" panose="02000503040000020004" pitchFamily="50" charset="0"/>
              <a:ea typeface="Times New Roman" panose="02020603050405020304" pitchFamily="18" charset="0"/>
            </a:endParaRPr>
          </a:p>
          <a:p>
            <a:pPr marL="285750" indent="-285750">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On-Call rota responsibilities (shared across all Right There Programmes)</a:t>
            </a:r>
            <a:endParaRPr lang="en-GB" sz="1200" b="1" dirty="0">
              <a:latin typeface="TWK Lausanne 350" panose="02000503040000020004" pitchFamily="50" charset="0"/>
            </a:endParaRPr>
          </a:p>
          <a:p>
            <a:pPr marL="285750" marR="499110" indent="-285750">
              <a:lnSpc>
                <a:spcPct val="112000"/>
              </a:lnSpc>
              <a:spcAft>
                <a:spcPts val="800"/>
              </a:spcAft>
              <a:buSzPts val="1000"/>
              <a:buFont typeface="Wingdings" panose="05000000000000000000" pitchFamily="2" charset="2"/>
              <a:buChar char="Ø"/>
              <a:tabLst>
                <a:tab pos="953135" algn="l"/>
              </a:tabLst>
            </a:pPr>
            <a:endParaRPr lang="en-GB" sz="1200" dirty="0">
              <a:latin typeface="TWK Lausanne 350" panose="02000503040000020004" pitchFamily="50" charset="0"/>
            </a:endParaRPr>
          </a:p>
          <a:p>
            <a:pPr>
              <a:spcAft>
                <a:spcPts val="600"/>
              </a:spcAft>
            </a:pPr>
            <a:endParaRPr lang="en-GB" sz="1200" b="1" dirty="0">
              <a:solidFill>
                <a:srgbClr val="0070C0"/>
              </a:solidFill>
              <a:latin typeface="TWK Lausanne 350" panose="02000503040000020004" pitchFamily="50" charset="0"/>
            </a:endParaRPr>
          </a:p>
        </p:txBody>
      </p:sp>
    </p:spTree>
    <p:extLst>
      <p:ext uri="{BB962C8B-B14F-4D97-AF65-F5344CB8AC3E}">
        <p14:creationId xmlns:p14="http://schemas.microsoft.com/office/powerpoint/2010/main" val="1096865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148934"/>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2" name="Footer Placeholder 1">
            <a:extLst>
              <a:ext uri="{FF2B5EF4-FFF2-40B4-BE49-F238E27FC236}">
                <a16:creationId xmlns:a16="http://schemas.microsoft.com/office/drawing/2014/main" id="{806E8C41-69AA-43B2-5E80-98D537F75C7B}"/>
              </a:ext>
            </a:extLst>
          </p:cNvPr>
          <p:cNvSpPr>
            <a:spLocks noGrp="1"/>
          </p:cNvSpPr>
          <p:nvPr>
            <p:ph type="ftr" sz="quarter" idx="11"/>
          </p:nvPr>
        </p:nvSpPr>
        <p:spPr/>
        <p:txBody>
          <a:bodyPr/>
          <a:lstStyle/>
          <a:p>
            <a:r>
              <a:rPr lang="en-GB" dirty="0"/>
              <a:t>7</a:t>
            </a:r>
          </a:p>
        </p:txBody>
      </p:sp>
      <p:sp>
        <p:nvSpPr>
          <p:cNvPr id="8" name="TextBox 7">
            <a:extLst>
              <a:ext uri="{FF2B5EF4-FFF2-40B4-BE49-F238E27FC236}">
                <a16:creationId xmlns:a16="http://schemas.microsoft.com/office/drawing/2014/main" id="{086392D2-9866-C1E3-8E93-9D8FBABA05D2}"/>
              </a:ext>
            </a:extLst>
          </p:cNvPr>
          <p:cNvSpPr txBox="1"/>
          <p:nvPr/>
        </p:nvSpPr>
        <p:spPr>
          <a:xfrm>
            <a:off x="254020" y="957001"/>
            <a:ext cx="11245762" cy="6134115"/>
          </a:xfrm>
          <a:prstGeom prst="rect">
            <a:avLst/>
          </a:prstGeom>
          <a:noFill/>
        </p:spPr>
        <p:txBody>
          <a:bodyPr wrap="square">
            <a:spAutoFit/>
          </a:bodyPr>
          <a:lstStyle/>
          <a:p>
            <a:pPr>
              <a:lnSpc>
                <a:spcPct val="120000"/>
              </a:lnSpc>
            </a:pPr>
            <a:r>
              <a:rPr lang="en-GB" sz="1200" b="1" dirty="0">
                <a:latin typeface="TWK Lausanne 350" panose="02000503040000020004" pitchFamily="50" charset="0"/>
              </a:rPr>
              <a:t>Responsibility to the programme: </a:t>
            </a:r>
          </a:p>
          <a:p>
            <a:pPr marL="742950" marR="499110" lvl="1" indent="-285750">
              <a:lnSpc>
                <a:spcPct val="112000"/>
              </a:lnSpc>
              <a:spcBef>
                <a:spcPts val="0"/>
              </a:spcBef>
              <a:buSzPts val="1000"/>
              <a:buFont typeface="Wingdings" panose="05000000000000000000" pitchFamily="2" charset="2"/>
              <a:buChar char="Ø"/>
              <a:tabLst>
                <a:tab pos="953135" algn="l"/>
              </a:tabLst>
            </a:pPr>
            <a:r>
              <a:rPr lang="en-GB" sz="1200" dirty="0">
                <a:latin typeface="TWK Lausanne 350" panose="02000503040000020004" pitchFamily="50" charset="0"/>
              </a:rPr>
              <a:t>To work closely with local stakeholders, service providers and commissioners and positively represent Right There to local partnership agencies including local authority, Social Work, Housing providers and other local authority</a:t>
            </a:r>
          </a:p>
          <a:p>
            <a:pPr marL="742950" marR="499110" lvl="1" indent="-285750">
              <a:lnSpc>
                <a:spcPct val="112000"/>
              </a:lnSpc>
              <a:spcBef>
                <a:spcPts val="0"/>
              </a:spcBef>
              <a:buSzPts val="1000"/>
              <a:buFont typeface="Wingdings" panose="05000000000000000000" pitchFamily="2" charset="2"/>
              <a:buChar char="Ø"/>
              <a:tabLst>
                <a:tab pos="953135" algn="l"/>
              </a:tabLst>
            </a:pPr>
            <a:r>
              <a:rPr lang="en-GB" sz="1200" dirty="0">
                <a:latin typeface="TWK Lausanne 350" panose="02000503040000020004" pitchFamily="50" charset="0"/>
              </a:rPr>
              <a:t>Maintain case files and ensure all relevant documentation is completed to the highest standards and within agreed timescale and regularly audit the files of those who we support. </a:t>
            </a:r>
          </a:p>
          <a:p>
            <a:pPr marL="742950" marR="499110" lvl="1" indent="-285750">
              <a:lnSpc>
                <a:spcPct val="112000"/>
              </a:lnSpc>
              <a:spcBef>
                <a:spcPts val="0"/>
              </a:spcBef>
              <a:buSzPts val="1000"/>
              <a:buFont typeface="Wingdings" panose="05000000000000000000" pitchFamily="2" charset="2"/>
              <a:buChar char="Ø"/>
              <a:tabLst>
                <a:tab pos="953135" algn="l"/>
              </a:tabLst>
            </a:pPr>
            <a:r>
              <a:rPr lang="en-GB" sz="1200" dirty="0">
                <a:latin typeface="TWK Lausanne 350" panose="02000503040000020004" pitchFamily="50" charset="0"/>
              </a:rPr>
              <a:t>Accurately record matters relating to the people we support and report as appropriate through the development of support plans and case notes. </a:t>
            </a:r>
            <a:endParaRPr lang="en-US" sz="1200" dirty="0">
              <a:latin typeface="TWK Lausanne 350" panose="02000503040000020004" pitchFamily="50" charset="0"/>
            </a:endParaRPr>
          </a:p>
          <a:p>
            <a:pPr marL="742950" marR="499110" lvl="1" indent="-285750">
              <a:lnSpc>
                <a:spcPct val="112000"/>
              </a:lnSpc>
              <a:spcBef>
                <a:spcPts val="0"/>
              </a:spcBef>
              <a:buSzPts val="1000"/>
              <a:buFont typeface="Wingdings" panose="05000000000000000000" pitchFamily="2" charset="2"/>
              <a:buChar char="Ø"/>
              <a:tabLst>
                <a:tab pos="953135" algn="l"/>
              </a:tabLst>
            </a:pPr>
            <a:r>
              <a:rPr lang="en-US" sz="1200" dirty="0">
                <a:latin typeface="TWK Lausanne 350" panose="02000503040000020004" pitchFamily="50" charset="0"/>
              </a:rPr>
              <a:t>Work collaboratively with partner agencies and muti disciplinary teams</a:t>
            </a:r>
          </a:p>
          <a:p>
            <a:pPr marL="742950" marR="499110" lvl="1" indent="-285750">
              <a:lnSpc>
                <a:spcPct val="112000"/>
              </a:lnSpc>
              <a:buSzPts val="1000"/>
              <a:buFont typeface="Wingdings" panose="05000000000000000000" pitchFamily="2" charset="2"/>
              <a:buChar char="Ø"/>
              <a:tabLst>
                <a:tab pos="953135" algn="l"/>
              </a:tabLst>
            </a:pPr>
            <a:r>
              <a:rPr lang="en-GB" sz="1200" dirty="0">
                <a:latin typeface="TWK Lausanne 350" panose="02000503040000020004" pitchFamily="50" charset="0"/>
              </a:rPr>
              <a:t>Establish clear professional boundaries with the people we support.</a:t>
            </a:r>
          </a:p>
          <a:p>
            <a:pPr marL="742950" marR="499110" lvl="1" indent="-285750">
              <a:lnSpc>
                <a:spcPct val="112000"/>
              </a:lnSpc>
              <a:buSzPts val="1000"/>
              <a:buFont typeface="Wingdings" panose="05000000000000000000" pitchFamily="2" charset="2"/>
              <a:buChar char="Ø"/>
              <a:tabLst>
                <a:tab pos="953135" algn="l"/>
              </a:tabLst>
            </a:pPr>
            <a:r>
              <a:rPr lang="en-GB" sz="1200" dirty="0">
                <a:latin typeface="TWK Lausanne 350" panose="02000503040000020004" pitchFamily="50" charset="0"/>
              </a:rPr>
              <a:t>Have a high standard of professional integrity with colleagues and other professionals</a:t>
            </a:r>
          </a:p>
          <a:p>
            <a:pPr marL="285750" indent="-285750">
              <a:lnSpc>
                <a:spcPct val="120000"/>
              </a:lnSpc>
              <a:buFont typeface="Wingdings" panose="05000000000000000000" pitchFamily="2" charset="2"/>
              <a:buChar char="§"/>
            </a:pPr>
            <a:endParaRPr lang="en-GB" sz="1200" dirty="0">
              <a:latin typeface="TWK Lausanne 350" panose="02000503040000020004" pitchFamily="50" charset="0"/>
              <a:cs typeface="Times New Roman" panose="02020603050405020304" pitchFamily="18" charset="0"/>
            </a:endParaRPr>
          </a:p>
          <a:p>
            <a:pPr>
              <a:lnSpc>
                <a:spcPct val="107000"/>
              </a:lnSpc>
            </a:pPr>
            <a:r>
              <a:rPr lang="en-GB" sz="1200" b="1" dirty="0">
                <a:effectLst/>
                <a:latin typeface="TWK Lausanne 350" panose="02000503040000020004" pitchFamily="50" charset="0"/>
                <a:ea typeface="Calibri" panose="020F0502020204030204" pitchFamily="34" charset="0"/>
                <a:cs typeface="Times New Roman" panose="02020603050405020304" pitchFamily="18" charset="0"/>
              </a:rPr>
              <a:t>People Management </a:t>
            </a:r>
          </a:p>
          <a:p>
            <a:pPr marL="742950" marR="499110" lvl="1" indent="-285750">
              <a:lnSpc>
                <a:spcPct val="112000"/>
              </a:lnSpc>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Develop positive and supportive relationships with your staff</a:t>
            </a:r>
            <a:r>
              <a:rPr lang="en-GB" sz="1200" spc="-35"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team.</a:t>
            </a:r>
          </a:p>
          <a:p>
            <a:pPr marL="742950" marR="499110" lvl="1" indent="-285750">
              <a:lnSpc>
                <a:spcPct val="112000"/>
              </a:lnSpc>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Develop positive relationships with other senior support workers and management team.</a:t>
            </a:r>
          </a:p>
          <a:p>
            <a:pPr marL="742950" marR="499110" lvl="1" indent="-285750">
              <a:lnSpc>
                <a:spcPct val="112000"/>
              </a:lnSpc>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Arranging and facilitating regular support and supervision sessions with your team members, utilising best practice in performance management to ensure staff are supported to undertake their</a:t>
            </a:r>
            <a:r>
              <a:rPr lang="en-GB" sz="1200" spc="-5"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roles.</a:t>
            </a:r>
          </a:p>
          <a:p>
            <a:pPr marL="742950" marR="499110" lvl="1" indent="-285750">
              <a:lnSpc>
                <a:spcPct val="112000"/>
              </a:lnSpc>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Completing yearly appraisals and personal development plans with your staff</a:t>
            </a:r>
            <a:r>
              <a:rPr lang="en-GB" sz="1200" spc="-30"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team.</a:t>
            </a:r>
          </a:p>
          <a:p>
            <a:pPr marL="742950" marR="499110" lvl="1" indent="-285750">
              <a:lnSpc>
                <a:spcPct val="112000"/>
              </a:lnSpc>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Investigating any issues of misconduct within the</a:t>
            </a:r>
            <a:r>
              <a:rPr lang="en-GB" sz="1200" spc="-5"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organisation.</a:t>
            </a:r>
          </a:p>
          <a:p>
            <a:pPr marR="499110">
              <a:lnSpc>
                <a:spcPct val="112000"/>
              </a:lnSpc>
              <a:buSzPts val="1000"/>
              <a:tabLst>
                <a:tab pos="953135" algn="l"/>
              </a:tabLst>
            </a:pPr>
            <a:endParaRPr lang="en-GB" sz="1200" dirty="0">
              <a:latin typeface="TWK Lausanne 350" panose="02000503040000020004" pitchFamily="50" charset="0"/>
              <a:ea typeface="Times New Roman" panose="02020603050405020304" pitchFamily="18" charset="0"/>
            </a:endParaRPr>
          </a:p>
          <a:p>
            <a:pPr marR="499110">
              <a:lnSpc>
                <a:spcPct val="112000"/>
              </a:lnSpc>
              <a:buSzPts val="1000"/>
              <a:tabLst>
                <a:tab pos="953135" algn="l"/>
              </a:tabLst>
            </a:pPr>
            <a:r>
              <a:rPr lang="en-GB" sz="1200" b="1" dirty="0">
                <a:effectLst/>
                <a:latin typeface="TWK Lausanne 350" panose="02000503040000020004" pitchFamily="50" charset="0"/>
                <a:ea typeface="Times New Roman" panose="02020603050405020304" pitchFamily="18" charset="0"/>
              </a:rPr>
              <a:t>Responsibility for information and Finance </a:t>
            </a:r>
            <a:endParaRPr lang="en-GB" sz="1200" b="1" dirty="0">
              <a:latin typeface="TWK Lausanne 350" panose="02000503040000020004" pitchFamily="50" charset="0"/>
              <a:ea typeface="Times New Roman" panose="02020603050405020304" pitchFamily="18" charset="0"/>
            </a:endParaRPr>
          </a:p>
          <a:p>
            <a:pPr marL="742950" lvl="1" indent="-285750">
              <a:spcBef>
                <a:spcPts val="170"/>
              </a:spcBef>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Compiling Right There Key Performance Indicators (KPI) and</a:t>
            </a:r>
            <a:r>
              <a:rPr lang="en-GB" sz="1200" dirty="0">
                <a:latin typeface="TWK Lausanne 350" panose="02000503040000020004" pitchFamily="50" charset="0"/>
              </a:rPr>
              <a:t> maintain appropriate monitoring and evaluation mechanisms for the project , complete reporting to funders and line manager as required. </a:t>
            </a:r>
          </a:p>
          <a:p>
            <a:pPr marL="742950" lvl="1" indent="-285750">
              <a:spcBef>
                <a:spcPts val="170"/>
              </a:spcBef>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Supporting Service Manager with </a:t>
            </a:r>
            <a:r>
              <a:rPr lang="en-GB" sz="1200" dirty="0">
                <a:latin typeface="TWK Lausanne 350" panose="02000503040000020004" pitchFamily="50" charset="0"/>
                <a:ea typeface="Times New Roman" panose="02020603050405020304" pitchFamily="18" charset="0"/>
              </a:rPr>
              <a:t>r</a:t>
            </a:r>
            <a:r>
              <a:rPr lang="en-GB" sz="1200" dirty="0">
                <a:effectLst/>
                <a:latin typeface="TWK Lausanne 350" panose="02000503040000020004" pitchFamily="50" charset="0"/>
                <a:ea typeface="Times New Roman" panose="02020603050405020304" pitchFamily="18" charset="0"/>
              </a:rPr>
              <a:t>eporting required Care Inspectorate</a:t>
            </a:r>
            <a:r>
              <a:rPr lang="en-GB" sz="1200" spc="-10"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notifications.</a:t>
            </a:r>
          </a:p>
          <a:p>
            <a:pPr>
              <a:lnSpc>
                <a:spcPct val="120000"/>
              </a:lnSpc>
            </a:pPr>
            <a:endParaRPr lang="en-GB" sz="1200" dirty="0">
              <a:latin typeface="TWK Lausanne 350" panose="02000503040000020004" pitchFamily="50" charset="0"/>
              <a:cs typeface="Times New Roman" panose="02020603050405020304" pitchFamily="18" charset="0"/>
            </a:endParaRPr>
          </a:p>
          <a:p>
            <a:pPr lvl="0">
              <a:lnSpc>
                <a:spcPct val="107000"/>
              </a:lnSpc>
              <a:buSzPts val="1000"/>
            </a:pPr>
            <a:endParaRPr lang="en-GB" sz="1200" dirty="0">
              <a:solidFill>
                <a:srgbClr val="FF0000"/>
              </a:solidFill>
              <a:effectLst/>
              <a:latin typeface="TWK Lausanne 350" panose="02000503040000020004" pitchFamily="50" charset="0"/>
              <a:ea typeface="Calibri" panose="020F0502020204030204" pitchFamily="34" charset="0"/>
              <a:cs typeface="Times New Roman" panose="02020603050405020304" pitchFamily="18" charset="0"/>
            </a:endParaRPr>
          </a:p>
          <a:p>
            <a:pPr marR="499110" lvl="1">
              <a:lnSpc>
                <a:spcPct val="112000"/>
              </a:lnSpc>
              <a:buSzPts val="1000"/>
              <a:tabLst>
                <a:tab pos="953135" algn="l"/>
              </a:tabLst>
            </a:pPr>
            <a:endParaRPr lang="en-GB" sz="1200" dirty="0">
              <a:effectLst/>
              <a:latin typeface="TWK Lausanne 350" panose="02000503040000020004" pitchFamily="50" charset="0"/>
              <a:ea typeface="Times New Roman" panose="02020603050405020304" pitchFamily="18" charset="0"/>
            </a:endParaRPr>
          </a:p>
          <a:p>
            <a:pPr marL="742950" marR="499110" lvl="1" indent="-285750">
              <a:lnSpc>
                <a:spcPct val="112000"/>
              </a:lnSpc>
              <a:buSzPts val="1000"/>
              <a:buFont typeface="Wingdings" panose="05000000000000000000" pitchFamily="2" charset="2"/>
              <a:buChar char="Ø"/>
              <a:tabLst>
                <a:tab pos="953135" algn="l"/>
              </a:tabLst>
            </a:pPr>
            <a:endParaRPr lang="en-GB" sz="1200" dirty="0">
              <a:effectLst/>
              <a:latin typeface="TWK Lausanne 350" panose="02000503040000020004" pitchFamily="50" charset="0"/>
              <a:ea typeface="Times New Roman" panose="02020603050405020304" pitchFamily="18" charset="0"/>
            </a:endParaRPr>
          </a:p>
          <a:p>
            <a:pPr>
              <a:spcAft>
                <a:spcPts val="600"/>
              </a:spcAft>
            </a:pPr>
            <a:endParaRPr lang="en-GB" sz="1200" b="1" dirty="0">
              <a:solidFill>
                <a:srgbClr val="0070C0"/>
              </a:solidFill>
              <a:latin typeface="TWK Lausanne 350" panose="02000503040000020004" pitchFamily="50" charset="0"/>
            </a:endParaRPr>
          </a:p>
          <a:p>
            <a:pPr>
              <a:spcAft>
                <a:spcPts val="600"/>
              </a:spcAft>
            </a:pPr>
            <a:endParaRPr lang="en-GB" sz="1200" b="1" dirty="0">
              <a:solidFill>
                <a:srgbClr val="0070C0"/>
              </a:solidFill>
              <a:latin typeface="TWK Lausanne 350" panose="02000503040000020004" pitchFamily="50" charset="0"/>
            </a:endParaRPr>
          </a:p>
        </p:txBody>
      </p:sp>
    </p:spTree>
    <p:extLst>
      <p:ext uri="{BB962C8B-B14F-4D97-AF65-F5344CB8AC3E}">
        <p14:creationId xmlns:p14="http://schemas.microsoft.com/office/powerpoint/2010/main" val="10583463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D794F1-94B9-4D1B-AED5-C98D7FEFA3F7}">
  <ds:schemaRefs>
    <ds:schemaRef ds:uri="http://purl.org/dc/terms/"/>
    <ds:schemaRef ds:uri="http://schemas.openxmlformats.org/package/2006/metadata/core-properties"/>
    <ds:schemaRef ds:uri="5918e872-e67b-4fda-801c-e11e2e8f9e7e"/>
    <ds:schemaRef ds:uri="http://purl.org/dc/dcmitype/"/>
    <ds:schemaRef ds:uri="http://schemas.microsoft.com/office/2006/documentManagement/types"/>
    <ds:schemaRef ds:uri="http://purl.org/dc/elements/1.1/"/>
    <ds:schemaRef ds:uri="http://schemas.microsoft.com/office/2006/metadata/properties"/>
    <ds:schemaRef ds:uri="a3b0d63c-cdf0-4c0c-bf95-5155ff5031c1"/>
    <ds:schemaRef ds:uri="http://schemas.microsoft.com/office/infopath/2007/PartnerControls"/>
    <ds:schemaRef ds:uri="9f7d3311-57c9-43fe-8231-1e93a56e81a6"/>
    <ds:schemaRef ds:uri="http://www.w3.org/XML/1998/namespace"/>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4492</TotalTime>
  <Words>2145</Words>
  <Application>Microsoft Office PowerPoint</Application>
  <PresentationFormat>Widescreen</PresentationFormat>
  <Paragraphs>164</Paragraphs>
  <Slides>16</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Tiempos Headline Medium</vt:lpstr>
      <vt:lpstr>Segoe UI</vt:lpstr>
      <vt:lpstr>Wingdings</vt:lpstr>
      <vt:lpstr>TWK Lausanne 500</vt:lpstr>
      <vt:lpstr>Arial</vt:lpstr>
      <vt:lpstr>Calibri Light</vt:lpstr>
      <vt:lpstr>Tiempos Headline Regular</vt:lpstr>
      <vt:lpstr>TWK Lausanne 350</vt:lpstr>
      <vt:lpstr>TWK Lausanne 450</vt:lpstr>
      <vt:lpstr>Symbol</vt:lpstr>
      <vt:lpstr>TWK Lausanne 300</vt:lpstr>
      <vt:lpstr>Calibri</vt:lpstr>
      <vt:lpstr>Office Theme</vt:lpstr>
      <vt:lpstr>1_Office Theme</vt:lpstr>
      <vt:lpstr>Job Pack   Senior Support Worker – YPFS (Young People and Family Support) (December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2024-12-13T12:25:21Z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