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283" r:id="rId7"/>
    <p:sldId id="301" r:id="rId8"/>
    <p:sldId id="279" r:id="rId9"/>
    <p:sldId id="278" r:id="rId10"/>
    <p:sldId id="303" r:id="rId11"/>
    <p:sldId id="277" r:id="rId12"/>
    <p:sldId id="307" r:id="rId13"/>
    <p:sldId id="289" r:id="rId14"/>
    <p:sldId id="302" r:id="rId15"/>
    <p:sldId id="304" r:id="rId16"/>
    <p:sldId id="308"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FAFD142B-D907-458B-93D9-D0D2D1318099}"/>
    <pc:docChg chg="modSld">
      <pc:chgData name="Ainslie Bradley" userId="cf0bf7ea-799c-42a9-bae9-2cd257c54eb6" providerId="ADAL" clId="{FAFD142B-D907-458B-93D9-D0D2D1318099}" dt="2024-12-23T14:28:48.117" v="62" actId="20577"/>
      <pc:docMkLst>
        <pc:docMk/>
      </pc:docMkLst>
      <pc:sldChg chg="modSp mod">
        <pc:chgData name="Ainslie Bradley" userId="cf0bf7ea-799c-42a9-bae9-2cd257c54eb6" providerId="ADAL" clId="{FAFD142B-D907-458B-93D9-D0D2D1318099}" dt="2024-12-23T14:28:48.117" v="62" actId="20577"/>
        <pc:sldMkLst>
          <pc:docMk/>
          <pc:sldMk cId="3693005957" sldId="300"/>
        </pc:sldMkLst>
        <pc:spChg chg="mod">
          <ac:chgData name="Ainslie Bradley" userId="cf0bf7ea-799c-42a9-bae9-2cd257c54eb6" providerId="ADAL" clId="{FAFD142B-D907-458B-93D9-D0D2D1318099}" dt="2024-12-23T14:28:48.117" v="62" actId="20577"/>
          <ac:spMkLst>
            <pc:docMk/>
            <pc:sldMk cId="3693005957" sldId="300"/>
            <ac:spMk id="7" creationId="{F0D31468-386B-4A1A-8ECA-B3014AD770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23/12/2024</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12/23/2024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12/23/2024</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Service Manager-Orkney</a:t>
            </a:r>
            <a:br>
              <a:rPr lang="en-US" sz="4400" dirty="0">
                <a:latin typeface="Tiempos Headline Regular" panose="02020503060303060403" pitchFamily="18" charset="0"/>
              </a:rPr>
            </a:br>
            <a:r>
              <a:rPr lang="en-US" sz="1800" dirty="0">
                <a:latin typeface="TWK Lausanne 350" panose="02000503040000020004" pitchFamily="50" charset="0"/>
              </a:rPr>
              <a:t>(November 2024)</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A1547-7983-8C24-EB07-75CB73D91A5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2C257DB-FF23-1EEE-1D88-12FB3EFEC041}"/>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C20198B5-7E46-EB28-1D34-E4F7E4204905}"/>
              </a:ext>
            </a:extLst>
          </p:cNvPr>
          <p:cNvSpPr txBox="1"/>
          <p:nvPr/>
        </p:nvSpPr>
        <p:spPr>
          <a:xfrm>
            <a:off x="508836" y="1177058"/>
            <a:ext cx="11510444" cy="4503477"/>
          </a:xfrm>
          <a:prstGeom prst="rect">
            <a:avLst/>
          </a:prstGeom>
          <a:noFill/>
        </p:spPr>
        <p:txBody>
          <a:bodyPr wrap="square">
            <a:spAutoFit/>
          </a:bodyPr>
          <a:lstStyle/>
          <a:p>
            <a:pPr lvl="0">
              <a:lnSpc>
                <a:spcPct val="107000"/>
              </a:lnSpc>
              <a:spcAft>
                <a:spcPts val="800"/>
              </a:spcAft>
              <a:tabLst>
                <a:tab pos="457200" algn="l"/>
              </a:tabLst>
            </a:pPr>
            <a:r>
              <a:rPr lang="en-GB" sz="1400" b="1" dirty="0">
                <a:latin typeface="TWK Lausanne 350" panose="02000503040000020004" pitchFamily="50" charset="0"/>
                <a:ea typeface="Calibri" panose="020F0502020204030204" pitchFamily="34" charset="0"/>
                <a:cs typeface="Times New Roman" panose="02020603050405020304" pitchFamily="18" charset="0"/>
              </a:rPr>
              <a:t>External Relationships</a:t>
            </a:r>
            <a:endParaRPr lang="en-GB" sz="14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in a positive, professional manner to other agencies or services including Local Authority, Social Work, Housing Services and other relevant services, support building the profile of the service externally and its key features and benefits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Develop positive strong working partnerships with external agencies and have detailed knowledge of relevant local/national agencies that can positively impact on the programme.</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Day to day working in partnership with key commissioners involved in service review and reporting</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in a positive, professional manner and ensure a detailed knowledge of all other relevant services.</a:t>
            </a:r>
          </a:p>
          <a:p>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a:t>
            </a:r>
          </a:p>
          <a:p>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Responsibility for information and finance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Report to the Care Inspectorate, ensuring all required reports, returns and documentation are completed and submitted within timescales.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Accountable for programme specific data collection, analysis and regular agreed reporting, compiling, Right There Key Performance Indicators (KPI) and required local authority returns, completed within agreed timescales.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Support the compiling and associated management of approved annual  budgets </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Manage budgets for all aspects of the programme, ensuring the programme operates  within agreed financial parameters and targets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Lead staff in their understanding and responsibilities in development of budgets and managing resources</a:t>
            </a:r>
          </a:p>
          <a:p>
            <a:pPr marL="342900" lvl="0" indent="-342900">
              <a:buFont typeface="Symbol" panose="05050102010706020507" pitchFamily="18" charset="2"/>
              <a:buChar char=""/>
              <a:tabLst>
                <a:tab pos="457200" algn="l"/>
              </a:tabLst>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Responsible for identifying and securing local grant and associated funds that supports activities within services.</a:t>
            </a:r>
            <a:br>
              <a:rPr lang="en-GB" sz="1400" dirty="0">
                <a:effectLst/>
                <a:latin typeface="TWK Lausanne 350" panose="02000503040000020004" pitchFamily="50" charset="0"/>
                <a:ea typeface="Calibri" panose="020F0502020204030204" pitchFamily="34" charset="0"/>
                <a:cs typeface="Times New Roman" panose="02020603050405020304" pitchFamily="18" charset="0"/>
              </a:rPr>
            </a:br>
            <a:r>
              <a:rPr lang="en-GB" sz="1400" b="1" dirty="0">
                <a:latin typeface="TWK Lausanne 350" panose="02000503040000020004" pitchFamily="50" charset="0"/>
                <a:cs typeface="Times New Roman" panose="02020603050405020304" pitchFamily="18" charset="0"/>
              </a:rPr>
              <a:t> </a:t>
            </a:r>
          </a:p>
          <a:p>
            <a:r>
              <a:rPr lang="en-GB" sz="1400" b="1" dirty="0">
                <a:latin typeface="TWK Lausanne 350" panose="02000503040000020004" pitchFamily="50" charset="0"/>
                <a:cs typeface="Times New Roman" panose="02020603050405020304" pitchFamily="18" charset="0"/>
              </a:rPr>
              <a:t>Being part of the Right There Team </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Facilitate team meetings. </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Attend and participate in training and share learning experiences, striving for continuous personal and professional development</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rPr>
              <a:t>Register with any required government bodies and ensure membership is updated and any attributed costs are paid on time</a:t>
            </a:r>
            <a:endParaRPr lang="en-GB" sz="1100" dirty="0">
              <a:latin typeface="TWK Lausanne 350" panose="02000503040000020004" pitchFamily="50" charset="0"/>
              <a:cs typeface="Times New Roman" panose="02020603050405020304" pitchFamily="18" charset="0"/>
            </a:endParaRP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Engage in reflective practice.</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Feedback on the review of organisational polices &amp; procedures and local guidelines.</a:t>
            </a:r>
          </a:p>
          <a:p>
            <a:pPr marL="342900" indent="-342900">
              <a:buFont typeface="Symbol" panose="05050102010706020507" pitchFamily="18" charset="2"/>
              <a:buChar char=""/>
              <a:tabLst>
                <a:tab pos="457200" algn="l"/>
              </a:tabLst>
            </a:pPr>
            <a:r>
              <a:rPr lang="en-GB" sz="1100" dirty="0">
                <a:latin typeface="TWK Lausanne 350" panose="02000503040000020004" pitchFamily="50" charset="0"/>
                <a:cs typeface="Times New Roman" panose="02020603050405020304" pitchFamily="18" charset="0"/>
              </a:rPr>
              <a:t>Engage with any organisational initiatives or working groups </a:t>
            </a:r>
          </a:p>
        </p:txBody>
      </p:sp>
    </p:spTree>
    <p:extLst>
      <p:ext uri="{BB962C8B-B14F-4D97-AF65-F5344CB8AC3E}">
        <p14:creationId xmlns:p14="http://schemas.microsoft.com/office/powerpoint/2010/main" val="1481313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E6787B-429D-7DC8-4632-677A4E97FBA6}"/>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3B8EEDD5-F31B-88F8-0CAB-BB7DAB2171EB}"/>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3C81DB04-4220-8D9A-3302-27D5EB14989F}"/>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7CC5F0D8-854E-9713-86A7-B73717DDCB8A}"/>
              </a:ext>
            </a:extLst>
          </p:cNvPr>
          <p:cNvSpPr txBox="1"/>
          <p:nvPr/>
        </p:nvSpPr>
        <p:spPr>
          <a:xfrm>
            <a:off x="5915025" y="1239340"/>
            <a:ext cx="5374432" cy="5924699"/>
          </a:xfrm>
          <a:prstGeom prst="rect">
            <a:avLst/>
          </a:prstGeom>
          <a:noFill/>
        </p:spPr>
        <p:txBody>
          <a:bodyPr wrap="square" rtlCol="0">
            <a:spAutoFit/>
          </a:bodyPr>
          <a:lstStyle/>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Qualified </a:t>
            </a:r>
            <a:r>
              <a:rPr lang="en-GB" sz="1150" dirty="0">
                <a:latin typeface="TWK Lausanne 350" panose="02000503040000020004" pitchFamily="50" charset="0"/>
                <a:ea typeface="Calibri" panose="020F0502020204030204" pitchFamily="34" charset="0"/>
                <a:cs typeface="Times New Roman" panose="02020603050405020304" pitchFamily="18" charset="0"/>
              </a:rPr>
              <a:t>to SVQ 3 in Social Services and Health Care SCQF Level 7 or HNC in Social Services (minimum requirement to be a registered manager with SSSC)</a:t>
            </a: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ea typeface="Calibri" panose="020F0502020204030204" pitchFamily="34" charset="0"/>
                <a:cs typeface="Times New Roman" panose="02020603050405020304" pitchFamily="18" charset="0"/>
              </a:rPr>
              <a:t>Qualified to (or willing to work towards) </a:t>
            </a:r>
            <a:r>
              <a:rPr lang="en-GB" sz="1150" dirty="0">
                <a:latin typeface="TWK Lausanne 350" panose="02000503040000020004" pitchFamily="50" charset="0"/>
              </a:rPr>
              <a:t>SVQ 4 Social Services and Healthcare SCQF Level 9</a:t>
            </a:r>
            <a:r>
              <a:rPr lang="en-GB" sz="1150" dirty="0">
                <a:latin typeface="TWK Lausanne 350" panose="02000503040000020004" pitchFamily="50" charset="0"/>
                <a:ea typeface="Calibri" panose="020F0502020204030204" pitchFamily="34" charset="0"/>
                <a:cs typeface="Times New Roman" panose="02020603050405020304" pitchFamily="18" charset="0"/>
              </a:rPr>
              <a:t> </a:t>
            </a: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cs typeface="Times New Roman" panose="02020603050405020304" pitchFamily="18" charset="0"/>
              </a:rPr>
              <a:t>And willing to work towards a</a:t>
            </a:r>
            <a:r>
              <a:rPr lang="en-GB" sz="1150" dirty="0">
                <a:latin typeface="TWK Lausanne 350" panose="02000503040000020004" pitchFamily="50" charset="0"/>
              </a:rPr>
              <a:t>ny award in management that is certificated at or above SCQF Level 9 (min 60 credits) and mapped against the National Occupational Standards: Leadership and Management for Care Services SCQF 10 </a:t>
            </a:r>
            <a:r>
              <a:rPr lang="en-GB" sz="1150" b="1" dirty="0">
                <a:latin typeface="TWK Lausanne 350" panose="02000503040000020004" pitchFamily="50" charset="0"/>
              </a:rPr>
              <a:t>OR</a:t>
            </a:r>
            <a:r>
              <a:rPr lang="en-GB" sz="1150" dirty="0">
                <a:latin typeface="TWK Lausanne 350" panose="02000503040000020004" pitchFamily="50" charset="0"/>
              </a:rPr>
              <a:t> SVQ Care Services Leadership and Management SCQF Level 10</a:t>
            </a:r>
            <a:endParaRPr lang="en-GB" sz="115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ea typeface="Calibri" panose="020F0502020204030204" pitchFamily="34" charset="0"/>
                <a:cs typeface="Times New Roman" panose="02020603050405020304" pitchFamily="18" charset="0"/>
              </a:rPr>
              <a:t>Proven track record in effective coaching and people management with skill and ability to implement effective performance measures.</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latin typeface="TWK Lausanne 350" panose="02000503040000020004" pitchFamily="50" charset="0"/>
                <a:ea typeface="Calibri" panose="020F0502020204030204" pitchFamily="34" charset="0"/>
                <a:cs typeface="Times New Roman" panose="02020603050405020304" pitchFamily="18" charset="0"/>
              </a:rPr>
              <a:t>Ability to recruit, build and lead a team in line with organisational policy and procedure</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Experience of managing a service with proven track record in effective service planning and performance, and quality assurance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lead and take ownership and accountability for a programme ensuring the service is delivered in accordance with corporate policy and organisational objectives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set and manage service budgets efficiently and effectively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collate and analyse data for decision making purposes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Proven ability in effective planning, prioritisation and organisation with effective time management and can meet deadlines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Proven effective communicator both verbally and written with the ability to compile comprehensive reports as required</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150" dirty="0">
                <a:effectLst/>
                <a:latin typeface="TWK Lausanne 350" panose="02000503040000020004" pitchFamily="50" charset="0"/>
                <a:ea typeface="Calibri" panose="020F0502020204030204" pitchFamily="34" charset="0"/>
                <a:cs typeface="Times New Roman" panose="02020603050405020304" pitchFamily="18" charset="0"/>
              </a:rPr>
              <a:t>Ability to build strong professional relationships both within the organisation and externally </a:t>
            </a:r>
          </a:p>
        </p:txBody>
      </p:sp>
    </p:spTree>
    <p:extLst>
      <p:ext uri="{BB962C8B-B14F-4D97-AF65-F5344CB8AC3E}">
        <p14:creationId xmlns:p14="http://schemas.microsoft.com/office/powerpoint/2010/main" val="289994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88EFAF74-D300-9A8F-200D-90412C94958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F974FD4-435C-00FB-5843-449A37545327}"/>
              </a:ext>
            </a:extLst>
          </p:cNvPr>
          <p:cNvSpPr>
            <a:spLocks noGrp="1"/>
          </p:cNvSpPr>
          <p:nvPr>
            <p:ph type="subTitle" idx="1"/>
          </p:nvPr>
        </p:nvSpPr>
        <p:spPr>
          <a:xfrm>
            <a:off x="190500" y="230188"/>
            <a:ext cx="5724525" cy="550862"/>
          </a:xfrm>
        </p:spPr>
        <p:txBody>
          <a:bodyPr>
            <a:normAutofit fontScale="85000" lnSpcReduction="10000"/>
          </a:bodyPr>
          <a:lstStyle/>
          <a:p>
            <a:pPr algn="l"/>
            <a:r>
              <a:rPr lang="en-GB" sz="3200" dirty="0">
                <a:latin typeface="Tiempos Headline Regular" panose="02020503060303060403" pitchFamily="18" charset="0"/>
              </a:rPr>
              <a:t>Essential skills and experience cont..</a:t>
            </a:r>
          </a:p>
        </p:txBody>
      </p:sp>
      <p:pic>
        <p:nvPicPr>
          <p:cNvPr id="4" name="Picture 3" descr="Two women posing with flowers in pots&#10;&#10;Description automatically generated">
            <a:extLst>
              <a:ext uri="{FF2B5EF4-FFF2-40B4-BE49-F238E27FC236}">
                <a16:creationId xmlns:a16="http://schemas.microsoft.com/office/drawing/2014/main" id="{E61F4BED-1781-7E36-85CD-6127B28E8069}"/>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97441A48-A277-928B-9ABD-2BA6A3ACEB61}"/>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019263AD-5065-128E-0F2F-E4A74097FE83}"/>
              </a:ext>
            </a:extLst>
          </p:cNvPr>
          <p:cNvSpPr txBox="1"/>
          <p:nvPr/>
        </p:nvSpPr>
        <p:spPr>
          <a:xfrm>
            <a:off x="5915025" y="1239340"/>
            <a:ext cx="5374432" cy="3708708"/>
          </a:xfrm>
          <a:prstGeom prst="rect">
            <a:avLst/>
          </a:prstGeom>
          <a:noFill/>
        </p:spPr>
        <p:txBody>
          <a:bodyPr wrap="square" rtlCol="0">
            <a:spAutoFit/>
          </a:bodyPr>
          <a:lstStyle/>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Computer literate and competent with Microsoft Office software package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Flexibility with regards to working patterns</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Ability to travel within agreed geographical area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Ability to respond at short notice to crisis situations </a:t>
            </a:r>
          </a:p>
          <a:p>
            <a:pPr marL="342900" lvl="0" indent="-342900">
              <a:lnSpc>
                <a:spcPct val="100000"/>
              </a:lnSpc>
              <a:spcBef>
                <a:spcPts val="0"/>
              </a:spcBef>
              <a:spcAft>
                <a:spcPts val="600"/>
              </a:spcAft>
              <a:buFont typeface="Wingdings" panose="05000000000000000000" pitchFamily="2" charset="2"/>
              <a:buChar char=""/>
              <a:tabLst>
                <a:tab pos="457200" algn="l"/>
              </a:tabLs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Has a high standard of professional integrity</a:t>
            </a:r>
          </a:p>
          <a:p>
            <a:pPr marL="342900" lvl="0" indent="-342900">
              <a:lnSpc>
                <a:spcPct val="100000"/>
              </a:lnSpc>
              <a:spcBef>
                <a:spcPts val="0"/>
              </a:spcBef>
              <a:spcAft>
                <a:spcPts val="600"/>
              </a:spcAft>
              <a:buFont typeface="Wingdings" panose="05000000000000000000" pitchFamily="2" charset="2"/>
              <a:buChar char=""/>
              <a:tabLst>
                <a:tab pos="457200" algn="l"/>
              </a:tabLst>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600"/>
              </a:spcAft>
              <a:buFont typeface="Wingdings" panose="05000000000000000000" pitchFamily="2" charset="2"/>
              <a:buChar char=""/>
              <a:tabLst>
                <a:tab pos="457200" algn="l"/>
              </a:tabLst>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lvl="0">
              <a:lnSpc>
                <a:spcPct val="100000"/>
              </a:lnSpc>
              <a:spcBef>
                <a:spcPts val="0"/>
              </a:spcBef>
              <a:spcAft>
                <a:spcPts val="600"/>
              </a:spcAft>
              <a:tabLst>
                <a:tab pos="457200" algn="l"/>
              </a:tabLst>
            </a:pPr>
            <a:r>
              <a:rPr lang="en-GB" sz="1400" dirty="0">
                <a:latin typeface="Tiempos Headline Regular" panose="02020503060303060403" pitchFamily="18" charset="0"/>
                <a:ea typeface="Calibri" panose="020F0502020204030204" pitchFamily="34" charset="0"/>
                <a:cs typeface="Times New Roman" panose="02020603050405020304" pitchFamily="18" charset="0"/>
              </a:rPr>
              <a:t>Desirable skills and experience </a:t>
            </a:r>
          </a:p>
          <a:p>
            <a:pPr marL="342000" lvl="0" indent="-342000">
              <a:lnSpc>
                <a:spcPct val="100000"/>
              </a:lnSpc>
              <a:spcBef>
                <a:spcPts val="0"/>
              </a:spcBef>
              <a:spcAft>
                <a:spcPts val="600"/>
              </a:spcAft>
              <a:buFont typeface="Wingdings" panose="05000000000000000000" pitchFamily="2" charset="2"/>
              <a:buChar char="Ø"/>
            </a:pPr>
            <a:r>
              <a:rPr lang="en-GB" sz="1200" dirty="0">
                <a:solidFill>
                  <a:srgbClr val="000000"/>
                </a:solidFill>
                <a:latin typeface="TWK Lausanne 350" panose="02000503040000020004" pitchFamily="50" charset="0"/>
                <a:cs typeface="Helvetica" panose="020B0604020202020204" pitchFamily="34" charset="0"/>
              </a:rPr>
              <a:t>Management experience in Third Sector/ Not-for-Profit organisations providing housing,  social care and support services</a:t>
            </a:r>
          </a:p>
          <a:p>
            <a:pPr marL="342000" lvl="0" indent="-342000">
              <a:lnSpc>
                <a:spcPct val="100000"/>
              </a:lnSpc>
              <a:spcBef>
                <a:spcPts val="0"/>
              </a:spcBef>
              <a:spcAft>
                <a:spcPts val="600"/>
              </a:spcAft>
              <a:buFont typeface="Wingdings" panose="05000000000000000000" pitchFamily="2" charset="2"/>
              <a:buChar char="Ø"/>
            </a:pPr>
            <a:r>
              <a:rPr lang="en-GB" sz="1200" dirty="0">
                <a:solidFill>
                  <a:srgbClr val="000000"/>
                </a:solidFill>
                <a:latin typeface="TWK Lausanne 350" panose="02000503040000020004" pitchFamily="50" charset="0"/>
                <a:cs typeface="Helvetica" panose="020B0604020202020204" pitchFamily="34" charset="0"/>
              </a:rPr>
              <a:t>Experience of using management information tools for social care</a:t>
            </a:r>
          </a:p>
          <a:p>
            <a:pPr marL="342000" lvl="0" indent="-342000">
              <a:lnSpc>
                <a:spcPct val="100000"/>
              </a:lnSpc>
              <a:spcBef>
                <a:spcPts val="0"/>
              </a:spcBef>
              <a:spcAft>
                <a:spcPts val="600"/>
              </a:spcAft>
              <a:buFont typeface="Wingdings" panose="05000000000000000000" pitchFamily="2" charset="2"/>
              <a:buChar char="Ø"/>
            </a:pPr>
            <a:r>
              <a:rPr lang="en-GB" sz="1200" dirty="0">
                <a:solidFill>
                  <a:srgbClr val="000000"/>
                </a:solidFill>
                <a:latin typeface="TWK Lausanne 350" panose="02000503040000020004" pitchFamily="50" charset="0"/>
                <a:cs typeface="Helvetica" panose="020B0604020202020204" pitchFamily="34" charset="0"/>
              </a:rPr>
              <a:t>Understanding of the principles of working within a Psychologically Informed Environment (PIE)</a:t>
            </a:r>
          </a:p>
          <a:p>
            <a:pPr lvl="0">
              <a:lnSpc>
                <a:spcPct val="100000"/>
              </a:lnSpc>
              <a:spcBef>
                <a:spcPts val="0"/>
              </a:spcBef>
              <a:spcAft>
                <a:spcPts val="600"/>
              </a:spcAft>
              <a:tabLst>
                <a:tab pos="457200" algn="l"/>
              </a:tabLst>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3721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129096"/>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29-32 (£31,601 - £34,616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Locality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Aptos" panose="020B0004020202020204" pitchFamily="34" charset="0"/>
              </a:rPr>
              <a:t>Your normal working hours are 35 per week. These hours are usually worked Monday to Friday, and flexibly between the hours of 8.00am to 6.00pm, depending on the needs of the service.</a:t>
            </a:r>
            <a:endParaRPr lang="en-GB" sz="1200" dirty="0">
              <a:effectLst/>
              <a:latin typeface="Aptos" panose="020B0004020202020204" pitchFamily="34" charset="0"/>
              <a:ea typeface="Calibri" panose="020F0502020204030204" pitchFamily="34" charset="0"/>
              <a:cs typeface="Aptos" panose="020B0004020202020204" pitchFamily="34"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in </a:t>
            </a:r>
            <a:r>
              <a:rPr lang="en-GB" sz="1200" dirty="0" err="1">
                <a:effectLst/>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Farmhouse, </a:t>
            </a:r>
            <a:r>
              <a:rPr lang="en-GB" sz="1200" dirty="0" err="1">
                <a:effectLst/>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Road, Kirkwall, KW15 1TN. </a:t>
            </a:r>
            <a:r>
              <a:rPr lang="en-GB" sz="1200" dirty="0">
                <a:latin typeface="TWK Lausanne 350" panose="02000503040000020004" pitchFamily="50" charset="0"/>
                <a:ea typeface="Calibri" panose="020F0502020204030204" pitchFamily="34" charset="0"/>
                <a:cs typeface="Times New Roman" panose="02020603050405020304" pitchFamily="18" charset="0"/>
              </a:rPr>
              <a:t>Working arrangements are in agreement with the line manager based on the needs of the service.</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5909310"/>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12pm on Friday </a:t>
            </a:r>
            <a:r>
              <a:rPr lang="en-GB" sz="1400">
                <a:latin typeface="TWK Lausanne 350" panose="02000503040000020004" pitchFamily="50" charset="0"/>
              </a:rPr>
              <a:t>10</a:t>
            </a:r>
            <a:r>
              <a:rPr lang="en-GB" sz="1400" baseline="30000">
                <a:latin typeface="TWK Lausanne 350" panose="02000503040000020004" pitchFamily="50" charset="0"/>
              </a:rPr>
              <a:t>th</a:t>
            </a:r>
            <a:r>
              <a:rPr lang="en-GB" sz="1400">
                <a:latin typeface="TWK Lausanne 350" panose="02000503040000020004" pitchFamily="50" charset="0"/>
              </a:rPr>
              <a:t> January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Service Manager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693319"/>
          </a:xfrm>
          <a:prstGeom prst="rect">
            <a:avLst/>
          </a:prstGeom>
          <a:noFill/>
        </p:spPr>
        <p:txBody>
          <a:bodyPr wrap="square">
            <a:spAutoFit/>
          </a:bodyPr>
          <a:lstStyle/>
          <a:p>
            <a:pPr algn="just">
              <a:spcAft>
                <a:spcPts val="600"/>
              </a:spcAft>
            </a:pPr>
            <a:r>
              <a:rPr lang="en-US" sz="1400" dirty="0">
                <a:latin typeface="TWK Lausanne 350" panose="02000503040000020004" pitchFamily="50" charset="0"/>
                <a:cs typeface="Arial" panose="020B0604020202020204" pitchFamily="34" charset="0"/>
              </a:rPr>
              <a:t>To oversee the management and ongoing development of supported accommodation, counselling and mentoring services across Orkney, ensuring each </a:t>
            </a:r>
            <a:r>
              <a:rPr lang="en-US" sz="1400" dirty="0" err="1">
                <a:latin typeface="TWK Lausanne 350" panose="02000503040000020004" pitchFamily="50" charset="0"/>
                <a:cs typeface="Arial" panose="020B0604020202020204" pitchFamily="34" charset="0"/>
              </a:rPr>
              <a:t>programme</a:t>
            </a:r>
            <a:r>
              <a:rPr lang="en-US" sz="1400" dirty="0">
                <a:latin typeface="TWK Lausanne 350" panose="02000503040000020004" pitchFamily="50" charset="0"/>
                <a:cs typeface="Arial" panose="020B0604020202020204" pitchFamily="34" charset="0"/>
              </a:rPr>
              <a:t> is delivered to a high standard which meets the needs of the people we support, whilst ensuring all relevant standards and requirements are being met.</a:t>
            </a:r>
            <a:endParaRPr lang="en-GB" sz="1400" dirty="0">
              <a:latin typeface="TWK Lausanne 350" panose="02000503040000020004" pitchFamily="50" charset="0"/>
              <a:cs typeface="Arial" panose="020B0604020202020204" pitchFamily="34" charset="0"/>
            </a:endParaRPr>
          </a:p>
          <a:p>
            <a:pPr algn="just">
              <a:spcAft>
                <a:spcPts val="600"/>
              </a:spcAft>
            </a:pPr>
            <a:r>
              <a:rPr lang="en-US" sz="1400" dirty="0">
                <a:latin typeface="TWK Lausanne 350" panose="02000503040000020004" pitchFamily="50" charset="0"/>
                <a:cs typeface="Arial" panose="020B0604020202020204" pitchFamily="34" charset="0"/>
              </a:rPr>
              <a:t> </a:t>
            </a:r>
            <a:endParaRPr lang="en-GB" sz="1400" dirty="0">
              <a:latin typeface="TWK Lausanne 350" panose="02000503040000020004" pitchFamily="50" charset="0"/>
              <a:cs typeface="Arial" panose="020B0604020202020204" pitchFamily="34" charset="0"/>
            </a:endParaRPr>
          </a:p>
          <a:p>
            <a:pPr algn="just">
              <a:spcAft>
                <a:spcPts val="600"/>
              </a:spcAft>
            </a:pPr>
            <a:r>
              <a:rPr lang="en-GB" sz="1400" dirty="0">
                <a:latin typeface="TWK Lausanne 350" panose="02000503040000020004" pitchFamily="50" charset="0"/>
                <a:cs typeface="Arial" panose="020B0604020202020204" pitchFamily="34" charset="0"/>
              </a:rPr>
              <a:t>The Service Manager will provide a highly responsive and professional service, working flexibly and  collaboratively and be a positive member of the programme team. </a:t>
            </a:r>
            <a:r>
              <a:rPr lang="en-US" sz="1400" dirty="0">
                <a:effectLst/>
                <a:latin typeface="TWK Lausanne 350" panose="02000503040000020004" pitchFamily="50" charset="0"/>
                <a:ea typeface="Times New Roman" panose="02020603050405020304" pitchFamily="18" charset="0"/>
                <a:cs typeface="Arial" panose="020B0604020202020204" pitchFamily="34" charset="0"/>
              </a:rPr>
              <a:t>The role is responsible for </a:t>
            </a:r>
            <a:r>
              <a:rPr lang="en-GB" sz="1400" dirty="0">
                <a:latin typeface="TWK Lausanne 350" panose="02000503040000020004" pitchFamily="50" charset="0"/>
                <a:cs typeface="Arial" panose="020B0604020202020204" pitchFamily="34" charset="0"/>
              </a:rPr>
              <a:t>leading day to day delivery of the services, driving delivery performance and </a:t>
            </a:r>
            <a:r>
              <a:rPr lang="en-US" sz="1400" dirty="0">
                <a:effectLst/>
                <a:latin typeface="TWK Lausanne 350" panose="02000503040000020004" pitchFamily="50" charset="0"/>
                <a:ea typeface="Times New Roman" panose="02020603050405020304" pitchFamily="18" charset="0"/>
                <a:cs typeface="Arial" panose="020B0604020202020204" pitchFamily="34" charset="0"/>
              </a:rPr>
              <a:t>providing  a high-quality support service. </a:t>
            </a:r>
            <a:r>
              <a:rPr lang="en-GB" sz="1400" dirty="0">
                <a:latin typeface="TWK Lausanne 350" panose="02000503040000020004" pitchFamily="50" charset="0"/>
                <a:cs typeface="Arial" panose="020B0604020202020204" pitchFamily="34" charset="0"/>
              </a:rPr>
              <a:t>They will encourage a culture of support with dignity and respect towards  the people we support, stakeholders and colleagues. </a:t>
            </a:r>
            <a:endParaRPr lang="en-US" sz="1400" dirty="0">
              <a:effectLst/>
              <a:latin typeface="TWK Lausanne 350" panose="02000503040000020004" pitchFamily="50"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a:p>
            <a:pPr algn="ctr"/>
            <a:r>
              <a:rPr lang="en-GB" sz="1200" dirty="0">
                <a:solidFill>
                  <a:schemeClr val="tx1"/>
                </a:solidFill>
                <a:latin typeface="TWK Lausanne 350" panose="02000503040000020004" pitchFamily="50" charset="0"/>
              </a:rPr>
              <a:t>(current vacancy)</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Workers x 2</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a:t>
            </a:r>
          </a:p>
          <a:p>
            <a:pPr algn="ctr"/>
            <a:r>
              <a:rPr lang="en-GB" sz="1200" dirty="0">
                <a:solidFill>
                  <a:schemeClr val="tx1"/>
                </a:solidFill>
                <a:latin typeface="TWK Lausanne 350" panose="02000503040000020004" pitchFamily="50" charset="0"/>
              </a:rPr>
              <a:t> Workers/Wellbeing Workers/Counsellors	</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7E7A62B-6D90-1C48-AD68-8D5FF943E647}"/>
              </a:ext>
            </a:extLst>
          </p:cNvPr>
          <p:cNvSpPr/>
          <p:nvPr/>
        </p:nvSpPr>
        <p:spPr>
          <a:xfrm>
            <a:off x="3810000"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 </a:t>
            </a:r>
          </a:p>
          <a:p>
            <a:pPr algn="ctr"/>
            <a:r>
              <a:rPr lang="en-GB" sz="1200" dirty="0">
                <a:solidFill>
                  <a:schemeClr val="tx1"/>
                </a:solidFill>
                <a:latin typeface="TWK Lausanne 350" panose="02000503040000020004" pitchFamily="50" charset="0"/>
              </a:rPr>
              <a:t>Inverness </a:t>
            </a:r>
          </a:p>
        </p:txBody>
      </p:sp>
      <p:cxnSp>
        <p:nvCxnSpPr>
          <p:cNvPr id="15" name="Straight Connector 14">
            <a:extLst>
              <a:ext uri="{FF2B5EF4-FFF2-40B4-BE49-F238E27FC236}">
                <a16:creationId xmlns:a16="http://schemas.microsoft.com/office/drawing/2014/main" id="{8918B3BF-99E3-A1E2-F1BD-DA92E395DBD9}"/>
              </a:ext>
            </a:extLst>
          </p:cNvPr>
          <p:cNvCxnSpPr>
            <a:stCxn id="2" idx="3"/>
          </p:cNvCxnSpPr>
          <p:nvPr/>
        </p:nvCxnSpPr>
        <p:spPr>
          <a:xfrm>
            <a:off x="3534770" y="2104533"/>
            <a:ext cx="11623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903063-00EE-01A7-DE5F-A74F0C0F2EAB}"/>
              </a:ext>
            </a:extLst>
          </p:cNvPr>
          <p:cNvCxnSpPr>
            <a:endCxn id="5" idx="0"/>
          </p:cNvCxnSpPr>
          <p:nvPr/>
        </p:nvCxnSpPr>
        <p:spPr>
          <a:xfrm>
            <a:off x="4697104" y="2104533"/>
            <a:ext cx="1" cy="871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215389"/>
            <a:ext cx="10716028" cy="5883021"/>
          </a:xfrm>
          <a:prstGeom prst="rect">
            <a:avLst/>
          </a:prstGeom>
          <a:noFill/>
        </p:spPr>
        <p:txBody>
          <a:bodyPr wrap="square">
            <a:spAutoFit/>
          </a:bodyPr>
          <a:lstStyle/>
          <a:p>
            <a:pPr>
              <a:lnSpc>
                <a:spcPct val="107000"/>
              </a:lnSpc>
              <a:spcAft>
                <a:spcPts val="305"/>
              </a:spcAft>
              <a:tabLst>
                <a:tab pos="457200" algn="l"/>
              </a:tabLst>
            </a:pPr>
            <a:r>
              <a:rPr lang="en-GB" sz="1400" b="1" dirty="0">
                <a:solidFill>
                  <a:srgbClr val="000000"/>
                </a:solidFill>
                <a:latin typeface="TWK Lausanne 350" panose="02000503040000020004" pitchFamily="50" charset="0"/>
                <a:cs typeface="Arial" panose="020B0604020202020204" pitchFamily="34" charset="0"/>
              </a:rPr>
              <a:t>People Management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Provide leadership and management and act as a role model to Right </a:t>
            </a:r>
            <a:r>
              <a:rPr lang="en-GB" sz="1100" dirty="0">
                <a:solidFill>
                  <a:prstClr val="black"/>
                </a:solidFill>
                <a:latin typeface="TWK Lausanne 350" panose="02000503040000020004" pitchFamily="50" charset="0"/>
                <a:ea typeface="Calibri" panose="020F0502020204030204" pitchFamily="34" charset="0"/>
                <a:cs typeface="Times New Roman" panose="02020603050405020304" pitchFamily="18" charset="0"/>
              </a:rPr>
              <a:t>There </a:t>
            </a: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staff, by developing supportive relationships with your team.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Develop positive, respectful and compassionate relationships with those that we support, focusing on their strengths and aspirations as individuals.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Develop strong partnerships with external agencies and have detailed knowledge of relevant local/national agencies.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Have a high standard of professional integrity with colleagues and other professionals and establish clear boundaries with the people we support.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Providing support and leadership to Senior Support Workers and Support Workers, Wellbeing Workers and Counsellors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Ensuring person centred support planning and unconditional positive regard is undertaken by all staff, ensuring the people we support are provided with a high standard of support.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Taking a Psychologically Informed Environment (PIE) approach to service delivery.</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Investigating and resolving any complaints by those we support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Arranging and facilitating regular support and supervision sessions with your team members, utilising best practice in performance management to ensure staff are supported to undertake their roles.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Completing annual appraisals and personal development plans with your staff team.</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Lead the teams to deliver a high-quality service and a People First Approach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Build your team taking responsibility for recruitment, induction and performance using support and supervision and appraisal tools.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Responsibility for the learning and continued professional development of yourself and your teams, actively encouraging reflective practice for team learning</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Embrace a positive working culture working collaboratively, promoting inclusiveness, cooperation, trust and open exchange of ideas to fulfil Right There’s strategic aims supporting line managers and delivery staff to do likewise.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Be accountable for a safe environment for employees and those people what we support through applying Health and Safety legislation and practices.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Investigating any issues of misconduct within the organisation. </a:t>
            </a:r>
          </a:p>
          <a:p>
            <a:pPr marL="342900" indent="-342900">
              <a:spcAft>
                <a:spcPts val="305"/>
              </a:spcAft>
              <a:buFont typeface="Symbol" panose="05050102010706020507" pitchFamily="18" charset="2"/>
              <a:buChar char=""/>
            </a:pPr>
            <a:endParaRPr lang="en-GB" sz="1300" dirty="0">
              <a:solidFill>
                <a:srgbClr val="000000"/>
              </a:solidFill>
              <a:latin typeface="TWK Lausanne 350" panose="02000503040000020004" pitchFamily="50" charset="0"/>
              <a:cs typeface="Arial" panose="020B0604020202020204" pitchFamily="34" charset="0"/>
            </a:endParaRPr>
          </a:p>
          <a:p>
            <a:pPr marL="342900" indent="-342900">
              <a:spcAft>
                <a:spcPts val="305"/>
              </a:spcAft>
              <a:buFont typeface="Symbol" panose="05050102010706020507" pitchFamily="18" charset="2"/>
              <a:buChar char=""/>
            </a:pPr>
            <a:endParaRPr lang="en-GB" sz="1300" dirty="0">
              <a:solidFill>
                <a:srgbClr val="000000"/>
              </a:solidFill>
              <a:latin typeface="TWK Lausanne 350" panose="02000503040000020004" pitchFamily="50" charset="0"/>
              <a:cs typeface="Arial" panose="020B0604020202020204" pitchFamily="34" charset="0"/>
            </a:endParaRPr>
          </a:p>
        </p:txBody>
      </p:sp>
    </p:spTree>
    <p:extLst>
      <p:ext uri="{BB962C8B-B14F-4D97-AF65-F5344CB8AC3E}">
        <p14:creationId xmlns:p14="http://schemas.microsoft.com/office/powerpoint/2010/main" val="387634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400110"/>
          </a:xfrm>
          <a:prstGeom prst="rect">
            <a:avLst/>
          </a:prstGeom>
          <a:noFill/>
        </p:spPr>
        <p:txBody>
          <a:bodyPr wrap="square" rtlCol="0">
            <a:spAutoFit/>
          </a:bodyPr>
          <a:lstStyle/>
          <a:p>
            <a:r>
              <a:rPr lang="en-GB" sz="2000" dirty="0">
                <a:latin typeface="TWK Lausanne 350" panose="02000503040000020004" pitchFamily="50"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08836" y="1177058"/>
            <a:ext cx="10533603" cy="4585422"/>
          </a:xfrm>
          <a:prstGeom prst="rect">
            <a:avLst/>
          </a:prstGeom>
          <a:noFill/>
        </p:spPr>
        <p:txBody>
          <a:bodyPr wrap="square">
            <a:spAutoFit/>
          </a:bodyPr>
          <a:lstStyle/>
          <a:p>
            <a:pPr marL="228600">
              <a:lnSpc>
                <a:spcPct val="107000"/>
              </a:lnSpc>
              <a:spcAft>
                <a:spcPts val="800"/>
              </a:spcAft>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Programme Delivery</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Maintain all contractual obligations ensuring that individual needs are met through a process of regular review and support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Ensuring a high standard of accommodation is provided and safe environment.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Support the development of and manage local community participation by people we support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Assist in the development of new programme activity across a wider local authority base through research, engagement and rent service promotion</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Lead and support new initiatives and the development and implementation of policies, procedures and guidelines as they impact on the programme.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Support Senior Management in developing the strategic Annual Business Plans, actively contributing to your service and the organisations development and improvement.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Ensure those we support are involved in the development and improvement of the service and that feedback mechanisms are in place for people we support, investigating and resolving any complaints received</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On-Call rota responsibilities (shared between all managers across the locality)</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Compiling Right There Key Performance Indicators (KPI) data to support decision making, planning for programme development and completion of required local authority returns within agreed timescales.</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Ensuring services work within budget.</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Actively contribute to your service and the organisations development and improvement and attend and participate in training and share learning experiences. </a:t>
            </a:r>
          </a:p>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tab pos="457200" algn="l"/>
              </a:tabLst>
              <a:defRPr/>
            </a:pPr>
            <a:r>
              <a:rPr kumimoji="0" lang="en-GB" sz="11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Feedback on the review of organisational polices &amp; procedures and local guidelines.</a:t>
            </a:r>
          </a:p>
          <a:p>
            <a:pPr marL="342900" lvl="0" indent="-342900">
              <a:lnSpc>
                <a:spcPct val="107000"/>
              </a:lnSpc>
              <a:spcAft>
                <a:spcPts val="800"/>
              </a:spcAft>
              <a:buFont typeface="Symbol" panose="05050102010706020507" pitchFamily="18" charset="2"/>
              <a:buChar char=""/>
              <a:tabLst>
                <a:tab pos="457200" algn="l"/>
              </a:tabLst>
            </a:pP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DAD794F1-94B9-4D1B-AED5-C98D7FEFA3F7}">
  <ds:schemaRef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a3b0d63c-cdf0-4c0c-bf95-5155ff5031c1"/>
    <ds:schemaRef ds:uri="9f7d3311-57c9-43fe-8231-1e93a56e81a6"/>
    <ds:schemaRef ds:uri="5918e872-e67b-4fda-801c-e11e2e8f9e7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4382</TotalTime>
  <Words>2203</Words>
  <Application>Microsoft Office PowerPoint</Application>
  <PresentationFormat>Widescreen</PresentationFormat>
  <Paragraphs>153</Paragraphs>
  <Slides>16</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16</vt:i4>
      </vt:variant>
    </vt:vector>
  </HeadingPairs>
  <TitlesOfParts>
    <vt:vector size="31" baseType="lpstr">
      <vt:lpstr>TWK Lausanne 450</vt:lpstr>
      <vt:lpstr>Tiempos Headline Medium</vt:lpstr>
      <vt:lpstr>TWK Lausanne 500</vt:lpstr>
      <vt:lpstr>Calibri Light</vt:lpstr>
      <vt:lpstr>Calibri</vt:lpstr>
      <vt:lpstr>Symbol</vt:lpstr>
      <vt:lpstr>TWK Lausanne 300</vt:lpstr>
      <vt:lpstr>Arial</vt:lpstr>
      <vt:lpstr>Aptos</vt:lpstr>
      <vt:lpstr>Wingdings</vt:lpstr>
      <vt:lpstr>TWK Lausanne 350</vt:lpstr>
      <vt:lpstr>Segoe UI</vt:lpstr>
      <vt:lpstr>Tiempos Headline Regular</vt:lpstr>
      <vt:lpstr>Office Theme</vt:lpstr>
      <vt:lpstr>1_Office Theme</vt:lpstr>
      <vt:lpstr>Job Pack   Service Manager-Orkney (November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146</cp:revision>
  <dcterms:created xsi:type="dcterms:W3CDTF">2021-11-30T15:33:31Z</dcterms:created>
  <dcterms:modified xsi:type="dcterms:W3CDTF">2024-12-23T14:28:56Z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