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19"/>
  </p:notesMasterIdLst>
  <p:sldIdLst>
    <p:sldId id="305" r:id="rId6"/>
    <p:sldId id="309" r:id="rId7"/>
    <p:sldId id="301" r:id="rId8"/>
    <p:sldId id="279" r:id="rId9"/>
    <p:sldId id="278" r:id="rId10"/>
    <p:sldId id="303" r:id="rId11"/>
    <p:sldId id="277" r:id="rId12"/>
    <p:sldId id="285" r:id="rId13"/>
    <p:sldId id="308" r:id="rId14"/>
    <p:sldId id="295" r:id="rId15"/>
    <p:sldId id="280" r:id="rId16"/>
    <p:sldId id="300" r:id="rId17"/>
    <p:sldId id="299" r:id="rId18"/>
  </p:sldIdLst>
  <p:sldSz cx="12192000" cy="6858000"/>
  <p:notesSz cx="6858000" cy="9144000"/>
  <p:embeddedFontLst>
    <p:embeddedFont>
      <p:font typeface="Segoe UI" panose="020B0502040204020203" pitchFamily="34" charset="0"/>
      <p:regular r:id="rId20"/>
      <p:bold r:id="rId21"/>
      <p:italic r:id="rId22"/>
      <p:boldItalic r:id="rId23"/>
    </p:embeddedFont>
    <p:embeddedFont>
      <p:font typeface="Tiempos Headline Medium" panose="020B0604020202020204" charset="0"/>
      <p:regular r:id="rId24"/>
    </p:embeddedFont>
    <p:embeddedFont>
      <p:font typeface="Tiempos Headline Regular" panose="02020503060303060403" pitchFamily="18" charset="0"/>
      <p:regular r:id="rId25"/>
    </p:embeddedFont>
    <p:embeddedFont>
      <p:font typeface="Trebuchet MS" panose="020B0603020202020204" pitchFamily="34" charset="0"/>
      <p:regular r:id="rId26"/>
      <p:bold r:id="rId27"/>
      <p:italic r:id="rId28"/>
      <p:boldItalic r:id="rId29"/>
    </p:embeddedFont>
    <p:embeddedFont>
      <p:font typeface="TWK Lausanne 350" panose="02000503040000020004" pitchFamily="50" charset="0"/>
      <p:regular r:id="rId30"/>
      <p:italic r:id="rId31"/>
    </p:embeddedFont>
    <p:embeddedFont>
      <p:font typeface="TWK Lausanne 500" panose="02000503040000020004" pitchFamily="50" charset="0"/>
      <p:regular r:id="rId32"/>
      <p: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3F1C6-142E-44C2-9540-D45EBD451E1E}" v="5" dt="2024-12-27T12:42:02.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font" Target="fonts/font1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19F3F1C6-142E-44C2-9540-D45EBD451E1E}"/>
    <pc:docChg chg="undo custSel mod delSld modSld">
      <pc:chgData name="Ainslie Bradley" userId="cf0bf7ea-799c-42a9-bae9-2cd257c54eb6" providerId="ADAL" clId="{19F3F1C6-142E-44C2-9540-D45EBD451E1E}" dt="2025-01-08T13:54:42.323" v="1290"/>
      <pc:docMkLst>
        <pc:docMk/>
      </pc:docMkLst>
      <pc:sldChg chg="addSp delSp modSp del mod">
        <pc:chgData name="Ainslie Bradley" userId="cf0bf7ea-799c-42a9-bae9-2cd257c54eb6" providerId="ADAL" clId="{19F3F1C6-142E-44C2-9540-D45EBD451E1E}" dt="2024-12-27T12:43:54.943" v="814" actId="2696"/>
        <pc:sldMkLst>
          <pc:docMk/>
          <pc:sldMk cId="57218788" sldId="283"/>
        </pc:sldMkLst>
      </pc:sldChg>
      <pc:sldChg chg="modSp del mod">
        <pc:chgData name="Ainslie Bradley" userId="cf0bf7ea-799c-42a9-bae9-2cd257c54eb6" providerId="ADAL" clId="{19F3F1C6-142E-44C2-9540-D45EBD451E1E}" dt="2025-01-08T13:43:57.124" v="1271" actId="20577"/>
        <pc:sldMkLst>
          <pc:docMk/>
          <pc:sldMk cId="1058346331" sldId="285"/>
        </pc:sldMkLst>
        <pc:spChg chg="mod">
          <ac:chgData name="Ainslie Bradley" userId="cf0bf7ea-799c-42a9-bae9-2cd257c54eb6" providerId="ADAL" clId="{19F3F1C6-142E-44C2-9540-D45EBD451E1E}" dt="2025-01-08T13:43:57.124" v="1271" actId="20577"/>
          <ac:spMkLst>
            <pc:docMk/>
            <pc:sldMk cId="1058346331" sldId="285"/>
            <ac:spMk id="8" creationId="{619B6A0B-1B81-972F-AB73-9865BCE66301}"/>
          </ac:spMkLst>
        </pc:spChg>
      </pc:sldChg>
      <pc:sldChg chg="modSp mod">
        <pc:chgData name="Ainslie Bradley" userId="cf0bf7ea-799c-42a9-bae9-2cd257c54eb6" providerId="ADAL" clId="{19F3F1C6-142E-44C2-9540-D45EBD451E1E}" dt="2025-01-08T13:33:32.622" v="1254" actId="13926"/>
        <pc:sldMkLst>
          <pc:docMk/>
          <pc:sldMk cId="946210017" sldId="295"/>
        </pc:sldMkLst>
        <pc:spChg chg="mod">
          <ac:chgData name="Ainslie Bradley" userId="cf0bf7ea-799c-42a9-bae9-2cd257c54eb6" providerId="ADAL" clId="{19F3F1C6-142E-44C2-9540-D45EBD451E1E}" dt="2025-01-08T13:33:32.622" v="1254" actId="13926"/>
          <ac:spMkLst>
            <pc:docMk/>
            <pc:sldMk cId="946210017" sldId="295"/>
            <ac:spMk id="8" creationId="{619B6A0B-1B81-972F-AB73-9865BCE66301}"/>
          </ac:spMkLst>
        </pc:spChg>
      </pc:sldChg>
      <pc:sldChg chg="modSp mod">
        <pc:chgData name="Ainslie Bradley" userId="cf0bf7ea-799c-42a9-bae9-2cd257c54eb6" providerId="ADAL" clId="{19F3F1C6-142E-44C2-9540-D45EBD451E1E}" dt="2025-01-08T13:11:16.723" v="1087" actId="20577"/>
        <pc:sldMkLst>
          <pc:docMk/>
          <pc:sldMk cId="3693005957" sldId="300"/>
        </pc:sldMkLst>
        <pc:spChg chg="mod">
          <ac:chgData name="Ainslie Bradley" userId="cf0bf7ea-799c-42a9-bae9-2cd257c54eb6" providerId="ADAL" clId="{19F3F1C6-142E-44C2-9540-D45EBD451E1E}" dt="2025-01-08T13:11:16.723" v="1087" actId="20577"/>
          <ac:spMkLst>
            <pc:docMk/>
            <pc:sldMk cId="3693005957" sldId="300"/>
            <ac:spMk id="7" creationId="{F0D31468-386B-4A1A-8ECA-B3014AD770F7}"/>
          </ac:spMkLst>
        </pc:spChg>
      </pc:sldChg>
      <pc:sldChg chg="modSp mod">
        <pc:chgData name="Ainslie Bradley" userId="cf0bf7ea-799c-42a9-bae9-2cd257c54eb6" providerId="ADAL" clId="{19F3F1C6-142E-44C2-9540-D45EBD451E1E}" dt="2024-12-27T12:45:43.808" v="828" actId="20577"/>
        <pc:sldMkLst>
          <pc:docMk/>
          <pc:sldMk cId="129951829" sldId="301"/>
        </pc:sldMkLst>
        <pc:spChg chg="mod">
          <ac:chgData name="Ainslie Bradley" userId="cf0bf7ea-799c-42a9-bae9-2cd257c54eb6" providerId="ADAL" clId="{19F3F1C6-142E-44C2-9540-D45EBD451E1E}" dt="2024-12-27T12:45:26.727" v="817" actId="20577"/>
          <ac:spMkLst>
            <pc:docMk/>
            <pc:sldMk cId="129951829" sldId="301"/>
            <ac:spMk id="25" creationId="{5E43C70D-8C36-E5D0-E553-DBA6669B33A4}"/>
          </ac:spMkLst>
        </pc:spChg>
        <pc:spChg chg="mod">
          <ac:chgData name="Ainslie Bradley" userId="cf0bf7ea-799c-42a9-bae9-2cd257c54eb6" providerId="ADAL" clId="{19F3F1C6-142E-44C2-9540-D45EBD451E1E}" dt="2024-12-27T12:45:33.100" v="822" actId="20577"/>
          <ac:spMkLst>
            <pc:docMk/>
            <pc:sldMk cId="129951829" sldId="301"/>
            <ac:spMk id="26" creationId="{9CEDFC17-CE47-46F5-6AF8-FB596EB45C8A}"/>
          </ac:spMkLst>
        </pc:spChg>
        <pc:spChg chg="mod">
          <ac:chgData name="Ainslie Bradley" userId="cf0bf7ea-799c-42a9-bae9-2cd257c54eb6" providerId="ADAL" clId="{19F3F1C6-142E-44C2-9540-D45EBD451E1E}" dt="2024-12-27T12:45:39.965" v="826" actId="20577"/>
          <ac:spMkLst>
            <pc:docMk/>
            <pc:sldMk cId="129951829" sldId="301"/>
            <ac:spMk id="27" creationId="{16AA55DB-6131-06EE-1F07-F1AAAB122A91}"/>
          </ac:spMkLst>
        </pc:spChg>
        <pc:spChg chg="mod">
          <ac:chgData name="Ainslie Bradley" userId="cf0bf7ea-799c-42a9-bae9-2cd257c54eb6" providerId="ADAL" clId="{19F3F1C6-142E-44C2-9540-D45EBD451E1E}" dt="2024-12-27T12:45:43.808" v="828" actId="20577"/>
          <ac:spMkLst>
            <pc:docMk/>
            <pc:sldMk cId="129951829" sldId="301"/>
            <ac:spMk id="28" creationId="{1A90BB0E-4644-A113-F80D-48255D07A458}"/>
          </ac:spMkLst>
        </pc:spChg>
        <pc:spChg chg="mod">
          <ac:chgData name="Ainslie Bradley" userId="cf0bf7ea-799c-42a9-bae9-2cd257c54eb6" providerId="ADAL" clId="{19F3F1C6-142E-44C2-9540-D45EBD451E1E}" dt="2024-12-27T12:45:36.567" v="824" actId="20577"/>
          <ac:spMkLst>
            <pc:docMk/>
            <pc:sldMk cId="129951829" sldId="301"/>
            <ac:spMk id="30" creationId="{43B1C631-688E-633D-6642-3719B8E8038A}"/>
          </ac:spMkLst>
        </pc:spChg>
        <pc:spChg chg="mod">
          <ac:chgData name="Ainslie Bradley" userId="cf0bf7ea-799c-42a9-bae9-2cd257c54eb6" providerId="ADAL" clId="{19F3F1C6-142E-44C2-9540-D45EBD451E1E}" dt="2024-12-27T12:45:29.616" v="820" actId="20577"/>
          <ac:spMkLst>
            <pc:docMk/>
            <pc:sldMk cId="129951829" sldId="301"/>
            <ac:spMk id="31" creationId="{0F5FB8C2-C14F-E38D-1F05-812C83ECA74B}"/>
          </ac:spMkLst>
        </pc:spChg>
      </pc:sldChg>
      <pc:sldChg chg="del">
        <pc:chgData name="Ainslie Bradley" userId="cf0bf7ea-799c-42a9-bae9-2cd257c54eb6" providerId="ADAL" clId="{19F3F1C6-142E-44C2-9540-D45EBD451E1E}" dt="2024-12-27T12:33:48.992" v="314" actId="2696"/>
        <pc:sldMkLst>
          <pc:docMk/>
          <pc:sldMk cId="2899946484" sldId="304"/>
        </pc:sldMkLst>
      </pc:sldChg>
      <pc:sldChg chg="modSp mod">
        <pc:chgData name="Ainslie Bradley" userId="cf0bf7ea-799c-42a9-bae9-2cd257c54eb6" providerId="ADAL" clId="{19F3F1C6-142E-44C2-9540-D45EBD451E1E}" dt="2025-01-07T15:51:10.597" v="847" actId="20577"/>
        <pc:sldMkLst>
          <pc:docMk/>
          <pc:sldMk cId="2303596187" sldId="305"/>
        </pc:sldMkLst>
        <pc:spChg chg="mod">
          <ac:chgData name="Ainslie Bradley" userId="cf0bf7ea-799c-42a9-bae9-2cd257c54eb6" providerId="ADAL" clId="{19F3F1C6-142E-44C2-9540-D45EBD451E1E}" dt="2025-01-07T15:51:10.597" v="847" actId="20577"/>
          <ac:spMkLst>
            <pc:docMk/>
            <pc:sldMk cId="2303596187" sldId="305"/>
            <ac:spMk id="2" creationId="{B3ABBA8C-6821-060A-9D0E-6852CC324C47}"/>
          </ac:spMkLst>
        </pc:spChg>
      </pc:sldChg>
      <pc:sldChg chg="del">
        <pc:chgData name="Ainslie Bradley" userId="cf0bf7ea-799c-42a9-bae9-2cd257c54eb6" providerId="ADAL" clId="{19F3F1C6-142E-44C2-9540-D45EBD451E1E}" dt="2024-12-27T12:31:43.635" v="294" actId="47"/>
        <pc:sldMkLst>
          <pc:docMk/>
          <pc:sldMk cId="3185734724" sldId="306"/>
        </pc:sldMkLst>
      </pc:sldChg>
      <pc:sldChg chg="del">
        <pc:chgData name="Ainslie Bradley" userId="cf0bf7ea-799c-42a9-bae9-2cd257c54eb6" providerId="ADAL" clId="{19F3F1C6-142E-44C2-9540-D45EBD451E1E}" dt="2024-12-27T10:35:32.704" v="106" actId="2696"/>
        <pc:sldMkLst>
          <pc:docMk/>
          <pc:sldMk cId="3466918221" sldId="307"/>
        </pc:sldMkLst>
      </pc:sldChg>
      <pc:sldChg chg="modSp mod">
        <pc:chgData name="Ainslie Bradley" userId="cf0bf7ea-799c-42a9-bae9-2cd257c54eb6" providerId="ADAL" clId="{19F3F1C6-142E-44C2-9540-D45EBD451E1E}" dt="2025-01-08T13:50:02.701" v="1289" actId="20577"/>
        <pc:sldMkLst>
          <pc:docMk/>
          <pc:sldMk cId="3209650847" sldId="308"/>
        </pc:sldMkLst>
        <pc:spChg chg="mod">
          <ac:chgData name="Ainslie Bradley" userId="cf0bf7ea-799c-42a9-bae9-2cd257c54eb6" providerId="ADAL" clId="{19F3F1C6-142E-44C2-9540-D45EBD451E1E}" dt="2025-01-08T13:50:02.701" v="1289" actId="20577"/>
          <ac:spMkLst>
            <pc:docMk/>
            <pc:sldMk cId="3209650847" sldId="308"/>
            <ac:spMk id="5" creationId="{79A9E5BA-E0CE-E0A6-6C5A-EFE8DF7E2F3D}"/>
          </ac:spMkLst>
        </pc:spChg>
      </pc:sldChg>
      <pc:sldChg chg="modSp mod">
        <pc:chgData name="Ainslie Bradley" userId="cf0bf7ea-799c-42a9-bae9-2cd257c54eb6" providerId="ADAL" clId="{19F3F1C6-142E-44C2-9540-D45EBD451E1E}" dt="2025-01-08T13:33:19.030" v="1253" actId="20577"/>
        <pc:sldMkLst>
          <pc:docMk/>
          <pc:sldMk cId="1538722125" sldId="309"/>
        </pc:sldMkLst>
        <pc:spChg chg="mod">
          <ac:chgData name="Ainslie Bradley" userId="cf0bf7ea-799c-42a9-bae9-2cd257c54eb6" providerId="ADAL" clId="{19F3F1C6-142E-44C2-9540-D45EBD451E1E}" dt="2025-01-07T15:51:22.145" v="876" actId="20577"/>
          <ac:spMkLst>
            <pc:docMk/>
            <pc:sldMk cId="1538722125" sldId="309"/>
            <ac:spMk id="6" creationId="{071588D8-25EB-D819-C489-01ED78A5C193}"/>
          </ac:spMkLst>
        </pc:spChg>
        <pc:spChg chg="mod">
          <ac:chgData name="Ainslie Bradley" userId="cf0bf7ea-799c-42a9-bae9-2cd257c54eb6" providerId="ADAL" clId="{19F3F1C6-142E-44C2-9540-D45EBD451E1E}" dt="2025-01-08T13:33:19.030" v="1253" actId="20577"/>
          <ac:spMkLst>
            <pc:docMk/>
            <pc:sldMk cId="1538722125" sldId="309"/>
            <ac:spMk id="8" creationId="{0D1BD669-F8FA-143E-9814-6B3E60126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08/01/2025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Furnish a Future Online Sales Administrator</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(£23,660 - £25,328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Property Administration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worked Monday to Friday and flexibly between the hours of 08.00am and 6.00pm, depending on the needs of the programme with 1-hour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Charles Street,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Wednesday 22</a:t>
            </a:r>
            <a:r>
              <a:rPr lang="en-GB" sz="1400" baseline="30000" dirty="0">
                <a:latin typeface="TWK Lausanne 350" panose="02000503040000020004" pitchFamily="50" charset="0"/>
              </a:rPr>
              <a:t>nd</a:t>
            </a:r>
            <a:r>
              <a:rPr lang="en-GB" sz="1400" dirty="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2554545"/>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Furnish a Future Online Sales</a:t>
            </a:r>
          </a:p>
          <a:p>
            <a:r>
              <a:rPr lang="en-GB" sz="3200" dirty="0">
                <a:latin typeface="Tiempos Headline Regular" panose="02020503060303060403" pitchFamily="18" charset="0"/>
              </a:rPr>
              <a:t>Administrator</a:t>
            </a:r>
          </a:p>
          <a:p>
            <a:endParaRPr lang="en-GB" sz="3200" dirty="0">
              <a:latin typeface="Tiempos Headline Regular" panose="02020503060303060403" pitchFamily="18" charset="0"/>
            </a:endParaRPr>
          </a:p>
          <a:p>
            <a:endParaRPr lang="en-GB" sz="3200" dirty="0">
              <a:solidFill>
                <a:srgbClr val="FF0000"/>
              </a:solidFill>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863704"/>
          </a:xfrm>
          <a:prstGeom prst="rect">
            <a:avLst/>
          </a:prstGeom>
          <a:noFill/>
        </p:spPr>
        <p:txBody>
          <a:bodyPr wrap="square">
            <a:spAutoFit/>
          </a:bodyPr>
          <a:lstStyle/>
          <a:p>
            <a:pPr>
              <a:lnSpc>
                <a:spcPct val="107000"/>
              </a:lnSpc>
              <a:spcAft>
                <a:spcPts val="800"/>
              </a:spcAft>
            </a:pPr>
            <a:endParaRPr lang="en-GB" sz="1400" dirty="0">
              <a:solidFill>
                <a:srgbClr val="000000"/>
              </a:solidFill>
              <a:latin typeface="TWK Lausanne 350" panose="02000503040000020004" pitchFamily="50" charset="0"/>
              <a:cs typeface="Arial" panose="020B0604020202020204" pitchFamily="34" charset="0"/>
            </a:endParaRPr>
          </a:p>
          <a:p>
            <a:pPr>
              <a:lnSpc>
                <a:spcPct val="107000"/>
              </a:lnSpc>
              <a:spcAft>
                <a:spcPts val="800"/>
              </a:spcAft>
            </a:pPr>
            <a:endParaRPr lang="en-GB" sz="1400" dirty="0">
              <a:solidFill>
                <a:srgbClr val="000000"/>
              </a:solidFill>
              <a:latin typeface="TWK Lausanne 350" panose="02000503040000020004" pitchFamily="50" charset="0"/>
              <a:cs typeface="Arial" panose="020B0604020202020204" pitchFamily="34" charset="0"/>
            </a:endParaRPr>
          </a:p>
          <a:p>
            <a:pPr>
              <a:lnSpc>
                <a:spcPct val="107000"/>
              </a:lnSpc>
              <a:spcAft>
                <a:spcPts val="800"/>
              </a:spcAft>
            </a:pPr>
            <a:endParaRPr lang="en-GB" sz="1400" dirty="0">
              <a:solidFill>
                <a:srgbClr val="000000"/>
              </a:solidFill>
              <a:latin typeface="TWK Lausanne 350" panose="02000503040000020004" pitchFamily="50" charset="0"/>
              <a:cs typeface="Arial" panose="020B0604020202020204" pitchFamily="34" charset="0"/>
            </a:endParaRPr>
          </a:p>
          <a:p>
            <a:pPr>
              <a:lnSpc>
                <a:spcPct val="107000"/>
              </a:lnSpc>
              <a:spcAft>
                <a:spcPts val="800"/>
              </a:spcAft>
            </a:pPr>
            <a:r>
              <a:rPr lang="en-GB" sz="1400" dirty="0">
                <a:solidFill>
                  <a:srgbClr val="000000"/>
                </a:solidFill>
                <a:latin typeface="TWK Lausanne 350" panose="02000503040000020004" pitchFamily="50" charset="0"/>
                <a:cs typeface="Arial" panose="020B0604020202020204" pitchFamily="34" charset="0"/>
              </a:rPr>
              <a:t>The Online Sales Administrator role is essential to the smooth and efficient running of Right There’s new Furnish a Future programme. The role is the first point of contact both online and on the telephone for donors wishing to donate furniture. It is helping with enquiries, arranging collection/delivery of donations and purchases and scheduling the route plan for drivers.</a:t>
            </a:r>
          </a:p>
          <a:p>
            <a:pPr>
              <a:lnSpc>
                <a:spcPct val="107000"/>
              </a:lnSpc>
              <a:spcAft>
                <a:spcPts val="800"/>
              </a:spcAft>
            </a:pPr>
            <a:r>
              <a:rPr lang="en-US" sz="1400" dirty="0">
                <a:solidFill>
                  <a:srgbClr val="000000"/>
                </a:solidFill>
                <a:latin typeface="TWK Lausanne 350" panose="02000503040000020004" pitchFamily="50" charset="0"/>
                <a:cs typeface="Arial" panose="020B0604020202020204" pitchFamily="34" charset="0"/>
              </a:rPr>
              <a:t>The role researches and values donated furniture, </a:t>
            </a:r>
            <a:r>
              <a:rPr lang="en-GB" sz="1400" dirty="0">
                <a:solidFill>
                  <a:srgbClr val="000000"/>
                </a:solidFill>
                <a:latin typeface="TWK Lausanne 350" panose="02000503040000020004" pitchFamily="50" charset="0"/>
                <a:cs typeface="Arial" panose="020B0604020202020204" pitchFamily="34" charset="0"/>
              </a:rPr>
              <a:t>creates and</a:t>
            </a:r>
            <a:r>
              <a:rPr lang="en-GB" sz="1400" dirty="0">
                <a:latin typeface="TWK Lausanne 350" panose="02000503040000020004" pitchFamily="50" charset="0"/>
              </a:rPr>
              <a:t> manages online listings to promote and sell  items. Interacting with </a:t>
            </a:r>
            <a:r>
              <a:rPr lang="en-US" sz="14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members of the public/donors, our volunteers and the team in a friendly, helpful and informative manner to build support for Furnish a Future is a key part of the role. The work of the Online Sales Administrator role will  lead to Right There further supporting </a:t>
            </a:r>
            <a:r>
              <a:rPr lang="en-GB" sz="1400" dirty="0">
                <a:latin typeface="TWK Lausanne 350" panose="02000503040000020004" pitchFamily="50" charset="0"/>
              </a:rPr>
              <a:t>people on their journey to create a safe, supportive place to call home. </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57" y="19337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05291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&amp;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3074627" y="426877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2" y="2663687"/>
            <a:ext cx="4" cy="389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378929" y="426877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Administration Supervisor </a:t>
            </a:r>
            <a:r>
              <a:rPr lang="en-GB" dirty="0">
                <a:solidFill>
                  <a:schemeClr val="tx1"/>
                </a:solidFill>
              </a:rPr>
              <a:t>	</a:t>
            </a:r>
          </a:p>
        </p:txBody>
      </p:sp>
      <p:sp>
        <p:nvSpPr>
          <p:cNvPr id="29" name="Rectangle 28">
            <a:extLst>
              <a:ext uri="{FF2B5EF4-FFF2-40B4-BE49-F238E27FC236}">
                <a16:creationId xmlns:a16="http://schemas.microsoft.com/office/drawing/2014/main" id="{9D0850C0-4F0F-365C-EEFF-A435A29820D2}"/>
              </a:ext>
            </a:extLst>
          </p:cNvPr>
          <p:cNvSpPr/>
          <p:nvPr/>
        </p:nvSpPr>
        <p:spPr>
          <a:xfrm>
            <a:off x="378928" y="540736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p>
        </p:txBody>
      </p:sp>
      <p:sp>
        <p:nvSpPr>
          <p:cNvPr id="30" name="Rectangle 29">
            <a:extLst>
              <a:ext uri="{FF2B5EF4-FFF2-40B4-BE49-F238E27FC236}">
                <a16:creationId xmlns:a16="http://schemas.microsoft.com/office/drawing/2014/main" id="{DBEBE2E3-0180-0059-3707-2A1F5541A011}"/>
              </a:ext>
            </a:extLst>
          </p:cNvPr>
          <p:cNvSpPr/>
          <p:nvPr/>
        </p:nvSpPr>
        <p:spPr>
          <a:xfrm>
            <a:off x="3074627" y="54378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Technicians,  Maintenance Workers, Joiner, Painters</a:t>
            </a:r>
          </a:p>
        </p:txBody>
      </p:sp>
      <p:cxnSp>
        <p:nvCxnSpPr>
          <p:cNvPr id="32" name="Straight Arrow Connector 31">
            <a:extLst>
              <a:ext uri="{FF2B5EF4-FFF2-40B4-BE49-F238E27FC236}">
                <a16:creationId xmlns:a16="http://schemas.microsoft.com/office/drawing/2014/main" id="{FAA38054-E76D-D0F7-4CCE-0DDDB0F9E185}"/>
              </a:ext>
            </a:extLst>
          </p:cNvPr>
          <p:cNvCxnSpPr>
            <a:stCxn id="11" idx="2"/>
            <a:endCxn id="29" idx="0"/>
          </p:cNvCxnSpPr>
          <p:nvPr/>
        </p:nvCxnSpPr>
        <p:spPr>
          <a:xfrm flipH="1">
            <a:off x="1266033" y="4998703"/>
            <a:ext cx="1" cy="408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1ED7D1-A1BC-DC49-7ACB-C6186972BF5A}"/>
              </a:ext>
            </a:extLst>
          </p:cNvPr>
          <p:cNvCxnSpPr>
            <a:stCxn id="4" idx="2"/>
            <a:endCxn id="30" idx="0"/>
          </p:cNvCxnSpPr>
          <p:nvPr/>
        </p:nvCxnSpPr>
        <p:spPr>
          <a:xfrm>
            <a:off x="3961732" y="4998703"/>
            <a:ext cx="0" cy="4390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640030-BE77-6EBB-0DED-49491D79CA4C}"/>
              </a:ext>
            </a:extLst>
          </p:cNvPr>
          <p:cNvCxnSpPr>
            <a:stCxn id="3" idx="2"/>
          </p:cNvCxnSpPr>
          <p:nvPr/>
        </p:nvCxnSpPr>
        <p:spPr>
          <a:xfrm flipH="1">
            <a:off x="2647661" y="3782850"/>
            <a:ext cx="5" cy="188649"/>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28EEB52-B36D-938B-681F-B5B4E9E9D2EC}"/>
              </a:ext>
            </a:extLst>
          </p:cNvPr>
          <p:cNvCxnSpPr/>
          <p:nvPr/>
        </p:nvCxnSpPr>
        <p:spPr>
          <a:xfrm flipH="1">
            <a:off x="1266034" y="3995858"/>
            <a:ext cx="1381632"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37479AF-D2C4-8EA6-89B7-7681A0002753}"/>
              </a:ext>
            </a:extLst>
          </p:cNvPr>
          <p:cNvCxnSpPr/>
          <p:nvPr/>
        </p:nvCxnSpPr>
        <p:spPr>
          <a:xfrm>
            <a:off x="2647661" y="3995858"/>
            <a:ext cx="1314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B4473F6-A55F-3A52-EE7D-D4AC5EF9EB95}"/>
              </a:ext>
            </a:extLst>
          </p:cNvPr>
          <p:cNvCxnSpPr>
            <a:endCxn id="4" idx="0"/>
          </p:cNvCxnSpPr>
          <p:nvPr/>
        </p:nvCxnSpPr>
        <p:spPr>
          <a:xfrm>
            <a:off x="3961731" y="3995858"/>
            <a:ext cx="1" cy="272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80A8198-B1EA-3D53-00DD-E362B96217F1}"/>
              </a:ext>
            </a:extLst>
          </p:cNvPr>
          <p:cNvCxnSpPr>
            <a:endCxn id="11" idx="0"/>
          </p:cNvCxnSpPr>
          <p:nvPr/>
        </p:nvCxnSpPr>
        <p:spPr>
          <a:xfrm>
            <a:off x="1266032" y="3995858"/>
            <a:ext cx="2" cy="272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722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9</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706961"/>
            <a:ext cx="10716028" cy="6226448"/>
          </a:xfrm>
          <a:prstGeom prst="rect">
            <a:avLst/>
          </a:prstGeom>
          <a:noFill/>
        </p:spPr>
        <p:txBody>
          <a:bodyPr wrap="square">
            <a:spAutoFit/>
          </a:bodyPr>
          <a:lstStyle/>
          <a:p>
            <a:pPr marL="342900" indent="-342900">
              <a:lnSpc>
                <a:spcPct val="107000"/>
              </a:lnSpc>
              <a:buSzPts val="1000"/>
              <a:buFont typeface="Symbol" panose="05050102010706020507" pitchFamily="18" charset="2"/>
              <a:buChar char=""/>
            </a:pPr>
            <a:r>
              <a:rPr lang="en-US" sz="1200" dirty="0">
                <a:latin typeface="TWK Lausanne 350" panose="02000503040000020004" pitchFamily="50" charset="0"/>
              </a:rPr>
              <a:t>To interact with members of the public/donors face to face, over the phone and online in a friendly, helpful and informative manner</a:t>
            </a:r>
          </a:p>
          <a:p>
            <a:pPr marL="342900" indent="-342900">
              <a:lnSpc>
                <a:spcPct val="107000"/>
              </a:lnSpc>
              <a:buSzPts val="1000"/>
              <a:buFont typeface="Symbol" panose="05050102010706020507" pitchFamily="18" charset="2"/>
              <a:buChar char=""/>
            </a:pPr>
            <a:r>
              <a:rPr lang="en-US" sz="1200" dirty="0">
                <a:latin typeface="TWK Lausanne 350" panose="02000503040000020004" pitchFamily="50" charset="0"/>
              </a:rPr>
              <a:t>To communicate the quality standards that donated goods must meet</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Arrange collections of donated furniture or collection/delivery of purchases </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Schedule the collection and delivery route each day for the driver</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Utilise IT systems required for the day to day running of Furnish a Future</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Reception and front of house in the retail unit as required</a:t>
            </a:r>
          </a:p>
          <a:p>
            <a:pPr marL="342900" indent="-342900">
              <a:lnSpc>
                <a:spcPct val="107000"/>
              </a:lnSpc>
              <a:buSzPts val="1000"/>
              <a:buFont typeface="Symbol" panose="05050102010706020507" pitchFamily="18" charset="2"/>
              <a:buChar char=""/>
            </a:pPr>
            <a:r>
              <a:rPr lang="en-US" sz="1200" dirty="0">
                <a:latin typeface="TWK Lausanne 350" panose="02000503040000020004" pitchFamily="50" charset="0"/>
              </a:rPr>
              <a:t>Research and value donated furniture</a:t>
            </a:r>
          </a:p>
          <a:p>
            <a:pPr marL="34290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cs typeface="Arial" panose="020B0604020202020204" pitchFamily="34" charset="0"/>
              </a:rPr>
              <a:t>Create and manage</a:t>
            </a:r>
            <a:r>
              <a:rPr lang="en-GB" sz="1200" dirty="0">
                <a:latin typeface="TWK Lausanne 350" panose="02000503040000020004" pitchFamily="50" charset="0"/>
              </a:rPr>
              <a:t> online listings to promote and sell  items</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Write detailed accurate descriptions of furniture items to include specifications, condition etc.</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Photograph and upload items for online listings maximising their appeal</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Ensure online listings are categorised to maximise sales and regularly refreshed, updated </a:t>
            </a:r>
            <a:r>
              <a:rPr lang="en-GB" sz="1200" dirty="0" err="1">
                <a:latin typeface="TWK Lausanne 350" panose="02000503040000020004" pitchFamily="50" charset="0"/>
              </a:rPr>
              <a:t>eg</a:t>
            </a:r>
            <a:r>
              <a:rPr lang="en-GB" sz="1200" dirty="0">
                <a:latin typeface="TWK Lausanne 350" panose="02000503040000020004" pitchFamily="50" charset="0"/>
              </a:rPr>
              <a:t> when items sold.</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Price up and label items for the retail shop</a:t>
            </a:r>
          </a:p>
          <a:p>
            <a:pPr marL="342900" indent="-342900">
              <a:lnSpc>
                <a:spcPct val="107000"/>
              </a:lnSpc>
              <a:buSzPts val="1000"/>
              <a:buFont typeface="Symbol" panose="05050102010706020507" pitchFamily="18" charset="2"/>
              <a:buChar char=""/>
            </a:pPr>
            <a:r>
              <a:rPr lang="en-GB" sz="1200" u="none" strike="noStrike" dirty="0">
                <a:effectLst/>
                <a:latin typeface="TWK Lausanne 350" panose="02000503040000020004" pitchFamily="50" charset="0"/>
              </a:rPr>
              <a:t>Promote gift aid through all our channels, online, in the shop and over the phone</a:t>
            </a:r>
          </a:p>
          <a:p>
            <a:pPr marL="342900" indent="-342900">
              <a:lnSpc>
                <a:spcPct val="107000"/>
              </a:lnSpc>
              <a:buSzPts val="1000"/>
              <a:buFont typeface="Symbol" panose="05050102010706020507" pitchFamily="18" charset="2"/>
              <a:buChar char=""/>
            </a:pPr>
            <a:r>
              <a:rPr lang="en-GB" sz="1200" u="none" strike="noStrike" dirty="0">
                <a:effectLst/>
                <a:latin typeface="TWK Lausanne 350" panose="02000503040000020004" pitchFamily="50" charset="0"/>
              </a:rPr>
              <a:t>Input data into our online systems</a:t>
            </a:r>
            <a:endParaRPr lang="en-GB" sz="1200" u="none" strike="noStrike" dirty="0">
              <a:effectLst/>
            </a:endParaRP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To communicate what Right There does and how we work to support </a:t>
            </a:r>
            <a:r>
              <a:rPr lang="en-GB" sz="1200" dirty="0">
                <a:latin typeface="TWK Lausanne 350" panose="02000503040000020004" pitchFamily="50" charset="0"/>
              </a:rPr>
              <a:t>people in their journey to create a safe, supportive place to call home</a:t>
            </a:r>
            <a:endPar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342900" lvl="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To support other teams in the Furnish a Future </a:t>
            </a:r>
            <a:r>
              <a:rPr lang="en-US" sz="1200" dirty="0" err="1">
                <a:solidFill>
                  <a:srgbClr val="000000"/>
                </a:solidFill>
                <a:latin typeface="TWK Lausanne 350" panose="02000503040000020004" pitchFamily="50" charset="0"/>
                <a:ea typeface="Times New Roman" panose="02020603050405020304" pitchFamily="18" charset="0"/>
                <a:cs typeface="Arial" panose="020B0604020202020204" pitchFamily="34" charset="0"/>
              </a:rPr>
              <a:t>programme</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as required</a:t>
            </a:r>
          </a:p>
          <a:p>
            <a:pPr marL="34290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Contribute to developing Right There’s place within local community networks and </a:t>
            </a:r>
            <a:r>
              <a:rPr lang="en-GB" sz="1200" dirty="0">
                <a:latin typeface="TWK Lausanne 350" panose="02000503040000020004" pitchFamily="50" charset="0"/>
              </a:rPr>
              <a:t>positively represent Right There to external stakeholders</a:t>
            </a:r>
          </a:p>
          <a:p>
            <a:pPr marL="342900" indent="-342900">
              <a:lnSpc>
                <a:spcPct val="107000"/>
              </a:lnSpc>
              <a:buSzPts val="1000"/>
              <a:buFont typeface="Symbol" panose="05050102010706020507" pitchFamily="18" charset="2"/>
              <a:buChar char=""/>
            </a:pPr>
            <a:r>
              <a:rPr lang="en-GB" sz="1200" dirty="0">
                <a:latin typeface="TWK Lausanne 350" panose="02000503040000020004" pitchFamily="50" charset="0"/>
              </a:rPr>
              <a:t>To work collaboratively and supportively with volunteers within the programme</a:t>
            </a:r>
            <a:endParaRPr lang="en-GB" sz="800" dirty="0">
              <a:latin typeface="TWK Lausanne 350" panose="02000503040000020004" pitchFamily="50" charset="0"/>
            </a:endParaRPr>
          </a:p>
          <a:p>
            <a:pPr lvl="0">
              <a:lnSpc>
                <a:spcPct val="107000"/>
              </a:lnSpc>
              <a:buSzPts val="1000"/>
            </a:pPr>
            <a:r>
              <a:rPr lang="en-US" sz="1200" b="1"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Compliance</a:t>
            </a:r>
          </a:p>
          <a:p>
            <a:pPr marL="342900" indent="-342900">
              <a:lnSpc>
                <a:spcPct val="107000"/>
              </a:lnSpc>
              <a:buSzPts val="1000"/>
              <a:buFont typeface="Symbol" panose="05050102010706020507" pitchFamily="18" charset="2"/>
              <a:buChar char=""/>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To follow the Right </a:t>
            </a:r>
            <a:r>
              <a:rPr lang="en-US" sz="1200" dirty="0">
                <a:latin typeface="TWK Lausanne 350" panose="02000503040000020004" pitchFamily="50" charset="0"/>
                <a:ea typeface="Times New Roman" panose="02020603050405020304" pitchFamily="18" charset="0"/>
                <a:cs typeface="Arial" panose="020B0604020202020204" pitchFamily="34" charset="0"/>
              </a:rPr>
              <a:t>There policies and procedures at all times. </a:t>
            </a:r>
          </a:p>
          <a:p>
            <a:pPr marL="342900" indent="-342900">
              <a:lnSpc>
                <a:spcPct val="107000"/>
              </a:lnSpc>
              <a:buSzPts val="1000"/>
              <a:buFont typeface="Symbol" panose="05050102010706020507" pitchFamily="18" charset="2"/>
              <a:buChar char=""/>
            </a:pPr>
            <a:r>
              <a:rPr lang="en-US" sz="1200" dirty="0">
                <a:latin typeface="TWK Lausanne 350" panose="02000503040000020004" pitchFamily="50" charset="0"/>
                <a:ea typeface="Times New Roman" panose="02020603050405020304" pitchFamily="18" charset="0"/>
                <a:cs typeface="Arial" panose="020B0604020202020204" pitchFamily="34" charset="0"/>
              </a:rPr>
              <a:t>To follow Right There Health and Safety policies and procedures particularly with respect to driving and lifting and loading. </a:t>
            </a:r>
          </a:p>
          <a:p>
            <a:pPr marL="342900" indent="-342900">
              <a:lnSpc>
                <a:spcPct val="107000"/>
              </a:lnSpc>
              <a:buSzPts val="1000"/>
              <a:buFont typeface="Symbol" panose="05050102010706020507" pitchFamily="18" charset="2"/>
              <a:buChar char=""/>
            </a:pPr>
            <a:r>
              <a:rPr lang="en-GB" sz="1200" u="none" strike="noStrike" dirty="0">
                <a:effectLst/>
              </a:rPr>
              <a:t>Create, implement and follow administration systems and procedures</a:t>
            </a:r>
            <a:endParaRPr lang="en-GB" sz="1200" b="0" i="0" u="none" strike="noStrike" dirty="0">
              <a:solidFill>
                <a:srgbClr val="000000"/>
              </a:solidFill>
              <a:effectLst/>
              <a:latin typeface="Trebuchet MS" panose="020B0603020202020204" pitchFamily="34" charset="0"/>
            </a:endParaRPr>
          </a:p>
          <a:p>
            <a:pPr algn="l" defTabSz="457200">
              <a:lnSpc>
                <a:spcPct val="120000"/>
              </a:lnSpc>
              <a:spcBef>
                <a:spcPts val="0"/>
              </a:spcBef>
            </a:pPr>
            <a:r>
              <a:rPr lang="en-GB" sz="1200" b="1" dirty="0">
                <a:latin typeface="TWK Lausanne 350" panose="02000503040000020004" pitchFamily="50" charset="0"/>
              </a:rPr>
              <a:t>Being a part of the Right There team: </a:t>
            </a:r>
          </a:p>
          <a:p>
            <a:pPr marL="342900" indent="-342900">
              <a:lnSpc>
                <a:spcPct val="107000"/>
              </a:lnSpc>
              <a:buSzPts val="1000"/>
              <a:buFont typeface="Symbol" panose="05050102010706020507" pitchFamily="18" charset="2"/>
              <a:buChar char=""/>
            </a:pPr>
            <a:r>
              <a:rPr lang="en-GB" sz="1200" dirty="0">
                <a:solidFill>
                  <a:srgbClr val="000000"/>
                </a:solidFill>
                <a:latin typeface="TWK Lausanne 350" panose="02000503040000020004" pitchFamily="50" charset="0"/>
                <a:cs typeface="Arial" panose="020B0604020202020204" pitchFamily="34" charset="0"/>
              </a:rPr>
              <a:t>Be a proactive team member actively contributing to the Furnish a Future programme working collaboratively with your colleagues across the organisation. </a:t>
            </a:r>
          </a:p>
          <a:p>
            <a:pPr marL="342900" indent="-342900">
              <a:lnSpc>
                <a:spcPct val="107000"/>
              </a:lnSpc>
              <a:buSzPts val="1000"/>
              <a:buFont typeface="Symbol" panose="05050102010706020507" pitchFamily="18" charset="2"/>
              <a:buChar char=""/>
            </a:pPr>
            <a:r>
              <a:rPr lang="en-GB" sz="1200" dirty="0">
                <a:solidFill>
                  <a:srgbClr val="000000"/>
                </a:solidFill>
                <a:latin typeface="TWK Lausanne 350" panose="02000503040000020004" pitchFamily="50" charset="0"/>
                <a:cs typeface="Arial" panose="020B0604020202020204" pitchFamily="34" charset="0"/>
              </a:rPr>
              <a:t>Have a high standard of professional integrity with colleagues and other providers upholding clear professional boundaries at all times.</a:t>
            </a:r>
          </a:p>
          <a:p>
            <a:pPr marL="342900" indent="-342900">
              <a:lnSpc>
                <a:spcPct val="107000"/>
              </a:lnSpc>
              <a:buSzPts val="1000"/>
              <a:buFont typeface="Symbol" panose="05050102010706020507" pitchFamily="18" charset="2"/>
              <a:buChar char=""/>
            </a:pPr>
            <a:r>
              <a:rPr lang="en-GB" sz="1200" dirty="0">
                <a:solidFill>
                  <a:srgbClr val="000000"/>
                </a:solidFill>
                <a:latin typeface="TWK Lausanne 350" panose="02000503040000020004" pitchFamily="50" charset="0"/>
                <a:cs typeface="Arial" panose="020B0604020202020204" pitchFamily="34" charset="0"/>
              </a:rPr>
              <a:t>Ability to work towards performance targets to achieve agreed results</a:t>
            </a:r>
          </a:p>
          <a:p>
            <a:pPr marL="342900" indent="-342900">
              <a:lnSpc>
                <a:spcPct val="107000"/>
              </a:lnSpc>
              <a:buSzPts val="1000"/>
              <a:buFont typeface="Symbol" panose="05050102010706020507" pitchFamily="18" charset="2"/>
              <a:buChar char=""/>
            </a:pPr>
            <a:r>
              <a:rPr lang="en-GB" sz="1200" dirty="0">
                <a:solidFill>
                  <a:srgbClr val="000000"/>
                </a:solidFill>
                <a:latin typeface="TWK Lausanne 350" panose="02000503040000020004" pitchFamily="50" charset="0"/>
                <a:cs typeface="Arial" panose="020B0604020202020204" pitchFamily="34" charset="0"/>
              </a:rPr>
              <a:t>Participate in training and reflective practice, share your learning experiences, strive for continuous personal and professional development</a:t>
            </a:r>
          </a:p>
          <a:p>
            <a:pPr marL="342900" indent="-342900">
              <a:lnSpc>
                <a:spcPct val="107000"/>
              </a:lnSpc>
              <a:buSzPts val="1000"/>
              <a:buFont typeface="Symbol" panose="05050102010706020507" pitchFamily="18" charset="2"/>
              <a:buChar char=""/>
            </a:pPr>
            <a:r>
              <a:rPr lang="en-GB" sz="1200" dirty="0">
                <a:solidFill>
                  <a:srgbClr val="000000"/>
                </a:solidFill>
                <a:latin typeface="TWK Lausanne 350" panose="02000503040000020004" pitchFamily="50" charset="0"/>
                <a:cs typeface="Arial" panose="020B0604020202020204" pitchFamily="34" charset="0"/>
              </a:rPr>
              <a:t>Contribute to the organisations' development and improvement with feedback on how to improve our programme, the review of organisational policies and procedures and local guidelines</a:t>
            </a:r>
          </a:p>
          <a:p>
            <a:pPr marL="342900" indent="-342900">
              <a:lnSpc>
                <a:spcPct val="107000"/>
              </a:lnSpc>
              <a:buSzPts val="1000"/>
              <a:buFont typeface="Symbol" panose="05050102010706020507" pitchFamily="18" charset="2"/>
              <a:buChar char=""/>
            </a:pPr>
            <a:r>
              <a:rPr lang="en-GB" sz="1200" dirty="0">
                <a:solidFill>
                  <a:srgbClr val="000000"/>
                </a:solidFill>
                <a:latin typeface="TWK Lausanne 350" panose="02000503040000020004" pitchFamily="50" charset="0"/>
                <a:cs typeface="Arial" panose="020B0604020202020204" pitchFamily="34" charset="0"/>
              </a:rPr>
              <a:t>Engage with any organisational initiatives or working groups</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509200"/>
          </a:xfrm>
          <a:prstGeom prst="rect">
            <a:avLst/>
          </a:prstGeom>
          <a:noFill/>
        </p:spPr>
        <p:txBody>
          <a:bodyPr wrap="square" rtlCol="0">
            <a:spAutoFit/>
          </a:bodyPr>
          <a:lstStyle/>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ourier New" panose="02070309020205020404" pitchFamily="49" charset="0"/>
              </a:rPr>
              <a:t>Experience in online sales/sales admin role</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ourier New" panose="02070309020205020404" pitchFamily="49" charset="0"/>
              </a:rPr>
              <a:t>Skills and ability in effective time planning and scheduling </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ourier New" panose="02070309020205020404" pitchFamily="49" charset="0"/>
              </a:rPr>
              <a:t>IT literate and ability to work with online sales platforms with ease inputting and uploading data and images, competent with Microsoft Office Software and retail system packages</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ourier New" panose="02070309020205020404" pitchFamily="49" charset="0"/>
              </a:rPr>
              <a:t>Online research experience</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rPr>
              <a:t>Ability to apply robust recording and record keeping of sales</a:t>
            </a:r>
            <a:endParaRPr lang="en-GB" sz="1200" dirty="0">
              <a:latin typeface="TWK Lausanne 350" panose="02000503040000020004" pitchFamily="50" charset="0"/>
              <a:ea typeface="Courier New" panose="02070309020205020404" pitchFamily="49" charset="0"/>
            </a:endParaRP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Able to assess and communicate agreed quality standards. </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Ability to write eye catching, engaging, accurate product descriptions</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and ability to interact in a positive, engaging, and friendly manner with members of the public online, face to face and over the phone</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Demonstrable communication skills able to deliver and capture clear information</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Able to contribute to the development of a new enterprise with feedback and implementation of new administration processes.  </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ourier New" panose="02070309020205020404" pitchFamily="49" charset="0"/>
              </a:rPr>
              <a:t>Ability to comply with organisational policy and Right There objectives</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0"/>
              </a:spcBef>
              <a:spcAft>
                <a:spcPts val="600"/>
              </a:spcAft>
              <a:buFont typeface="Symbol" panose="05050102010706020507" pitchFamily="18" charset="2"/>
              <a:buChar char="®"/>
            </a:pPr>
            <a:endParaRPr lang="en-GB" sz="1800" dirty="0">
              <a:latin typeface="TWK Lausanne 350" panose="02000503040000020004" pitchFamily="50" charset="0"/>
              <a:ea typeface="Courier New" panose="02070309020205020404" pitchFamily="49" charset="0"/>
            </a:endParaRPr>
          </a:p>
          <a:p>
            <a:pPr>
              <a:lnSpc>
                <a:spcPct val="100000"/>
              </a:lnSpc>
              <a:spcBef>
                <a:spcPts val="0"/>
              </a:spcBef>
              <a:spcAft>
                <a:spcPts val="600"/>
              </a:spcAft>
            </a:pPr>
            <a:r>
              <a:rPr lang="en-GB" sz="1800" b="1" dirty="0">
                <a:latin typeface="TWK Lausanne 350" panose="02000503040000020004" pitchFamily="50" charset="0"/>
                <a:ea typeface="Calibri" panose="020F0502020204030204" pitchFamily="34" charset="0"/>
                <a:cs typeface="Times New Roman" panose="02020603050405020304" pitchFamily="18" charset="0"/>
              </a:rPr>
              <a:t>Desirable</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rPr>
              <a:t>Knowledge of the application of Psychologically Informed Environments (PIE) within the work environment</a:t>
            </a:r>
          </a:p>
          <a:p>
            <a:pPr marL="171450" indent="-171450">
              <a:lnSpc>
                <a:spcPct val="100000"/>
              </a:lnSpc>
              <a:spcBef>
                <a:spcPts val="0"/>
              </a:spcBef>
              <a:spcAft>
                <a:spcPts val="600"/>
              </a:spcAft>
              <a:buFont typeface="Symbol" panose="05050102010706020507" pitchFamily="18" charset="2"/>
              <a:buChar char="®"/>
            </a:pPr>
            <a:r>
              <a:rPr lang="en-GB" sz="1200" dirty="0">
                <a:latin typeface="TWK Lausanne 350" panose="02000503040000020004" pitchFamily="50" charset="0"/>
                <a:ea typeface="Courier New" panose="02070309020205020404" pitchFamily="49" charset="0"/>
              </a:rPr>
              <a:t>Knowledge of local resources and programmes</a:t>
            </a:r>
          </a:p>
        </p:txBody>
      </p:sp>
    </p:spTree>
    <p:extLst>
      <p:ext uri="{BB962C8B-B14F-4D97-AF65-F5344CB8AC3E}">
        <p14:creationId xmlns:p14="http://schemas.microsoft.com/office/powerpoint/2010/main" val="32096508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terms/"/>
    <ds:schemaRef ds:uri="http://schemas.openxmlformats.org/package/2006/metadata/core-properties"/>
    <ds:schemaRef ds:uri="5918e872-e67b-4fda-801c-e11e2e8f9e7e"/>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9f7d3311-57c9-43fe-8231-1e93a56e81a6"/>
    <ds:schemaRef ds:uri="a3b0d63c-cdf0-4c0c-bf95-5155ff5031c1"/>
    <ds:schemaRef ds:uri="http://www.w3.org/XML/1998/namespace"/>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4494</TotalTime>
  <Words>1602</Words>
  <Application>Microsoft Office PowerPoint</Application>
  <PresentationFormat>Widescreen</PresentationFormat>
  <Paragraphs>122</Paragraphs>
  <Slides>13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Calibri Light</vt:lpstr>
      <vt:lpstr>TWK Lausanne 300</vt:lpstr>
      <vt:lpstr>Calibri</vt:lpstr>
      <vt:lpstr>TWK Lausanne 350</vt:lpstr>
      <vt:lpstr>Symbol</vt:lpstr>
      <vt:lpstr>Tiempos Headline Regular</vt:lpstr>
      <vt:lpstr>TWK Lausanne 450</vt:lpstr>
      <vt:lpstr>Arial</vt:lpstr>
      <vt:lpstr>Trebuchet MS</vt:lpstr>
      <vt:lpstr>Tiempos Headline Medium</vt:lpstr>
      <vt:lpstr>Segoe UI</vt:lpstr>
      <vt:lpstr>TWK Lausanne 500</vt:lpstr>
      <vt:lpstr>Office Theme</vt:lpstr>
      <vt:lpstr>1_Office Theme</vt:lpstr>
      <vt:lpstr>Job Pack   Furnish a Future Online Sales Administrator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2025-01-08T13:54:51Z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