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2"/>
  </p:notesMasterIdLst>
  <p:sldIdLst>
    <p:sldId id="305" r:id="rId6"/>
    <p:sldId id="311" r:id="rId7"/>
    <p:sldId id="301" r:id="rId8"/>
    <p:sldId id="279" r:id="rId9"/>
    <p:sldId id="278" r:id="rId10"/>
    <p:sldId id="303" r:id="rId11"/>
    <p:sldId id="277" r:id="rId12"/>
    <p:sldId id="285" r:id="rId13"/>
    <p:sldId id="309" r:id="rId14"/>
    <p:sldId id="310" r:id="rId15"/>
    <p:sldId id="304" r:id="rId16"/>
    <p:sldId id="308" r:id="rId17"/>
    <p:sldId id="295" r:id="rId18"/>
    <p:sldId id="280" r:id="rId19"/>
    <p:sldId id="300" r:id="rId20"/>
    <p:sldId id="299" r:id="rId21"/>
  </p:sldIdLst>
  <p:sldSz cx="12192000" cy="6858000"/>
  <p:notesSz cx="6858000" cy="9144000"/>
  <p:embeddedFontLst>
    <p:embeddedFont>
      <p:font typeface="Segoe UI" panose="020B0502040204020203" pitchFamily="34" charset="0"/>
      <p:regular r:id="rId23"/>
      <p:bold r:id="rId24"/>
      <p:italic r:id="rId25"/>
      <p:boldItalic r:id="rId26"/>
    </p:embeddedFont>
    <p:embeddedFont>
      <p:font typeface="Tiempos Headline Medium" panose="020B0604020202020204" charset="0"/>
      <p:regular r:id="rId27"/>
    </p:embeddedFont>
    <p:embeddedFont>
      <p:font typeface="Tiempos Headline Regular" panose="02020503060303060403" pitchFamily="18" charset="0"/>
      <p:regular r:id="rId28"/>
    </p:embeddedFont>
    <p:embeddedFont>
      <p:font typeface="TWK Lausanne 350" panose="02000503040000020004" pitchFamily="50" charset="0"/>
      <p:regular r:id="rId29"/>
      <p:italic r:id="rId30"/>
    </p:embeddedFont>
    <p:embeddedFont>
      <p:font typeface="TWK Lausanne 500" panose="02000503040000020004"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C0C620-35FF-8A11-92CB-B84166AB3BCB}" name="Janet Haugh" initials="JH" userId="S::J.Haugh@rightthere.org::793f3f27-ee71-4c59-8465-0311ddba2686" providerId="AD"/>
  <p188:author id="{D81C0E3D-DC40-11CE-90DE-8163EFD8613D}" name="Fiona Morison" initials="FM" userId="S::F.Morison@rightthere.org::6d30b353-1c86-4851-909a-20c9c344ebd5" providerId="AD"/>
  <p188:author id="{854087C5-A225-7B5B-14C6-55877B4F0937}" name="Kirsty Ward" initials="KW" userId="S::K.Ward@rightthere.org::481abe22-e2c2-4056-b10d-891f53acc669" providerId="AD"/>
  <p188:author id="{11F808F5-422E-9FF7-1DDC-540FAAF66342}" name="Linzi Irvine" initials="LI" userId="S::l.irvine@rightthere.org::79df3c5d-c9eb-4bbd-b45b-3923997adfd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81EA9438-E49A-45F5-96F0-07A4161BD9FB}"/>
    <pc:docChg chg="undo custSel mod modSld sldOrd">
      <pc:chgData name="Ainslie Bradley" userId="cf0bf7ea-799c-42a9-bae9-2cd257c54eb6" providerId="ADAL" clId="{81EA9438-E49A-45F5-96F0-07A4161BD9FB}" dt="2025-01-14T14:19:55.611" v="476" actId="6549"/>
      <pc:docMkLst>
        <pc:docMk/>
      </pc:docMkLst>
      <pc:sldChg chg="modSp mod">
        <pc:chgData name="Ainslie Bradley" userId="cf0bf7ea-799c-42a9-bae9-2cd257c54eb6" providerId="ADAL" clId="{81EA9438-E49A-45F5-96F0-07A4161BD9FB}" dt="2025-01-14T14:01:35.087" v="285" actId="20577"/>
        <pc:sldMkLst>
          <pc:docMk/>
          <pc:sldMk cId="946210017" sldId="295"/>
        </pc:sldMkLst>
        <pc:spChg chg="mod">
          <ac:chgData name="Ainslie Bradley" userId="cf0bf7ea-799c-42a9-bae9-2cd257c54eb6" providerId="ADAL" clId="{81EA9438-E49A-45F5-96F0-07A4161BD9FB}" dt="2025-01-14T14:01:35.087" v="285" actId="20577"/>
          <ac:spMkLst>
            <pc:docMk/>
            <pc:sldMk cId="946210017" sldId="295"/>
            <ac:spMk id="8" creationId="{619B6A0B-1B81-972F-AB73-9865BCE66301}"/>
          </ac:spMkLst>
        </pc:spChg>
      </pc:sldChg>
      <pc:sldChg chg="modSp mod">
        <pc:chgData name="Ainslie Bradley" userId="cf0bf7ea-799c-42a9-bae9-2cd257c54eb6" providerId="ADAL" clId="{81EA9438-E49A-45F5-96F0-07A4161BD9FB}" dt="2025-01-14T13:59:14.894" v="135" actId="20577"/>
        <pc:sldMkLst>
          <pc:docMk/>
          <pc:sldMk cId="3693005957" sldId="300"/>
        </pc:sldMkLst>
        <pc:spChg chg="mod">
          <ac:chgData name="Ainslie Bradley" userId="cf0bf7ea-799c-42a9-bae9-2cd257c54eb6" providerId="ADAL" clId="{81EA9438-E49A-45F5-96F0-07A4161BD9FB}" dt="2025-01-14T13:59:14.894" v="135" actId="20577"/>
          <ac:spMkLst>
            <pc:docMk/>
            <pc:sldMk cId="3693005957" sldId="300"/>
            <ac:spMk id="7" creationId="{F0D31468-386B-4A1A-8ECA-B3014AD770F7}"/>
          </ac:spMkLst>
        </pc:spChg>
      </pc:sldChg>
      <pc:sldChg chg="modSp mod">
        <pc:chgData name="Ainslie Bradley" userId="cf0bf7ea-799c-42a9-bae9-2cd257c54eb6" providerId="ADAL" clId="{81EA9438-E49A-45F5-96F0-07A4161BD9FB}" dt="2025-01-14T14:00:13.635" v="154" actId="20577"/>
        <pc:sldMkLst>
          <pc:docMk/>
          <pc:sldMk cId="129951829" sldId="301"/>
        </pc:sldMkLst>
        <pc:spChg chg="mod">
          <ac:chgData name="Ainslie Bradley" userId="cf0bf7ea-799c-42a9-bae9-2cd257c54eb6" providerId="ADAL" clId="{81EA9438-E49A-45F5-96F0-07A4161BD9FB}" dt="2025-01-14T13:59:36.125" v="138" actId="20577"/>
          <ac:spMkLst>
            <pc:docMk/>
            <pc:sldMk cId="129951829" sldId="301"/>
            <ac:spMk id="25" creationId="{5E43C70D-8C36-E5D0-E553-DBA6669B33A4}"/>
          </ac:spMkLst>
        </pc:spChg>
        <pc:spChg chg="mod">
          <ac:chgData name="Ainslie Bradley" userId="cf0bf7ea-799c-42a9-bae9-2cd257c54eb6" providerId="ADAL" clId="{81EA9438-E49A-45F5-96F0-07A4161BD9FB}" dt="2025-01-14T14:00:01.527" v="148" actId="20577"/>
          <ac:spMkLst>
            <pc:docMk/>
            <pc:sldMk cId="129951829" sldId="301"/>
            <ac:spMk id="26" creationId="{9CEDFC17-CE47-46F5-6AF8-FB596EB45C8A}"/>
          </ac:spMkLst>
        </pc:spChg>
        <pc:spChg chg="mod">
          <ac:chgData name="Ainslie Bradley" userId="cf0bf7ea-799c-42a9-bae9-2cd257c54eb6" providerId="ADAL" clId="{81EA9438-E49A-45F5-96F0-07A4161BD9FB}" dt="2025-01-14T14:00:10.388" v="152" actId="20577"/>
          <ac:spMkLst>
            <pc:docMk/>
            <pc:sldMk cId="129951829" sldId="301"/>
            <ac:spMk id="27" creationId="{16AA55DB-6131-06EE-1F07-F1AAAB122A91}"/>
          </ac:spMkLst>
        </pc:spChg>
        <pc:spChg chg="mod">
          <ac:chgData name="Ainslie Bradley" userId="cf0bf7ea-799c-42a9-bae9-2cd257c54eb6" providerId="ADAL" clId="{81EA9438-E49A-45F5-96F0-07A4161BD9FB}" dt="2025-01-14T14:00:13.635" v="154" actId="20577"/>
          <ac:spMkLst>
            <pc:docMk/>
            <pc:sldMk cId="129951829" sldId="301"/>
            <ac:spMk id="28" creationId="{1A90BB0E-4644-A113-F80D-48255D07A458}"/>
          </ac:spMkLst>
        </pc:spChg>
        <pc:spChg chg="mod">
          <ac:chgData name="Ainslie Bradley" userId="cf0bf7ea-799c-42a9-bae9-2cd257c54eb6" providerId="ADAL" clId="{81EA9438-E49A-45F5-96F0-07A4161BD9FB}" dt="2025-01-14T14:00:07.028" v="150" actId="20577"/>
          <ac:spMkLst>
            <pc:docMk/>
            <pc:sldMk cId="129951829" sldId="301"/>
            <ac:spMk id="30" creationId="{43B1C631-688E-633D-6642-3719B8E8038A}"/>
          </ac:spMkLst>
        </pc:spChg>
        <pc:spChg chg="mod">
          <ac:chgData name="Ainslie Bradley" userId="cf0bf7ea-799c-42a9-bae9-2cd257c54eb6" providerId="ADAL" clId="{81EA9438-E49A-45F5-96F0-07A4161BD9FB}" dt="2025-01-14T13:59:58.873" v="146" actId="20577"/>
          <ac:spMkLst>
            <pc:docMk/>
            <pc:sldMk cId="129951829" sldId="301"/>
            <ac:spMk id="31" creationId="{0F5FB8C2-C14F-E38D-1F05-812C83ECA74B}"/>
          </ac:spMkLst>
        </pc:spChg>
      </pc:sldChg>
      <pc:sldChg chg="modSp mod">
        <pc:chgData name="Ainslie Bradley" userId="cf0bf7ea-799c-42a9-bae9-2cd257c54eb6" providerId="ADAL" clId="{81EA9438-E49A-45F5-96F0-07A4161BD9FB}" dt="2025-01-10T16:20:47.652" v="87" actId="20577"/>
        <pc:sldMkLst>
          <pc:docMk/>
          <pc:sldMk cId="2899946484" sldId="304"/>
        </pc:sldMkLst>
        <pc:spChg chg="mod">
          <ac:chgData name="Ainslie Bradley" userId="cf0bf7ea-799c-42a9-bae9-2cd257c54eb6" providerId="ADAL" clId="{81EA9438-E49A-45F5-96F0-07A4161BD9FB}" dt="2025-01-10T16:20:47.652" v="87" actId="20577"/>
          <ac:spMkLst>
            <pc:docMk/>
            <pc:sldMk cId="2899946484" sldId="304"/>
            <ac:spMk id="5" creationId="{7CC5F0D8-854E-9713-86A7-B73717DDCB8A}"/>
          </ac:spMkLst>
        </pc:spChg>
      </pc:sldChg>
      <pc:sldChg chg="ord">
        <pc:chgData name="Ainslie Bradley" userId="cf0bf7ea-799c-42a9-bae9-2cd257c54eb6" providerId="ADAL" clId="{81EA9438-E49A-45F5-96F0-07A4161BD9FB}" dt="2025-01-14T13:59:47.867" v="141" actId="20578"/>
        <pc:sldMkLst>
          <pc:docMk/>
          <pc:sldMk cId="3652737856" sldId="309"/>
        </pc:sldMkLst>
      </pc:sldChg>
      <pc:sldChg chg="modSp mod">
        <pc:chgData name="Ainslie Bradley" userId="cf0bf7ea-799c-42a9-bae9-2cd257c54eb6" providerId="ADAL" clId="{81EA9438-E49A-45F5-96F0-07A4161BD9FB}" dt="2025-01-14T14:19:55.611" v="476" actId="6549"/>
        <pc:sldMkLst>
          <pc:docMk/>
          <pc:sldMk cId="3507244304" sldId="311"/>
        </pc:sldMkLst>
        <pc:spChg chg="mod">
          <ac:chgData name="Ainslie Bradley" userId="cf0bf7ea-799c-42a9-bae9-2cd257c54eb6" providerId="ADAL" clId="{81EA9438-E49A-45F5-96F0-07A4161BD9FB}" dt="2025-01-10T16:19:52.069" v="76" actId="20577"/>
          <ac:spMkLst>
            <pc:docMk/>
            <pc:sldMk cId="3507244304" sldId="311"/>
            <ac:spMk id="3" creationId="{0658C970-5B5D-D1BA-005E-CBAF0E55ED52}"/>
          </ac:spMkLst>
        </pc:spChg>
        <pc:spChg chg="mod">
          <ac:chgData name="Ainslie Bradley" userId="cf0bf7ea-799c-42a9-bae9-2cd257c54eb6" providerId="ADAL" clId="{81EA9438-E49A-45F5-96F0-07A4161BD9FB}" dt="2025-01-14T14:00:34.915" v="187" actId="20577"/>
          <ac:spMkLst>
            <pc:docMk/>
            <pc:sldMk cId="3507244304" sldId="311"/>
            <ac:spMk id="6" creationId="{071588D8-25EB-D819-C489-01ED78A5C193}"/>
          </ac:spMkLst>
        </pc:spChg>
        <pc:spChg chg="mod">
          <ac:chgData name="Ainslie Bradley" userId="cf0bf7ea-799c-42a9-bae9-2cd257c54eb6" providerId="ADAL" clId="{81EA9438-E49A-45F5-96F0-07A4161BD9FB}" dt="2025-01-14T14:19:55.611" v="476" actId="6549"/>
          <ac:spMkLst>
            <pc:docMk/>
            <pc:sldMk cId="3507244304" sldId="311"/>
            <ac:spMk id="8" creationId="{0D1BD669-F8FA-143E-9814-6B3E60126B5A}"/>
          </ac:spMkLst>
        </pc:spChg>
        <pc:spChg chg="mod">
          <ac:chgData name="Ainslie Bradley" userId="cf0bf7ea-799c-42a9-bae9-2cd257c54eb6" providerId="ADAL" clId="{81EA9438-E49A-45F5-96F0-07A4161BD9FB}" dt="2025-01-10T16:19:42.909" v="56" actId="20577"/>
          <ac:spMkLst>
            <pc:docMk/>
            <pc:sldMk cId="3507244304" sldId="311"/>
            <ac:spMk id="12" creationId="{8C8467DE-462B-EE7A-2259-16E74F0C8C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Place holder text</a:t>
            </a:r>
            <a:br>
              <a:rPr lang="en-US"/>
            </a:br>
            <a:r>
              <a:rPr lang="en-US"/>
              <a:t>Place holder text</a:t>
            </a:r>
            <a:br>
              <a:rPr lang="en-US"/>
            </a:br>
            <a:br>
              <a:rPr lang="en-US"/>
            </a:br>
            <a:r>
              <a:rPr lang="en-US"/>
              <a:t>Place holder text</a:t>
            </a:r>
            <a:br>
              <a:rPr lang="en-US"/>
            </a:br>
            <a:r>
              <a:rPr lang="en-US"/>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14/01/2025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Subheading</a:t>
            </a:r>
            <a:br>
              <a:rPr lang="en-US"/>
            </a:br>
            <a:r>
              <a:rPr lang="en-US"/>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a:solidFill>
                  <a:srgbClr val="000000"/>
                </a:solidFill>
                <a:effectLst/>
              </a:rPr>
              <a:t>Insert Heading</a:t>
            </a:r>
            <a:br>
              <a:rPr lang="en-GB" b="0" i="0" u="none" strike="noStrike">
                <a:solidFill>
                  <a:srgbClr val="000000"/>
                </a:solidFill>
                <a:effectLst/>
              </a:rPr>
            </a:br>
            <a:r>
              <a:rPr lang="en-GB" b="0" i="0" u="none" strike="noStrike">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br>
              <a:rPr lang="en-GB" b="0" i="0" u="none" strike="noStrike">
                <a:solidFill>
                  <a:srgbClr val="000000"/>
                </a:solidFill>
                <a:effectLst/>
              </a:rPr>
            </a:br>
            <a:r>
              <a:rPr lang="en-GB" b="0" i="0" u="none" strike="noStrike">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br>
              <a:rPr lang="en-GB" b="0" i="0" u="none" strike="noStrike">
                <a:solidFill>
                  <a:srgbClr val="000000"/>
                </a:solidFill>
                <a:effectLst/>
              </a:rPr>
            </a:br>
            <a:br>
              <a:rPr lang="en-GB" b="0" i="0" u="none" strike="noStrike">
                <a:solidFill>
                  <a:srgbClr val="000000"/>
                </a:solidFill>
                <a:effectLst/>
              </a:rPr>
            </a:br>
            <a:r>
              <a:rPr lang="en-GB" b="0" i="0" u="none" strike="noStrike">
                <a:solidFill>
                  <a:srgbClr val="000000"/>
                </a:solidFill>
                <a:effectLst/>
              </a:rPr>
              <a:t>Lorem ipsum is placeholder text commonly used in the graphic, print, and publishing industries for previewing layouts and visual </a:t>
            </a:r>
            <a:r>
              <a:rPr lang="en-GB" b="0" i="0" u="none" strike="noStrike" err="1">
                <a:solidFill>
                  <a:srgbClr val="000000"/>
                </a:solidFill>
                <a:effectLst/>
              </a:rPr>
              <a:t>mockups</a:t>
            </a:r>
            <a:r>
              <a:rPr lang="en-GB" b="0" i="0" u="none" strike="noStrike">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Pull-out Statement</a:t>
            </a:r>
            <a:br>
              <a:rPr lang="en-GB"/>
            </a:br>
            <a:r>
              <a:rPr lang="en-GB"/>
              <a:t>Pull-out Statement</a:t>
            </a:r>
            <a:br>
              <a:rPr lang="en-US"/>
            </a:br>
            <a:r>
              <a:rPr lang="en-GB"/>
              <a:t>Pull-out Statement</a:t>
            </a:r>
            <a:endParaRPr lang="en-US"/>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1/14/2025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1/14/2025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rightthere.org/" TargetMode="Externa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a:latin typeface="Tiempos Headline Regular" panose="02020503060303060403" pitchFamily="18" charset="0"/>
              </a:rPr>
              <a:t>Job Pack  </a:t>
            </a:r>
            <a:br>
              <a:rPr lang="en-US" sz="3600">
                <a:latin typeface="Tiempos Headline Regular" panose="02020503060303060403" pitchFamily="18" charset="0"/>
              </a:rPr>
            </a:br>
            <a:r>
              <a:rPr lang="en-US" sz="3200">
                <a:latin typeface="Tiempos Headline Regular" panose="02020503060303060403" pitchFamily="18" charset="0"/>
              </a:rPr>
              <a:t>Housing Team Lead </a:t>
            </a:r>
            <a:br>
              <a:rPr lang="en-US" sz="4400">
                <a:latin typeface="Tiempos Headline Regular" panose="02020503060303060403" pitchFamily="18" charset="0"/>
              </a:rPr>
            </a:br>
            <a:r>
              <a:rPr lang="en-US" sz="1800">
                <a:latin typeface="TWK Lausanne 350" panose="02000503040000020004" pitchFamily="50" charset="0"/>
              </a:rPr>
              <a:t>(January 2025)</a:t>
            </a:r>
            <a:endParaRPr lang="en-GB" sz="440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4BEE-3737-5C48-4EF9-527E9ECBFF9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BC24D8-B576-58D2-EEB3-ECEC5B100FE7}"/>
              </a:ext>
            </a:extLst>
          </p:cNvPr>
          <p:cNvSpPr txBox="1"/>
          <p:nvPr/>
        </p:nvSpPr>
        <p:spPr>
          <a:xfrm>
            <a:off x="254020" y="148934"/>
            <a:ext cx="8739060" cy="584775"/>
          </a:xfrm>
          <a:prstGeom prst="rect">
            <a:avLst/>
          </a:prstGeom>
          <a:noFill/>
        </p:spPr>
        <p:txBody>
          <a:bodyPr wrap="square" rtlCol="0">
            <a:spAutoFit/>
          </a:bodyPr>
          <a:lstStyle/>
          <a:p>
            <a:r>
              <a:rPr lang="en-GB" sz="320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E59E8F11-1547-E346-3234-DE08BF2E1D31}"/>
              </a:ext>
            </a:extLst>
          </p:cNvPr>
          <p:cNvSpPr>
            <a:spLocks noGrp="1"/>
          </p:cNvSpPr>
          <p:nvPr>
            <p:ph type="ftr" sz="quarter" idx="11"/>
          </p:nvPr>
        </p:nvSpPr>
        <p:spPr/>
        <p:txBody>
          <a:bodyPr/>
          <a:lstStyle/>
          <a:p>
            <a:r>
              <a:rPr lang="en-GB"/>
              <a:t>7</a:t>
            </a:r>
          </a:p>
        </p:txBody>
      </p:sp>
      <p:sp>
        <p:nvSpPr>
          <p:cNvPr id="8" name="TextBox 7">
            <a:extLst>
              <a:ext uri="{FF2B5EF4-FFF2-40B4-BE49-F238E27FC236}">
                <a16:creationId xmlns:a16="http://schemas.microsoft.com/office/drawing/2014/main" id="{E180A615-C6E5-6230-01AE-FAC603086BC3}"/>
              </a:ext>
            </a:extLst>
          </p:cNvPr>
          <p:cNvSpPr txBox="1"/>
          <p:nvPr/>
        </p:nvSpPr>
        <p:spPr>
          <a:xfrm>
            <a:off x="254020" y="824453"/>
            <a:ext cx="11245762" cy="7594130"/>
          </a:xfrm>
          <a:prstGeom prst="rect">
            <a:avLst/>
          </a:prstGeom>
          <a:noFill/>
        </p:spPr>
        <p:txBody>
          <a:bodyPr wrap="square">
            <a:spAutoFit/>
          </a:bodyPr>
          <a:lstStyle/>
          <a:p>
            <a:pPr marL="285750" indent="-285750">
              <a:spcBef>
                <a:spcPts val="170"/>
              </a:spcBef>
              <a:buSzPts val="1000"/>
              <a:buFont typeface="Wingdings" panose="05000000000000000000" pitchFamily="2" charset="2"/>
              <a:buChar char="Ø"/>
              <a:tabLst>
                <a:tab pos="953135" algn="l"/>
              </a:tabLst>
            </a:pPr>
            <a:endParaRPr lang="en-GB" sz="1200">
              <a:latin typeface="TWK Lausanne 350" panose="02000503040000020004" pitchFamily="50" charset="0"/>
              <a:ea typeface="Times New Roman" panose="02020603050405020304" pitchFamily="18" charset="0"/>
            </a:endParaRPr>
          </a:p>
          <a:p>
            <a:pPr marR="499110">
              <a:lnSpc>
                <a:spcPct val="112000"/>
              </a:lnSpc>
              <a:buSzPts val="1000"/>
              <a:tabLst>
                <a:tab pos="953135" algn="l"/>
              </a:tabLst>
            </a:pPr>
            <a:r>
              <a:rPr lang="en-GB" sz="1200" b="1">
                <a:effectLst/>
                <a:latin typeface="TWK Lausanne 350" panose="02000503040000020004" pitchFamily="50" charset="0"/>
                <a:ea typeface="Times New Roman" panose="02020603050405020304" pitchFamily="18" charset="0"/>
              </a:rPr>
              <a:t>Responsibility for planning, data,  information and finance </a:t>
            </a:r>
            <a:endParaRPr lang="en-GB" sz="1200" b="1">
              <a:latin typeface="TWK Lausanne 350" panose="02000503040000020004" pitchFamily="50" charset="0"/>
              <a:ea typeface="Times New Roman" panose="02020603050405020304" pitchFamily="18" charset="0"/>
            </a:endParaRP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Contribute to the programme Annual Business Plan and ensure the full team understand and work to the agreed objectives.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Compile Right There Key Performance Indicators (KPIs) to support agreed delivery outcomes for the programme.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Maintain appropriate tracking, monitoring and evaluation mechanisms for the programme , complete analysis, reporting and recommendations monthly.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Deliver required local authority returns / reports for the programme.</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Work towards performance targets to achieve agreed results</a:t>
            </a:r>
            <a:endParaRPr lang="en-GB" sz="1200">
              <a:latin typeface="TWK Lausanne 350" panose="02000503040000020004" pitchFamily="50" charset="0"/>
              <a:ea typeface="Times New Roman" panose="02020603050405020304" pitchFamily="18" charset="0"/>
            </a:endParaRPr>
          </a:p>
          <a:p>
            <a:pPr>
              <a:lnSpc>
                <a:spcPct val="120000"/>
              </a:lnSpc>
            </a:pPr>
            <a:r>
              <a:rPr lang="en-GB" sz="1200" b="1">
                <a:latin typeface="TWK Lausanne 350" panose="02000503040000020004" pitchFamily="50" charset="0"/>
                <a:cs typeface="Times New Roman" panose="02020603050405020304" pitchFamily="18" charset="0"/>
              </a:rPr>
              <a:t>Being part of the Right There </a:t>
            </a:r>
            <a:r>
              <a:rPr lang="en-GB" sz="1200" b="1">
                <a:latin typeface="TWK Lausanne 350" panose="02000503040000020004" pitchFamily="50" charset="0"/>
              </a:rPr>
              <a:t>team: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Have a high standard of professional integrity with colleagues and other professionals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Having a detailed knowledge of other relevant services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Engage in reflective practice.</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Be a proactive team member actively contributing to your service working collaboratively with your colleagues across the organisation.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Strive for continuous professional development and regular reflection on the approach, caseload and evaluation outcomes with line manager and work in tandem with Right There’s People First Team for support and guidance. </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Contribute to the organisations' development and improvement with feedback on the review of organisational policies and procedures and local guidelines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Engage with any organisational initiatives or working groups</a:t>
            </a:r>
          </a:p>
          <a:p>
            <a:pPr marL="742950" marR="499110" lvl="1" indent="-285750" fontAlgn="base">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Adhere to Right There Policies and Procedures, Health and Safety legislation and practises  and Property Repairing and Tolerable Standards. </a:t>
            </a:r>
          </a:p>
          <a:p>
            <a:pPr marL="742950" marR="499110" lvl="1" indent="-285750" fontAlgn="base">
              <a:lnSpc>
                <a:spcPct val="112000"/>
              </a:lnSpc>
              <a:spcBef>
                <a:spcPts val="170"/>
              </a:spcBef>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Always apply safeguarding principles and maintain awareness of child protection and adult protection processes.</a:t>
            </a:r>
          </a:p>
          <a:p>
            <a:pPr marL="742950" marR="499110" lvl="1" indent="-285750">
              <a:lnSpc>
                <a:spcPct val="112000"/>
              </a:lnSpc>
              <a:spcBef>
                <a:spcPts val="170"/>
              </a:spcBef>
              <a:spcAft>
                <a:spcPts val="800"/>
              </a:spcAft>
              <a:buSzPts val="1000"/>
              <a:buFont typeface="Wingdings" panose="05000000000000000000" pitchFamily="2" charset="2"/>
              <a:buChar char=""/>
              <a:tabLst>
                <a:tab pos="528955" algn="l"/>
                <a:tab pos="914400" algn="l"/>
              </a:tabLst>
            </a:pPr>
            <a:endParaRPr lang="en-GB" sz="1400">
              <a:solidFill>
                <a:srgbClr val="000000"/>
              </a:solidFill>
              <a:latin typeface="TWK Lausanne 350" panose="02000503040000020004" pitchFamily="50" charset="0"/>
            </a:endParaRPr>
          </a:p>
          <a:p>
            <a:pPr marL="742950" marR="499110" lvl="1" indent="-285750">
              <a:lnSpc>
                <a:spcPct val="112000"/>
              </a:lnSpc>
              <a:spcAft>
                <a:spcPts val="800"/>
              </a:spcAft>
              <a:buSzPts val="1000"/>
              <a:buFont typeface="Wingdings" panose="05000000000000000000" pitchFamily="2" charset="2"/>
              <a:buChar char=""/>
              <a:tabLst>
                <a:tab pos="528955" algn="l"/>
                <a:tab pos="914400" algn="l"/>
              </a:tabLst>
            </a:pPr>
            <a:endParaRPr lang="en-GB" sz="1400">
              <a:solidFill>
                <a:srgbClr val="000000"/>
              </a:solidFill>
              <a:latin typeface="TWK Lausanne 350" panose="02000503040000020004" pitchFamily="50"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a:effectLst/>
              <a:latin typeface="TWK Lausanne 350" panose="02000503040000020004" pitchFamily="50" charset="0"/>
              <a:ea typeface="Times New Roman" panose="02020603050405020304" pitchFamily="18" charset="0"/>
            </a:endParaRPr>
          </a:p>
          <a:p>
            <a:pPr>
              <a:spcAft>
                <a:spcPts val="600"/>
              </a:spcAft>
            </a:pPr>
            <a:endParaRPr lang="en-GB" sz="1200" b="1">
              <a:solidFill>
                <a:srgbClr val="0070C0"/>
              </a:solidFill>
              <a:latin typeface="TWK Lausanne 350" panose="02000503040000020004" pitchFamily="50" charset="0"/>
            </a:endParaRPr>
          </a:p>
          <a:p>
            <a:pPr>
              <a:spcAft>
                <a:spcPts val="600"/>
              </a:spcAft>
            </a:pPr>
            <a:endParaRPr lang="en-GB" sz="1200" b="1">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3665864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E6787B-429D-7DC8-4632-677A4E97FBA6}"/>
              </a:ext>
            </a:extLst>
          </p:cNvPr>
          <p:cNvSpPr>
            <a:spLocks noGrp="1"/>
          </p:cNvSpPr>
          <p:nvPr>
            <p:ph type="subTitle" idx="1"/>
          </p:nvPr>
        </p:nvSpPr>
        <p:spPr>
          <a:xfrm>
            <a:off x="190500" y="230188"/>
            <a:ext cx="5724525" cy="550862"/>
          </a:xfrm>
        </p:spPr>
        <p:txBody>
          <a:bodyPr>
            <a:normAutofit/>
          </a:bodyPr>
          <a:lstStyle/>
          <a:p>
            <a:pPr algn="l"/>
            <a:r>
              <a:rPr lang="en-GB" sz="320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3B8EEDD5-F31B-88F8-0CAB-BB7DAB2171EB}"/>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3C81DB04-4220-8D9A-3302-27D5EB14989F}"/>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7CC5F0D8-854E-9713-86A7-B73717DDCB8A}"/>
              </a:ext>
            </a:extLst>
          </p:cNvPr>
          <p:cNvSpPr txBox="1"/>
          <p:nvPr/>
        </p:nvSpPr>
        <p:spPr>
          <a:xfrm>
            <a:off x="5627176" y="230188"/>
            <a:ext cx="6419792" cy="6863417"/>
          </a:xfrm>
          <a:prstGeom prst="rect">
            <a:avLst/>
          </a:prstGeom>
          <a:noFill/>
        </p:spPr>
        <p:txBody>
          <a:bodyPr wrap="square" rtlCol="0">
            <a:spAutoFit/>
          </a:bodyPr>
          <a:lstStyle/>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endParaRPr lang="en-GB" sz="1400"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SVQ Level 3 or SCQF equivalent or an appropriate housing qualification or willingness to undertake</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Demonstrable experience of housing management</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Housing Law, Information and Advice Standards qualification, or willingness to undertake</a:t>
            </a:r>
          </a:p>
          <a:p>
            <a:pPr marL="285750" indent="-285750">
              <a:spcAft>
                <a:spcPts val="800"/>
              </a:spcAft>
              <a:buSzPts val="1000"/>
              <a:buFont typeface="Wingdings" panose="05000000000000000000" pitchFamily="2" charset="2"/>
              <a:buChar char="ü"/>
              <a:tabLst>
                <a:tab pos="297815" algn="l"/>
              </a:tabLst>
            </a:pPr>
            <a:r>
              <a:rPr lang="en-GB" sz="1400" dirty="0">
                <a:solidFill>
                  <a:srgbClr val="000000"/>
                </a:solidFill>
                <a:latin typeface="TWK Lausanne 350" panose="02000503040000020004" pitchFamily="50" charset="0"/>
              </a:rPr>
              <a:t>An understanding of social housing field and current relevant legislation and policies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Possession </a:t>
            </a:r>
            <a:r>
              <a:rPr lang="en-GB" sz="1400">
                <a:latin typeface="TWK Lausanne 350" panose="02000503040000020004" pitchFamily="50" charset="0"/>
              </a:rPr>
              <a:t>of </a:t>
            </a:r>
            <a:r>
              <a:rPr lang="en-GB" sz="1400" strike="sngStrike">
                <a:latin typeface="TWK Lausanne 350" panose="02000503040000020004" pitchFamily="50" charset="0"/>
              </a:rPr>
              <a:t>or </a:t>
            </a:r>
            <a:r>
              <a:rPr lang="en-GB" sz="1400">
                <a:latin typeface="TWK Lausanne 350" panose="02000503040000020004" pitchFamily="50" charset="0"/>
              </a:rPr>
              <a:t>willingness </a:t>
            </a:r>
            <a:r>
              <a:rPr lang="en-GB" sz="1400" dirty="0">
                <a:latin typeface="TWK Lausanne 350" panose="02000503040000020004" pitchFamily="50" charset="0"/>
              </a:rPr>
              <a:t>to undertake additional management training in line with the role</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track, analyse and report on key performance indicators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work towards performance targets to achieve agreed results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communicate effectively both verbally and in writing with experience of delivering written and verbal reports.</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Experience of working with the people we support.</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influence and inform good working practices supporting staff to develop skills in delivering a quality housing service.</a:t>
            </a:r>
            <a:endParaRPr lang="en-GB" sz="1400" strike="sngStrike" dirty="0">
              <a:latin typeface="TWK Lausanne 350" panose="02000503040000020004" pitchFamily="50" charset="0"/>
            </a:endParaRP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manage staffing issues on daily basis (performance, sickness absence, time management, etc.) including, ensuring that resource meets service demand.</a:t>
            </a:r>
          </a:p>
          <a:p>
            <a:pPr marL="285750" indent="-285750">
              <a:spcAft>
                <a:spcPts val="800"/>
              </a:spcAft>
              <a:buSzPts val="1000"/>
              <a:buFont typeface="Wingdings" panose="05000000000000000000" pitchFamily="2" charset="2"/>
              <a:buChar char="ü"/>
              <a:tabLst>
                <a:tab pos="297815" algn="l"/>
              </a:tabLst>
            </a:pPr>
            <a:r>
              <a:rPr lang="en-GB" sz="1400" dirty="0">
                <a:latin typeface="TWK Lausanne 350" panose="02000503040000020004" pitchFamily="50" charset="0"/>
              </a:rPr>
              <a:t>Ability to work under pressure and meet timescales</a:t>
            </a:r>
          </a:p>
          <a:p>
            <a:endParaRPr lang="en-GB" dirty="0">
              <a:latin typeface="TWK Lausanne 350" panose="02000503040000020004" pitchFamily="50" charset="0"/>
            </a:endParaRPr>
          </a:p>
        </p:txBody>
      </p:sp>
    </p:spTree>
    <p:extLst>
      <p:ext uri="{BB962C8B-B14F-4D97-AF65-F5344CB8AC3E}">
        <p14:creationId xmlns:p14="http://schemas.microsoft.com/office/powerpoint/2010/main" val="289994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0DB5A-9500-8A07-C976-302BF063E5F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90A202-232B-7011-DB34-5B8B4E95B982}"/>
              </a:ext>
            </a:extLst>
          </p:cNvPr>
          <p:cNvSpPr>
            <a:spLocks noGrp="1"/>
          </p:cNvSpPr>
          <p:nvPr>
            <p:ph type="subTitle" idx="1"/>
          </p:nvPr>
        </p:nvSpPr>
        <p:spPr>
          <a:xfrm>
            <a:off x="190500" y="230188"/>
            <a:ext cx="5724525" cy="550862"/>
          </a:xfrm>
        </p:spPr>
        <p:txBody>
          <a:bodyPr>
            <a:normAutofit/>
          </a:bodyPr>
          <a:lstStyle/>
          <a:p>
            <a:pPr algn="l"/>
            <a:r>
              <a:rPr lang="en-GB" sz="3200">
                <a:latin typeface="Tiempos Headline Regular" panose="02020503060303060403" pitchFamily="18" charset="0"/>
              </a:rPr>
              <a:t>Essential skills and experience</a:t>
            </a:r>
          </a:p>
        </p:txBody>
      </p:sp>
      <p:pic>
        <p:nvPicPr>
          <p:cNvPr id="4" name="Picture 3" descr="Two women posing with flowers in pots&#10;&#10;Description automatically generated">
            <a:extLst>
              <a:ext uri="{FF2B5EF4-FFF2-40B4-BE49-F238E27FC236}">
                <a16:creationId xmlns:a16="http://schemas.microsoft.com/office/drawing/2014/main" id="{7B7EEB57-C06B-450F-A724-4175D6B8E530}"/>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DCE545FE-9006-9F51-F858-EDD3452CA86C}"/>
              </a:ext>
            </a:extLst>
          </p:cNvPr>
          <p:cNvPicPr>
            <a:picLocks noChangeAspect="1"/>
          </p:cNvPicPr>
          <p:nvPr/>
        </p:nvPicPr>
        <p:blipFill>
          <a:blip r:embed="rId3"/>
          <a:stretch>
            <a:fillRect/>
          </a:stretch>
        </p:blipFill>
        <p:spPr>
          <a:xfrm>
            <a:off x="0" y="1230825"/>
            <a:ext cx="5627175" cy="5627175"/>
          </a:xfrm>
          <a:prstGeom prst="rect">
            <a:avLst/>
          </a:prstGeom>
        </p:spPr>
      </p:pic>
      <p:sp>
        <p:nvSpPr>
          <p:cNvPr id="5" name="TextBox 4">
            <a:extLst>
              <a:ext uri="{FF2B5EF4-FFF2-40B4-BE49-F238E27FC236}">
                <a16:creationId xmlns:a16="http://schemas.microsoft.com/office/drawing/2014/main" id="{907E2EBE-8714-22F8-3DE1-69F40BE4D7C3}"/>
              </a:ext>
            </a:extLst>
          </p:cNvPr>
          <p:cNvSpPr txBox="1"/>
          <p:nvPr/>
        </p:nvSpPr>
        <p:spPr>
          <a:xfrm>
            <a:off x="5627176" y="761629"/>
            <a:ext cx="6419792" cy="6655027"/>
          </a:xfrm>
          <a:prstGeom prst="rect">
            <a:avLst/>
          </a:prstGeom>
          <a:noFill/>
        </p:spPr>
        <p:txBody>
          <a:bodyPr wrap="square" rtlCol="0">
            <a:spAutoFit/>
          </a:bodyPr>
          <a:lstStyle/>
          <a:p>
            <a:pPr marL="285750" indent="-285750">
              <a:spcAft>
                <a:spcPts val="800"/>
              </a:spcAft>
              <a:buSzPts val="1000"/>
              <a:buFont typeface="Wingdings" panose="05000000000000000000" pitchFamily="2" charset="2"/>
              <a:buChar char="ü"/>
              <a:tabLst>
                <a:tab pos="297815" algn="l"/>
              </a:tabLst>
            </a:pPr>
            <a:r>
              <a:rPr lang="en-GB" sz="1400">
                <a:latin typeface="TWK Lausanne 350" panose="02000503040000020004" pitchFamily="50" charset="0"/>
              </a:rPr>
              <a:t>Ability to work as part of own staff team and local management team</a:t>
            </a:r>
          </a:p>
          <a:p>
            <a:pPr marL="285750" indent="-285750">
              <a:spcAft>
                <a:spcPts val="800"/>
              </a:spcAft>
              <a:buSzPts val="1000"/>
              <a:buFont typeface="Wingdings" panose="05000000000000000000" pitchFamily="2" charset="2"/>
              <a:buChar char="ü"/>
              <a:tabLst>
                <a:tab pos="297815" algn="l"/>
              </a:tabLst>
            </a:pPr>
            <a:r>
              <a:rPr lang="en-GB" sz="1400">
                <a:latin typeface="TWK Lausanne 350" panose="02000503040000020004" pitchFamily="50" charset="0"/>
              </a:rPr>
              <a:t>Ability to communicate effectively with the Housing Services Manager to ensure timeous reporting of issues relating to the overall management of the services</a:t>
            </a:r>
          </a:p>
          <a:p>
            <a:pPr marL="285750" lvl="0" indent="-285750">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Ability to induct, supervise, support, appraise and manage performance of staff</a:t>
            </a:r>
          </a:p>
          <a:p>
            <a:pPr marL="285750" indent="-285750">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IT skills relevant to the duties of the post</a:t>
            </a:r>
          </a:p>
          <a:p>
            <a:pPr marL="285750" lvl="0" indent="-285750">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Full driving license and access to a car for work purposes</a:t>
            </a:r>
          </a:p>
          <a:p>
            <a:pPr marL="285750" lvl="0" indent="-285750">
              <a:buSzPts val="1000"/>
              <a:buFont typeface="Wingdings" panose="05000000000000000000" pitchFamily="2" charset="2"/>
              <a:buChar char="ü"/>
              <a:tabLst>
                <a:tab pos="297815" algn="l"/>
              </a:tabLst>
            </a:pPr>
            <a:endParaRPr lang="en-GB">
              <a:latin typeface="TWK Lausanne 350" panose="02000503040000020004" pitchFamily="50" charset="0"/>
            </a:endParaRPr>
          </a:p>
          <a:p>
            <a:pPr>
              <a:buSzPts val="1000"/>
              <a:tabLst>
                <a:tab pos="297815" algn="l"/>
              </a:tabLst>
            </a:pPr>
            <a:r>
              <a:rPr lang="en-GB" sz="1800">
                <a:latin typeface="Tiempos Headline Regular" panose="02020503060303060403" pitchFamily="18" charset="0"/>
              </a:rPr>
              <a:t>Desirable Skills &amp; Knowledge</a:t>
            </a:r>
          </a:p>
          <a:p>
            <a:pPr lvl="0">
              <a:buSzPts val="1000"/>
              <a:tabLst>
                <a:tab pos="297815" algn="l"/>
              </a:tabLst>
            </a:pPr>
            <a:endParaRPr lang="en-GB">
              <a:latin typeface="TWK Lausanne 350" panose="02000503040000020004" pitchFamily="50" charset="0"/>
            </a:endParaRP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Willingness to contribute to organisational training and development needs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Ability to work collaboratively with the Housing Services Manager in contributing to service  reviews/inspections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Ability to work on multi-agency basis, and encourage positive partnerships with other agencies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First Aid Certificate</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Knowledge and understanding of housing support requirements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Knowledge of local resources</a:t>
            </a:r>
          </a:p>
          <a:p>
            <a:pPr marL="285750" marR="499110" indent="-285750">
              <a:lnSpc>
                <a:spcPct val="112000"/>
              </a:lnSpc>
              <a:spcBef>
                <a:spcPts val="170"/>
              </a:spcBef>
              <a:spcAft>
                <a:spcPts val="800"/>
              </a:spcAft>
              <a:buSzPts val="1000"/>
              <a:buFont typeface="Wingdings" panose="05000000000000000000" pitchFamily="2" charset="2"/>
              <a:buChar char="ü"/>
              <a:tabLst>
                <a:tab pos="297815" algn="l"/>
              </a:tabLst>
            </a:pPr>
            <a:r>
              <a:rPr lang="en-GB" sz="1400">
                <a:solidFill>
                  <a:srgbClr val="000000"/>
                </a:solidFill>
                <a:latin typeface="TWK Lausanne 350" panose="02000503040000020004" pitchFamily="50" charset="0"/>
              </a:rPr>
              <a:t>Counselling skills in drugs, alcohol and mental health</a:t>
            </a:r>
          </a:p>
          <a:p>
            <a:pPr marL="285750" indent="-285750">
              <a:buSzPts val="1000"/>
              <a:buFont typeface="Wingdings" panose="05000000000000000000" pitchFamily="2" charset="2"/>
              <a:buChar char="ü"/>
              <a:tabLst>
                <a:tab pos="297815" algn="l"/>
              </a:tabLst>
            </a:pPr>
            <a:endParaRPr lang="en-GB" sz="1400">
              <a:solidFill>
                <a:srgbClr val="000000"/>
              </a:solidFill>
              <a:latin typeface="TWK Lausanne 350" panose="02000503040000020004" pitchFamily="50" charset="0"/>
            </a:endParaRPr>
          </a:p>
          <a:p>
            <a:endParaRPr lang="en-GB">
              <a:latin typeface="TWK Lausanne 350" panose="02000503040000020004" pitchFamily="50" charset="0"/>
            </a:endParaRPr>
          </a:p>
        </p:txBody>
      </p:sp>
    </p:spTree>
    <p:extLst>
      <p:ext uri="{BB962C8B-B14F-4D97-AF65-F5344CB8AC3E}">
        <p14:creationId xmlns:p14="http://schemas.microsoft.com/office/powerpoint/2010/main" val="277579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326715"/>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26-29 (£28,571 - £31,601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Housing Services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based on the needs of the service, with one-hour unpaid break.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effectLst/>
                <a:latin typeface="TWK Lausanne 350" panose="02000503040000020004" pitchFamily="50" charset="0"/>
                <a:ea typeface="Calibri" panose="020F0502020204030204" pitchFamily="34" charset="0"/>
              </a:rPr>
              <a:t>17 </a:t>
            </a:r>
            <a:r>
              <a:rPr lang="en-GB" sz="1200" dirty="0">
                <a:latin typeface="TWK Lausanne 350" panose="02000503040000020004" pitchFamily="50" charset="0"/>
                <a:ea typeface="Calibri" panose="020F0502020204030204" pitchFamily="34" charset="0"/>
              </a:rPr>
              <a:t>Dava Street, Glasgow G51 2JA. Home working is in agreement with the line manager based on the needs of the service. </a:t>
            </a:r>
            <a:r>
              <a:rPr lang="en-GB" sz="1200" dirty="0">
                <a:effectLst/>
                <a:latin typeface="TWK Lausanne 350" panose="02000503040000020004" pitchFamily="50" charset="0"/>
                <a:ea typeface="Arial" panose="020B0604020202020204" pitchFamily="34" charset="0"/>
              </a:rPr>
              <a:t>You are also required to work in the local commu</a:t>
            </a:r>
            <a:r>
              <a:rPr lang="en-GB" sz="1200" dirty="0">
                <a:latin typeface="TWK Lausanne 350" panose="02000503040000020004" pitchFamily="50" charset="0"/>
                <a:ea typeface="Arial" panose="020B0604020202020204" pitchFamily="34" charset="0"/>
              </a:rPr>
              <a:t>nity, and you will be paid travel expenses between your usual place of work and appointments undertaken in the course of your duties.</a:t>
            </a:r>
            <a:endParaRPr lang="en-GB" sz="1200" dirty="0">
              <a:effectLst/>
              <a:latin typeface="TWK Lausanne 350" panose="02000503040000020004" pitchFamily="50" charset="0"/>
              <a:ea typeface="Arial" panose="020B0604020202020204" pitchFamily="34"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663089"/>
          </a:xfrm>
          <a:prstGeom prst="rect">
            <a:avLst/>
          </a:prstGeom>
          <a:noFill/>
        </p:spPr>
        <p:txBody>
          <a:bodyPr wrap="square">
            <a:spAutoFit/>
          </a:bodyPr>
          <a:lstStyle/>
          <a:p>
            <a:pPr algn="l"/>
            <a:r>
              <a:rPr lang="en-GB" sz="140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a:solidFill>
                <a:srgbClr val="000000"/>
              </a:solidFill>
              <a:latin typeface="TWK Lausanne 350" panose="02000503040000020004" pitchFamily="50" charset="0"/>
            </a:endParaRPr>
          </a:p>
          <a:p>
            <a:pPr algn="l"/>
            <a:r>
              <a:rPr lang="en-GB" sz="140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a:solidFill>
                  <a:srgbClr val="000000"/>
                </a:solidFill>
                <a:latin typeface="TWK Lausanne 350" panose="02000503040000020004" pitchFamily="50" charset="0"/>
              </a:rPr>
            </a:br>
            <a:br>
              <a:rPr lang="en-GB" sz="1400">
                <a:solidFill>
                  <a:srgbClr val="000000"/>
                </a:solidFill>
                <a:latin typeface="TWK Lausanne 350" panose="02000503040000020004" pitchFamily="50" charset="0"/>
              </a:rPr>
            </a:br>
            <a:r>
              <a:rPr lang="en-GB" sz="1400" b="1">
                <a:solidFill>
                  <a:srgbClr val="000000"/>
                </a:solidFill>
                <a:latin typeface="TWK Lausanne 350" panose="02000503040000020004" pitchFamily="50" charset="0"/>
              </a:rPr>
              <a:t>Benefits include: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Hybrid working – work where is best for you and your role</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buFont typeface="Arial" panose="020B0604020202020204" pitchFamily="34" charset="0"/>
              <a:buChar char="•"/>
            </a:pPr>
            <a:r>
              <a:rPr lang="en-GB" sz="1400" b="0" i="0">
                <a:solidFill>
                  <a:srgbClr val="000000"/>
                </a:solidFill>
                <a:effectLst/>
                <a:latin typeface="TWK Lausanne 350" panose="02000503040000020004" pitchFamily="50" charset="0"/>
              </a:rPr>
              <a:t> Enhanced maternity, paternity, adoption, and shared parental leave</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Employee 24-hour counselling and wellbeing services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6 weeks annual leave, rising to 8 after a year (plus you can purchase up to 5 more days)</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Life insurance 4x your salary</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Dedicated training and development plans</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a:solidFill>
                  <a:srgbClr val="000000"/>
                </a:solidFill>
                <a:effectLst/>
                <a:latin typeface="TWK Lausanne 350" panose="02000503040000020004" pitchFamily="50" charset="0"/>
              </a:rPr>
              <a:t> Cycle to work scheme </a:t>
            </a:r>
            <a:br>
              <a:rPr lang="en-GB" sz="1400" b="0" i="0">
                <a:solidFill>
                  <a:srgbClr val="000000"/>
                </a:solidFill>
                <a:effectLst/>
                <a:latin typeface="TWK Lausanne 350" panose="02000503040000020004" pitchFamily="50" charset="0"/>
              </a:rPr>
            </a:br>
            <a:endParaRPr lang="en-GB" sz="1400" b="0" i="0">
              <a:solidFill>
                <a:srgbClr val="000000"/>
              </a:solidFill>
              <a:effectLst/>
              <a:latin typeface="TWK Lausanne 350" panose="02000503040000020004" pitchFamily="50" charset="0"/>
            </a:endParaRPr>
          </a:p>
          <a:p>
            <a:r>
              <a:rPr lang="en-US" sz="1200" b="1">
                <a:latin typeface="TWK Lausanne 350" panose="02000503040000020004" pitchFamily="50" charset="0"/>
              </a:rPr>
              <a:t>Read more about our benefits by visiting </a:t>
            </a:r>
            <a:r>
              <a:rPr lang="en-US" sz="1200" b="1">
                <a:latin typeface="TWK Lausanne 350" panose="02000503040000020004" pitchFamily="50" charset="0"/>
                <a:hlinkClick r:id="rId2"/>
              </a:rPr>
              <a:t>rightthere.org </a:t>
            </a:r>
            <a:endParaRPr lang="en-US" sz="1200" b="1">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3"/>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4"/>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Tuesday 28</a:t>
            </a:r>
            <a:r>
              <a:rPr lang="en-GB" sz="1400" baseline="30000" dirty="0">
                <a:latin typeface="TWK Lausanne 350" panose="02000503040000020004" pitchFamily="50" charset="0"/>
              </a:rPr>
              <a:t>th</a:t>
            </a:r>
            <a:r>
              <a:rPr lang="en-GB" sz="1400" dirty="0">
                <a:latin typeface="TWK Lausanne 350" panose="02000503040000020004" pitchFamily="50" charset="0"/>
              </a:rPr>
              <a:t> January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a:latin typeface="Tiempos Headline Medium" panose="02020603060303060403" pitchFamily="18" charset="0"/>
              </a:rPr>
              <a:t>Thank you.</a:t>
            </a:r>
            <a:br>
              <a:rPr lang="en-US" sz="3200">
                <a:latin typeface="Tiempos Headline Medium" panose="02020603060303060403" pitchFamily="18" charset="0"/>
              </a:rPr>
            </a:br>
            <a:br>
              <a:rPr lang="en-US" sz="3200">
                <a:latin typeface="Tiempos Headline Medium" panose="02020603060303060403" pitchFamily="18" charset="0"/>
              </a:rPr>
            </a:br>
            <a:r>
              <a:rPr lang="en-US" sz="3200">
                <a:latin typeface="Tiempos Headline Medium" panose="02020603060303060403" pitchFamily="18" charset="0"/>
              </a:rPr>
              <a:t>Good luck with your application. </a:t>
            </a:r>
            <a:r>
              <a:rPr lang="en-GB" sz="3200"/>
              <a:t> </a:t>
            </a:r>
          </a:p>
          <a:p>
            <a:pPr algn="ctr">
              <a:lnSpc>
                <a:spcPct val="150000"/>
              </a:lnSpc>
            </a:pPr>
            <a:endParaRPr lang="en-GB" sz="140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569660"/>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Housing Team Lead-Short Term Housing Glasgow</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5847755"/>
          </a:xfrm>
          <a:prstGeom prst="rect">
            <a:avLst/>
          </a:prstGeom>
          <a:noFill/>
        </p:spPr>
        <p:txBody>
          <a:bodyPr wrap="square">
            <a:spAutoFit/>
          </a:bodyPr>
          <a:lstStyle/>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r>
              <a:rPr lang="en-GB" sz="1400" dirty="0">
                <a:latin typeface="TWK Lausanne 350" panose="02000503040000020004" pitchFamily="50" charset="0"/>
                <a:ea typeface="Arial" panose="020B0604020202020204" pitchFamily="34" charset="0"/>
                <a:cs typeface="Arial" panose="020B0604020202020204" pitchFamily="34" charset="0"/>
              </a:rPr>
              <a:t>Short-Term Housing Glasgow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provides</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service</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between</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a:t>
            </a:r>
            <a:r>
              <a:rPr lang="en-GB" sz="1400" spc="-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property</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owners </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 tenants.</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There are two parts to the Service: Help to Rent and Short-Term Housing. Through both of these areas, we provide tenancy sustainment</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support</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experiencing</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homelessness,</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or</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latin typeface="TWK Lausanne 350" panose="02000503040000020004" pitchFamily="50" charset="0"/>
                <a:cs typeface="Arial" panose="020B0604020202020204" pitchFamily="34" charset="0"/>
              </a:rPr>
              <a:t>in danger of becoming homeless.</a:t>
            </a:r>
          </a:p>
          <a:p>
            <a:pPr marL="528320"/>
            <a:r>
              <a:rPr lang="en-GB" sz="1400" dirty="0">
                <a:latin typeface="TWK Lausanne 350" panose="02000503040000020004" pitchFamily="50" charset="0"/>
                <a:cs typeface="Arial" panose="020B0604020202020204" pitchFamily="34" charset="0"/>
              </a:rPr>
              <a:t> </a:t>
            </a:r>
          </a:p>
          <a:p>
            <a:pPr marL="71120" marR="246380" algn="just"/>
            <a:r>
              <a:rPr lang="en-GB" sz="1400" dirty="0">
                <a:effectLst/>
                <a:latin typeface="TWK Lausanne 350" panose="02000503040000020004" pitchFamily="50" charset="0"/>
                <a:ea typeface="Arial" panose="020B0604020202020204" pitchFamily="34" charset="0"/>
                <a:cs typeface="Arial" panose="020B0604020202020204" pitchFamily="34" charset="0"/>
              </a:rPr>
              <a:t>We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high</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standards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accommodation</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crucially,</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create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platform</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for</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some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society’s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most</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under-represented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with</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ultimate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aim</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making</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1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genuine</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difference</a:t>
            </a:r>
            <a:r>
              <a:rPr lang="en-GB" sz="1400" spc="-14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in</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their</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lives.</a:t>
            </a: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Housing Team Lead will lead a programme team   and manage a programme of best practice meeting expected standards and quality outcomes implementing operational controls. Ensure staff know and implement policies and procedures. Lead programme development, actively create opportunities for the people we support to feedback and contribute to the development of the programme. Provide direct support cover as required.  The Housing Team Lead will liaise with the temporary accommodation team on a weekly basis to discuss referrals and match the people we support to a suitable Right There property.</a:t>
            </a:r>
          </a:p>
        </p:txBody>
      </p:sp>
      <p:sp>
        <p:nvSpPr>
          <p:cNvPr id="2" name="Rectangle 1">
            <a:extLst>
              <a:ext uri="{FF2B5EF4-FFF2-40B4-BE49-F238E27FC236}">
                <a16:creationId xmlns:a16="http://schemas.microsoft.com/office/drawing/2014/main" id="{4A813FF3-6D98-D818-FB63-AC584196F74C}"/>
              </a:ext>
            </a:extLst>
          </p:cNvPr>
          <p:cNvSpPr/>
          <p:nvPr/>
        </p:nvSpPr>
        <p:spPr>
          <a:xfrm>
            <a:off x="2010099" y="176108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Housing Services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95533" y="294612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Team Leads</a:t>
            </a:r>
          </a:p>
          <a:p>
            <a:pPr algn="ctr"/>
            <a:r>
              <a:rPr lang="en-GB" sz="1200" dirty="0">
                <a:solidFill>
                  <a:schemeClr val="tx1"/>
                </a:solidFill>
                <a:latin typeface="TWK Lausanne 350" panose="02000503040000020004" pitchFamily="50" charset="0"/>
              </a:rPr>
              <a:t>(Current Vacancy)</a:t>
            </a:r>
          </a:p>
        </p:txBody>
      </p:sp>
      <p:sp>
        <p:nvSpPr>
          <p:cNvPr id="4" name="Rectangle 3">
            <a:extLst>
              <a:ext uri="{FF2B5EF4-FFF2-40B4-BE49-F238E27FC236}">
                <a16:creationId xmlns:a16="http://schemas.microsoft.com/office/drawing/2014/main" id="{76E749A2-0140-EB20-E7F4-3E78F5E70418}"/>
              </a:ext>
            </a:extLst>
          </p:cNvPr>
          <p:cNvSpPr/>
          <p:nvPr/>
        </p:nvSpPr>
        <p:spPr>
          <a:xfrm>
            <a:off x="95533" y="406017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Tenant Liaison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010100" y="294194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Housing Admin Supervisor</a:t>
            </a:r>
          </a:p>
        </p:txBody>
      </p:sp>
      <p:cxnSp>
        <p:nvCxnSpPr>
          <p:cNvPr id="13" name="Straight Connector 12">
            <a:extLst>
              <a:ext uri="{FF2B5EF4-FFF2-40B4-BE49-F238E27FC236}">
                <a16:creationId xmlns:a16="http://schemas.microsoft.com/office/drawing/2014/main" id="{16B2A4FB-5376-33B7-12EF-600EF7C300C8}"/>
              </a:ext>
            </a:extLst>
          </p:cNvPr>
          <p:cNvCxnSpPr>
            <a:stCxn id="2" idx="2"/>
          </p:cNvCxnSpPr>
          <p:nvPr/>
        </p:nvCxnSpPr>
        <p:spPr>
          <a:xfrm flipH="1">
            <a:off x="2897203" y="2491013"/>
            <a:ext cx="1" cy="23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95FBFF-49DF-1B2E-DC7C-081B15A5FC2F}"/>
              </a:ext>
            </a:extLst>
          </p:cNvPr>
          <p:cNvCxnSpPr>
            <a:stCxn id="3" idx="2"/>
            <a:endCxn id="4" idx="0"/>
          </p:cNvCxnSpPr>
          <p:nvPr/>
        </p:nvCxnSpPr>
        <p:spPr>
          <a:xfrm>
            <a:off x="982638" y="3676059"/>
            <a:ext cx="0" cy="384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E23FDC3-EF82-25D7-D3C1-73F080661D61}"/>
              </a:ext>
            </a:extLst>
          </p:cNvPr>
          <p:cNvSpPr/>
          <p:nvPr/>
        </p:nvSpPr>
        <p:spPr>
          <a:xfrm>
            <a:off x="2010099" y="406017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Administrators</a:t>
            </a:r>
          </a:p>
        </p:txBody>
      </p:sp>
      <p:sp>
        <p:nvSpPr>
          <p:cNvPr id="12" name="Rectangle 11">
            <a:extLst>
              <a:ext uri="{FF2B5EF4-FFF2-40B4-BE49-F238E27FC236}">
                <a16:creationId xmlns:a16="http://schemas.microsoft.com/office/drawing/2014/main" id="{8C8467DE-462B-EE7A-2259-16E74F0C8CA0}"/>
              </a:ext>
            </a:extLst>
          </p:cNvPr>
          <p:cNvSpPr/>
          <p:nvPr/>
        </p:nvSpPr>
        <p:spPr>
          <a:xfrm>
            <a:off x="3944911" y="294194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Sourcing Agent</a:t>
            </a:r>
          </a:p>
          <a:p>
            <a:pPr algn="ctr"/>
            <a:endParaRPr lang="en-GB" sz="1200" dirty="0">
              <a:solidFill>
                <a:schemeClr val="tx1"/>
              </a:solidFill>
              <a:latin typeface="TWK Lausanne 350" panose="02000503040000020004" pitchFamily="50" charset="0"/>
            </a:endParaRPr>
          </a:p>
        </p:txBody>
      </p:sp>
      <p:cxnSp>
        <p:nvCxnSpPr>
          <p:cNvPr id="19" name="Straight Connector 18">
            <a:extLst>
              <a:ext uri="{FF2B5EF4-FFF2-40B4-BE49-F238E27FC236}">
                <a16:creationId xmlns:a16="http://schemas.microsoft.com/office/drawing/2014/main" id="{7185F73A-0627-2556-5CBE-F14585F561EF}"/>
              </a:ext>
            </a:extLst>
          </p:cNvPr>
          <p:cNvCxnSpPr/>
          <p:nvPr/>
        </p:nvCxnSpPr>
        <p:spPr>
          <a:xfrm flipH="1">
            <a:off x="982638" y="2723771"/>
            <a:ext cx="19145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02B738-1131-DBC3-BCC9-0D9500E9E9A7}"/>
              </a:ext>
            </a:extLst>
          </p:cNvPr>
          <p:cNvCxnSpPr/>
          <p:nvPr/>
        </p:nvCxnSpPr>
        <p:spPr>
          <a:xfrm>
            <a:off x="2897203" y="2723771"/>
            <a:ext cx="19516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0ACEA6-415A-48EB-7964-5F958BAD5599}"/>
              </a:ext>
            </a:extLst>
          </p:cNvPr>
          <p:cNvCxnSpPr>
            <a:endCxn id="3" idx="0"/>
          </p:cNvCxnSpPr>
          <p:nvPr/>
        </p:nvCxnSpPr>
        <p:spPr>
          <a:xfrm>
            <a:off x="982638" y="2723771"/>
            <a:ext cx="0" cy="222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C9BA94-2970-B1CE-561B-8F34E796AFD1}"/>
              </a:ext>
            </a:extLst>
          </p:cNvPr>
          <p:cNvCxnSpPr>
            <a:stCxn id="11" idx="2"/>
            <a:endCxn id="10" idx="0"/>
          </p:cNvCxnSpPr>
          <p:nvPr/>
        </p:nvCxnSpPr>
        <p:spPr>
          <a:xfrm flipH="1">
            <a:off x="2897204" y="3671876"/>
            <a:ext cx="1" cy="3882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187EBDE-0F66-E6AE-8DA8-FEBF9CCB8DA1}"/>
              </a:ext>
            </a:extLst>
          </p:cNvPr>
          <p:cNvCxnSpPr/>
          <p:nvPr/>
        </p:nvCxnSpPr>
        <p:spPr>
          <a:xfrm>
            <a:off x="4848836" y="2723771"/>
            <a:ext cx="0" cy="218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4CDF57C-A447-088F-D1A5-D4D13B52644E}"/>
              </a:ext>
            </a:extLst>
          </p:cNvPr>
          <p:cNvCxnSpPr>
            <a:endCxn id="11" idx="0"/>
          </p:cNvCxnSpPr>
          <p:nvPr/>
        </p:nvCxnSpPr>
        <p:spPr>
          <a:xfrm>
            <a:off x="2897203" y="2723771"/>
            <a:ext cx="2" cy="218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24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8 - 10</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16</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11-12</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a:effectLst/>
                <a:latin typeface="TWK Lausanne 350" panose="02000503040000020004" pitchFamily="50" charset="0"/>
              </a:rPr>
              <a:t>We are Right There, a charity celebrating our 200th anniversary in 2024.</a:t>
            </a:r>
            <a:r>
              <a:rPr lang="en-GB" sz="1400">
                <a:latin typeface="TWK Lausanne 350" panose="02000503040000020004" pitchFamily="50" charset="0"/>
              </a:rPr>
              <a:t> </a:t>
            </a:r>
            <a:r>
              <a:rPr lang="en-GB" sz="1400" b="0" i="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a:effectLst/>
              <a:latin typeface="TWK Lausanne 350" panose="02000503040000020004" pitchFamily="50" charset="0"/>
            </a:endParaRPr>
          </a:p>
          <a:p>
            <a:pPr>
              <a:lnSpc>
                <a:spcPts val="1800"/>
              </a:lnSpc>
            </a:pPr>
            <a:r>
              <a:rPr lang="en-GB" sz="1400" b="0" i="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a:latin typeface="TWK Lausanne 350" panose="02000503040000020004" pitchFamily="50" charset="0"/>
              </a:rPr>
              <a:t> </a:t>
            </a:r>
            <a:r>
              <a:rPr lang="en-GB" sz="1400" b="0" i="0">
                <a:effectLst/>
                <a:latin typeface="TWK Lausanne 350" panose="02000503040000020004" pitchFamily="50" charset="0"/>
              </a:rPr>
              <a:t>own lives. </a:t>
            </a:r>
          </a:p>
          <a:p>
            <a:pPr>
              <a:lnSpc>
                <a:spcPts val="1800"/>
              </a:lnSpc>
            </a:pPr>
            <a:endParaRPr lang="en-GB" sz="1400">
              <a:latin typeface="TWK Lausanne 350" panose="02000503040000020004" pitchFamily="50" charset="0"/>
            </a:endParaRPr>
          </a:p>
          <a:p>
            <a:pPr>
              <a:lnSpc>
                <a:spcPts val="1800"/>
              </a:lnSpc>
            </a:pPr>
            <a:r>
              <a:rPr lang="en-GB" sz="1400" b="0" i="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a:latin typeface="TWK Lausanne 350" panose="02000503040000020004" pitchFamily="50" charset="0"/>
            </a:endParaRPr>
          </a:p>
          <a:p>
            <a:pPr>
              <a:lnSpc>
                <a:spcPts val="1800"/>
              </a:lnSpc>
            </a:pPr>
            <a:r>
              <a:rPr lang="en-GB" sz="1400" b="0" i="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a:br>
            <a:endParaRPr lang="en-GB" sz="100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a:latin typeface="Tiempos Headline Regular" panose="02020503060303060403" pitchFamily="18" charset="0"/>
              </a:rPr>
              <a:t>About Right There</a:t>
            </a:r>
            <a:endParaRPr lang="en-GB" sz="320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a:latin typeface="Tiempos Headline Regular" panose="02020503060303060403" pitchFamily="18" charset="0"/>
              </a:rPr>
              <a:t>Our key areas of focus</a:t>
            </a:r>
            <a:endParaRPr lang="en-GB" sz="320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a:latin typeface="TWK Lausanne 500" panose="02000503040000020004" pitchFamily="50" charset="0"/>
                </a:rPr>
                <a:t>Our Vision</a:t>
              </a:r>
              <a:br>
                <a:rPr lang="en-GB" sz="2400">
                  <a:latin typeface="TWK Lausanne 500" panose="02000503040000020004" pitchFamily="50" charset="0"/>
                </a:rPr>
              </a:br>
              <a:r>
                <a:rPr lang="en-GB" sz="2000">
                  <a:latin typeface="Tiempos Headline Regular" panose="02020503060303060403" pitchFamily="18" charset="0"/>
                </a:rPr>
                <a:t>A world where everyone has an equal chance to create a safe and supportive place to call home. </a:t>
              </a:r>
              <a:endParaRPr lang="en-GB">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a:latin typeface="TWK Lausanne 500" panose="02000503040000020004" pitchFamily="50" charset="0"/>
                </a:rPr>
                <a:t>Our Mission</a:t>
              </a:r>
              <a:br>
                <a:rPr lang="en-GB" sz="2400">
                  <a:latin typeface="TWK Lausanne 500" panose="02000503040000020004" pitchFamily="50" charset="0"/>
                </a:rPr>
              </a:br>
              <a:r>
                <a:rPr lang="en-GB" sz="2000">
                  <a:latin typeface="Tiempos Headline Regular" panose="02020503060303060403" pitchFamily="18" charset="0"/>
                  <a:cs typeface="Utsaah" panose="020B0502040204020203" pitchFamily="34" charset="0"/>
                </a:rPr>
                <a:t>We meet people where </a:t>
              </a:r>
            </a:p>
            <a:p>
              <a:pPr algn="ctr"/>
              <a:r>
                <a:rPr lang="en-GB" sz="200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a:latin typeface="Tiempos Headline Regular" panose="02020503060303060403" pitchFamily="18" charset="0"/>
                  <a:cs typeface="Utsaah" panose="020B0502040204020203" pitchFamily="34" charset="0"/>
                </a:rPr>
                <a:t>or separated from the people they love. </a:t>
              </a:r>
              <a:endParaRPr lang="en-GB">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957442"/>
          </a:xfrm>
          <a:prstGeom prst="rect">
            <a:avLst/>
          </a:prstGeom>
          <a:noFill/>
        </p:spPr>
        <p:txBody>
          <a:bodyPr wrap="square">
            <a:spAutoFit/>
          </a:bodyPr>
          <a:lstStyle/>
          <a:p>
            <a:pPr lvl="0">
              <a:lnSpc>
                <a:spcPct val="107000"/>
              </a:lnSpc>
              <a:buSzPts val="1000"/>
            </a:pP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pPr>
            <a:endParaRPr lang="en-US" sz="120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br>
              <a:rPr lang="en-GB" sz="120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BFAACF5-83D9-2EF1-B71D-821CCAB03549}"/>
              </a:ext>
            </a:extLst>
          </p:cNvPr>
          <p:cNvSpPr txBox="1"/>
          <p:nvPr/>
        </p:nvSpPr>
        <p:spPr>
          <a:xfrm>
            <a:off x="386499" y="790863"/>
            <a:ext cx="11708091" cy="5682966"/>
          </a:xfrm>
          <a:prstGeom prst="rect">
            <a:avLst/>
          </a:prstGeom>
          <a:noFill/>
        </p:spPr>
        <p:txBody>
          <a:bodyPr wrap="square" rtlCol="0">
            <a:spAutoFit/>
          </a:bodyPr>
          <a:lstStyle/>
          <a:p>
            <a:pPr>
              <a:lnSpc>
                <a:spcPct val="107000"/>
              </a:lnSpc>
              <a:spcAft>
                <a:spcPts val="800"/>
              </a:spcAft>
              <a:tabLst>
                <a:tab pos="528955" algn="l"/>
                <a:tab pos="914400" algn="l"/>
              </a:tabLst>
            </a:pPr>
            <a:r>
              <a:rPr lang="en-GB" sz="1400" b="1">
                <a:solidFill>
                  <a:srgbClr val="000000"/>
                </a:solidFill>
                <a:latin typeface="TWK Lausanne 350" panose="02000503040000020004" pitchFamily="50" charset="0"/>
              </a:rPr>
              <a:t>Responsibility to the Programme</a:t>
            </a: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Lead a team of Tenant Liaison Workers to deliver a quality programme focused on the agreed service levels and outcomes for the people we support. </a:t>
            </a: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 a member of the Housing and Communities Management team prepare for and support the implementation of programme growth. </a:t>
            </a:r>
          </a:p>
          <a:p>
            <a:pPr marL="285750" indent="-285750">
              <a:lnSpc>
                <a:spcPct val="107000"/>
              </a:lnSpc>
              <a:spcAft>
                <a:spcPts val="800"/>
              </a:spcAft>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ea typeface="Symbol" panose="05050102010706020507" pitchFamily="18" charset="2"/>
                <a:cs typeface="Symbol" panose="05050102010706020507" pitchFamily="18" charset="2"/>
              </a:rPr>
              <a:t>Lead your line reports to implement the annual business plan for the programme</a:t>
            </a:r>
            <a:endPar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all referrals</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to</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 service</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assessed</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 progressed</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line with</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service</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specification.</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2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occupancy</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levels</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kern="1200" spc="-1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maintained</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through</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efficient</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allocation</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2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void</a:t>
            </a:r>
            <a:r>
              <a:rPr lang="en-GB" sz="1200" kern="1200" spc="-1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management</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1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properties.</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Liaison</a:t>
            </a:r>
            <a:r>
              <a:rPr lang="en-GB" sz="1200" kern="1200" spc="14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with</a:t>
            </a:r>
            <a:r>
              <a:rPr lang="en-GB" sz="1200" kern="1200" spc="1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external</a:t>
            </a:r>
            <a:r>
              <a:rPr lang="en-GB" sz="1200" kern="1200" spc="15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agencies</a:t>
            </a:r>
            <a:r>
              <a:rPr lang="en-GB" sz="1200" kern="1200" spc="1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such</a:t>
            </a:r>
            <a:r>
              <a:rPr lang="en-GB" sz="1200" kern="1200" spc="15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a:t>
            </a:r>
            <a:r>
              <a:rPr lang="en-GB" sz="1200" kern="1200" spc="1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Community</a:t>
            </a:r>
            <a:r>
              <a:rPr lang="en-GB" sz="1200" kern="1200" spc="1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Homeless</a:t>
            </a:r>
            <a:r>
              <a:rPr lang="en-GB" sz="1200" kern="1200" spc="1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teams,</a:t>
            </a:r>
            <a:r>
              <a:rPr lang="en-GB" sz="1200" kern="1200" spc="15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Housing</a:t>
            </a:r>
            <a:r>
              <a:rPr lang="en-GB" sz="1200" kern="1200" spc="1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Benefit</a:t>
            </a:r>
            <a:r>
              <a:rPr lang="en-GB" sz="1200" kern="1200" spc="15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15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Council</a:t>
            </a:r>
            <a:r>
              <a:rPr lang="en-GB" sz="1200" kern="1200" spc="15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Tax</a:t>
            </a:r>
            <a:r>
              <a:rPr lang="en-GB" sz="1200" kern="1200" spc="-2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teams,</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landlords,</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 providers,</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health</a:t>
            </a:r>
            <a:r>
              <a:rPr lang="en-GB" sz="1200" kern="1200" spc="-1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services,</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local</a:t>
            </a:r>
            <a:r>
              <a:rPr lang="en-GB" sz="1200" kern="1200" spc="-1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authority</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other</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agencies</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required.</a:t>
            </a:r>
          </a:p>
          <a:p>
            <a:pPr marL="285750" indent="-285750">
              <a:lnSpc>
                <a:spcPct val="111000"/>
              </a:lnSpc>
              <a:spcAft>
                <a:spcPts val="800"/>
              </a:spcAft>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Work closely with Right There Property Team to assist in maintaining strong working relationships with Landlords and Agents. </a:t>
            </a:r>
          </a:p>
          <a:p>
            <a:pPr marL="285750" indent="-285750">
              <a:lnSpc>
                <a:spcPct val="111000"/>
              </a:lnSpc>
              <a:spcAft>
                <a:spcPts val="800"/>
              </a:spcAft>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ea typeface="Calibri" panose="020F0502020204030204" pitchFamily="34" charset="0"/>
                <a:cs typeface="Times New Roman" panose="02020603050405020304" pitchFamily="18" charset="0"/>
              </a:rPr>
              <a:t>Assist Right There Property Team with property access request arrangements with Landlords, agents and contractors for compliance, repairs and property inspections. </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2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that</a:t>
            </a:r>
            <a:r>
              <a:rPr lang="en-GB" sz="1200" kern="1200" spc="2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contractual</a:t>
            </a:r>
            <a:r>
              <a:rPr lang="en-GB" sz="1200" kern="1200" spc="27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obligations</a:t>
            </a:r>
            <a:r>
              <a:rPr lang="en-GB" sz="1200" kern="1200" spc="2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2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27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individual</a:t>
            </a:r>
            <a:r>
              <a:rPr lang="en-GB" sz="1200" kern="1200" spc="2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needs</a:t>
            </a:r>
            <a:r>
              <a:rPr lang="en-GB" sz="1200" kern="1200" spc="27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2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those</a:t>
            </a:r>
            <a:r>
              <a:rPr lang="en-GB" sz="1200" kern="1200" spc="2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who</a:t>
            </a:r>
            <a:r>
              <a:rPr lang="en-GB" sz="1200" kern="1200" spc="27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26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are</a:t>
            </a:r>
            <a:r>
              <a:rPr lang="en-GB" sz="1200">
                <a:solidFill>
                  <a:srgbClr val="000000"/>
                </a:solidFill>
                <a:latin typeface="TWK Lausanne 350" panose="02000503040000020004" pitchFamily="50" charset="0"/>
                <a:ea typeface="Symbol" panose="05050102010706020507" pitchFamily="18" charset="2"/>
                <a:cs typeface="Symbol" panose="05050102010706020507" pitchFamily="18" charset="2"/>
              </a:rPr>
              <a:t> </a:t>
            </a:r>
            <a:r>
              <a:rPr lang="en-GB" sz="1200">
                <a:latin typeface="TWK Lausanne 350" panose="02000503040000020004" pitchFamily="50" charset="0"/>
                <a:ea typeface="Symbol" panose="05050102010706020507" pitchFamily="18" charset="2"/>
                <a:cs typeface="Symbol" panose="05050102010706020507" pitchFamily="18" charset="2"/>
              </a:rPr>
              <a:t>met by maintaining a system of regular tenancy sustainment support. </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Ensuring</a:t>
            </a:r>
            <a:r>
              <a:rPr lang="en-GB" sz="1200" kern="1200" spc="-1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risk</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assessments are</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completed</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updated.</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Model to your team and maintain trusting, trauma informed relationships with people we support within established </a:t>
            </a:r>
            <a:r>
              <a:rPr lang="en-GB" sz="1200">
                <a:solidFill>
                  <a:srgbClr val="000000"/>
                </a:solidFill>
                <a:latin typeface="TWK Lausanne 350" panose="02000503040000020004" pitchFamily="50" charset="0"/>
              </a:rPr>
              <a:t>clear professional boundaries</a:t>
            </a:r>
            <a:endPar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endParaRPr>
          </a:p>
          <a:p>
            <a:pPr marL="285750" indent="-285750">
              <a:lnSpc>
                <a:spcPct val="107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Advocating</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on</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behalf</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of</a:t>
            </a:r>
            <a:r>
              <a:rPr lang="en-GB" sz="1200" kern="1200" spc="-1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people</a:t>
            </a:r>
            <a:r>
              <a:rPr lang="en-GB" sz="1200" kern="1200" spc="-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who</a:t>
            </a:r>
            <a:r>
              <a:rPr lang="en-GB" sz="1200" kern="1200" spc="-1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1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Investigating</a:t>
            </a:r>
            <a:r>
              <a:rPr lang="en-GB" sz="1200" kern="1200" spc="-5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and</a:t>
            </a:r>
            <a:r>
              <a:rPr lang="en-GB" sz="1200" kern="1200" spc="-5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resolving</a:t>
            </a:r>
            <a:r>
              <a:rPr lang="en-GB" sz="1200" kern="1200" spc="-4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any</a:t>
            </a:r>
            <a:r>
              <a:rPr lang="en-GB" sz="1200" kern="1200" spc="-4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complaints</a:t>
            </a:r>
            <a:r>
              <a:rPr lang="en-GB" sz="1200" kern="1200" spc="-5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by</a:t>
            </a:r>
            <a:r>
              <a:rPr lang="en-GB" sz="1200" kern="1200" spc="-2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the</a:t>
            </a:r>
            <a:r>
              <a:rPr lang="en-GB" sz="1200" kern="1200" spc="-3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people</a:t>
            </a:r>
            <a:r>
              <a:rPr lang="en-GB" sz="1200" kern="1200" spc="-5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we</a:t>
            </a:r>
            <a:r>
              <a:rPr lang="en-GB" sz="1200" kern="1200" spc="-5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support,</a:t>
            </a:r>
            <a:r>
              <a:rPr lang="en-GB" sz="1200" kern="1200" spc="-4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landlords,</a:t>
            </a:r>
            <a:r>
              <a:rPr lang="en-GB" sz="1200" kern="1200" spc="-5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neighbours</a:t>
            </a:r>
            <a:r>
              <a:rPr lang="en-GB" sz="1200" kern="1200" spc="-4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or</a:t>
            </a:r>
            <a:r>
              <a:rPr lang="en-GB" sz="1200" kern="1200" spc="-4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other</a:t>
            </a:r>
            <a:r>
              <a:rPr lang="en-GB" sz="1200" kern="1200" spc="-4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external </a:t>
            </a:r>
            <a:r>
              <a:rPr lang="en-GB" sz="1200" kern="1200" spc="-2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parties.</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1000"/>
              </a:lnSpc>
              <a:spcAft>
                <a:spcPts val="800"/>
              </a:spcAft>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Ensuring a safe environment for the people we support, colleagues and others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Establish and maintain local networks and work closely with local stakeholders, service providers and commissioners positively representing Right There to local partnership agencies including local authority, Social Work, Housing providers and other local authority</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148934"/>
            <a:ext cx="8739060" cy="584775"/>
          </a:xfrm>
          <a:prstGeom prst="rect">
            <a:avLst/>
          </a:prstGeom>
          <a:noFill/>
        </p:spPr>
        <p:txBody>
          <a:bodyPr wrap="square" rtlCol="0">
            <a:spAutoFit/>
          </a:bodyPr>
          <a:lstStyle/>
          <a:p>
            <a:r>
              <a:rPr lang="en-GB" sz="3200">
                <a:latin typeface="Tiempos Headline Regular" panose="02020503060303060403" pitchFamily="18" charset="0"/>
              </a:rPr>
              <a:t>Main Role Responsibilities </a:t>
            </a: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a:t>7</a:t>
            </a:r>
          </a:p>
        </p:txBody>
      </p:sp>
      <p:sp>
        <p:nvSpPr>
          <p:cNvPr id="8" name="TextBox 7">
            <a:extLst>
              <a:ext uri="{FF2B5EF4-FFF2-40B4-BE49-F238E27FC236}">
                <a16:creationId xmlns:a16="http://schemas.microsoft.com/office/drawing/2014/main" id="{086392D2-9866-C1E3-8E93-9D8FBABA05D2}"/>
              </a:ext>
            </a:extLst>
          </p:cNvPr>
          <p:cNvSpPr txBox="1"/>
          <p:nvPr/>
        </p:nvSpPr>
        <p:spPr>
          <a:xfrm>
            <a:off x="254020" y="957001"/>
            <a:ext cx="11245762" cy="5964838"/>
          </a:xfrm>
          <a:prstGeom prst="rect">
            <a:avLst/>
          </a:prstGeom>
          <a:noFill/>
        </p:spPr>
        <p:txBody>
          <a:bodyPr wrap="square">
            <a:spAutoFit/>
          </a:bodyPr>
          <a:lstStyle/>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r>
              <a:rPr lang="en-GB" sz="1200" b="1">
                <a:latin typeface="TWK Lausanne 350" panose="02000503040000020004" pitchFamily="50" charset="0"/>
                <a:ea typeface="Calibri" panose="020F0502020204030204" pitchFamily="34" charset="0"/>
                <a:cs typeface="Times New Roman" panose="02020603050405020304" pitchFamily="18" charset="0"/>
              </a:rPr>
              <a:t>Responsibility to the programme continued.. </a:t>
            </a:r>
          </a:p>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Ensure case files are maintained and all relevant documentation is completed to the highest standards and within agreed timescale and regularly audit the files.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Work closely with our Finance Team to manage and prevent Housing Benefit Debt and tenant rent arrears.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Have an understanding of the Welfare benefit system and be willing to undertake any additional training required.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On call responsibility, to be on an on call rota </a:t>
            </a: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endParaRPr lang="en-GB" sz="1200" b="1">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pPr>
            <a:r>
              <a:rPr lang="en-GB" sz="1200" b="1">
                <a:latin typeface="TWK Lausanne 350" panose="02000503040000020004" pitchFamily="50" charset="0"/>
                <a:ea typeface="Calibri" panose="020F0502020204030204" pitchFamily="34" charset="0"/>
                <a:cs typeface="Times New Roman" panose="02020603050405020304" pitchFamily="18" charset="0"/>
              </a:rPr>
              <a:t>People Management </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Recruit, induct, onboard your team and manage your people resources safely</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Develop a high performing team with focus on positive trusting and supportive relationships with your staff and peers.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Arranging and facilitating regular team meetings and support and supervision sessions with your team, utilising best practice in performance management to ensure staff are supported to undertake their roles.</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latin typeface="TWK Lausanne 350" panose="02000503040000020004" pitchFamily="50" charset="0"/>
              </a:rPr>
              <a:t>Completing yearly appraisals and personal development </a:t>
            </a:r>
            <a:r>
              <a:rPr lang="en-GB" sz="1200">
                <a:solidFill>
                  <a:srgbClr val="000000"/>
                </a:solidFill>
                <a:latin typeface="TWK Lausanne 350" panose="02000503040000020004" pitchFamily="50" charset="0"/>
              </a:rPr>
              <a:t>plans with your staff team.</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Managing staff sickness and absence issues in conjunction with People Department.</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Investigating any issues of misconduct within the organisation.</a:t>
            </a:r>
          </a:p>
          <a:p>
            <a:pPr marL="285750" marR="499110" indent="-285750">
              <a:lnSpc>
                <a:spcPct val="112000"/>
              </a:lnSpc>
              <a:spcAft>
                <a:spcPts val="800"/>
              </a:spcAft>
              <a:buSzPts val="1000"/>
              <a:buFont typeface="Wingdings" panose="05000000000000000000" pitchFamily="2" charset="2"/>
              <a:buChar char=""/>
              <a:tabLst>
                <a:tab pos="528955" algn="l"/>
                <a:tab pos="914400" algn="l"/>
              </a:tabLst>
            </a:pPr>
            <a:r>
              <a:rPr lang="en-GB" sz="1200">
                <a:solidFill>
                  <a:srgbClr val="000000"/>
                </a:solidFill>
                <a:latin typeface="TWK Lausanne 350" panose="02000503040000020004" pitchFamily="50" charset="0"/>
              </a:rPr>
              <a:t>Ensure a safe system of work is in place for staff who are working outside office hours and in lone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working </a:t>
            </a:r>
            <a:r>
              <a:rPr lang="en-GB" sz="1200" kern="1200" spc="-265">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      </a:t>
            </a:r>
            <a:r>
              <a:rPr lang="en-GB" sz="1200" kern="1200">
                <a:solidFill>
                  <a:srgbClr val="000000"/>
                </a:solidFill>
                <a:effectLst/>
                <a:latin typeface="TWK Lausanne 350" panose="02000503040000020004" pitchFamily="50" charset="0"/>
                <a:ea typeface="Symbol" panose="05050102010706020507" pitchFamily="18" charset="2"/>
                <a:cs typeface="Symbol" panose="05050102010706020507" pitchFamily="18" charset="2"/>
              </a:rPr>
              <a:t>situations.</a:t>
            </a:r>
            <a:endParaRPr lang="en-GB" sz="1200">
              <a:latin typeface="TWK Lausanne 350" panose="02000503040000020004" pitchFamily="50" charset="0"/>
              <a:ea typeface="Times New Roman" panose="02020603050405020304" pitchFamily="18" charset="0"/>
            </a:endParaRPr>
          </a:p>
          <a:p>
            <a:pPr marR="499110" lvl="1">
              <a:lnSpc>
                <a:spcPct val="112000"/>
              </a:lnSpc>
              <a:buSzPts val="1000"/>
              <a:tabLst>
                <a:tab pos="953135" algn="l"/>
              </a:tabLst>
            </a:pPr>
            <a:endParaRPr lang="en-GB" sz="1200">
              <a:effectLst/>
              <a:latin typeface="TWK Lausanne 350" panose="02000503040000020004" pitchFamily="50" charset="0"/>
              <a:ea typeface="Times New Roman" panose="02020603050405020304" pitchFamily="18" charset="0"/>
            </a:endParaRPr>
          </a:p>
          <a:p>
            <a:pPr marL="742950" marR="499110" lvl="1" indent="-285750">
              <a:lnSpc>
                <a:spcPct val="112000"/>
              </a:lnSpc>
              <a:buSzPts val="1000"/>
              <a:buFont typeface="Wingdings" panose="05000000000000000000" pitchFamily="2" charset="2"/>
              <a:buChar char="Ø"/>
              <a:tabLst>
                <a:tab pos="953135" algn="l"/>
              </a:tabLst>
            </a:pPr>
            <a:endParaRPr lang="en-GB" sz="1200">
              <a:effectLst/>
              <a:latin typeface="TWK Lausanne 350" panose="02000503040000020004" pitchFamily="50" charset="0"/>
              <a:ea typeface="Times New Roman" panose="02020603050405020304" pitchFamily="18" charset="0"/>
            </a:endParaRPr>
          </a:p>
          <a:p>
            <a:pPr>
              <a:spcAft>
                <a:spcPts val="600"/>
              </a:spcAft>
            </a:pPr>
            <a:endParaRPr lang="en-GB" sz="1200" b="1">
              <a:solidFill>
                <a:srgbClr val="0070C0"/>
              </a:solidFill>
              <a:latin typeface="TWK Lausanne 350" panose="02000503040000020004" pitchFamily="50" charset="0"/>
            </a:endParaRPr>
          </a:p>
          <a:p>
            <a:pPr>
              <a:spcAft>
                <a:spcPts val="600"/>
              </a:spcAft>
            </a:pPr>
            <a:endParaRPr lang="en-GB" sz="1200" b="1">
              <a:solidFill>
                <a:srgbClr val="0070C0"/>
              </a:solidFill>
              <a:latin typeface="TWK Lausanne 350" panose="02000503040000020004" pitchFamily="50" charset="0"/>
            </a:endParaRPr>
          </a:p>
        </p:txBody>
      </p:sp>
    </p:spTree>
    <p:extLst>
      <p:ext uri="{BB962C8B-B14F-4D97-AF65-F5344CB8AC3E}">
        <p14:creationId xmlns:p14="http://schemas.microsoft.com/office/powerpoint/2010/main" val="36527378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schemas.microsoft.com/office/2006/metadata/properties"/>
    <ds:schemaRef ds:uri="a3b0d63c-cdf0-4c0c-bf95-5155ff5031c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9f7d3311-57c9-43fe-8231-1e93a56e81a6"/>
    <ds:schemaRef ds:uri="5918e872-e67b-4fda-801c-e11e2e8f9e7e"/>
    <ds:schemaRef ds:uri="http://www.w3.org/XML/1998/namespace"/>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0D6F54D4-73F8-4B4B-85CB-85BAC7A9A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22</TotalTime>
  <Words>2173</Words>
  <Application>Microsoft Office PowerPoint</Application>
  <PresentationFormat>Widescreen</PresentationFormat>
  <Paragraphs>171</Paragraphs>
  <Slides>16</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16</vt:i4>
      </vt:variant>
    </vt:vector>
  </HeadingPairs>
  <TitlesOfParts>
    <vt:vector size="30" baseType="lpstr">
      <vt:lpstr>Symbol</vt:lpstr>
      <vt:lpstr>TWK Lausanne 300</vt:lpstr>
      <vt:lpstr>Tiempos Headline Medium</vt:lpstr>
      <vt:lpstr>TWK Lausanne 500</vt:lpstr>
      <vt:lpstr>Segoe UI</vt:lpstr>
      <vt:lpstr>Wingdings</vt:lpstr>
      <vt:lpstr>Calibri</vt:lpstr>
      <vt:lpstr>Arial</vt:lpstr>
      <vt:lpstr>Tiempos Headline Regular</vt:lpstr>
      <vt:lpstr>TWK Lausanne 350</vt:lpstr>
      <vt:lpstr>TWK Lausanne 450</vt:lpstr>
      <vt:lpstr>Calibri Light</vt:lpstr>
      <vt:lpstr>Office Theme</vt:lpstr>
      <vt:lpstr>1_Office Theme</vt:lpstr>
      <vt:lpstr>Job Pack   Housing Team Lead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cp:revision>
  <dcterms:created xsi:type="dcterms:W3CDTF">2021-11-30T15:33:31Z</dcterms:created>
  <dcterms:modified xsi:type="dcterms:W3CDTF">2025-01-14T14:20:04Z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