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0"/>
  </p:notesMasterIdLst>
  <p:sldIdLst>
    <p:sldId id="305" r:id="rId6"/>
    <p:sldId id="283" r:id="rId7"/>
    <p:sldId id="301" r:id="rId8"/>
    <p:sldId id="279" r:id="rId9"/>
    <p:sldId id="278" r:id="rId10"/>
    <p:sldId id="303" r:id="rId11"/>
    <p:sldId id="277" r:id="rId12"/>
    <p:sldId id="309" r:id="rId13"/>
    <p:sldId id="308" r:id="rId14"/>
    <p:sldId id="304" r:id="rId15"/>
    <p:sldId id="295" r:id="rId16"/>
    <p:sldId id="280" r:id="rId17"/>
    <p:sldId id="300" r:id="rId18"/>
    <p:sldId id="299" r:id="rId19"/>
  </p:sldIdLst>
  <p:sldSz cx="12192000" cy="6858000"/>
  <p:notesSz cx="6858000" cy="9144000"/>
  <p:embeddedFontLst>
    <p:embeddedFont>
      <p:font typeface="Segoe UI" panose="020B0502040204020203" pitchFamily="34" charset="0"/>
      <p:regular r:id="rId21"/>
      <p:bold r:id="rId22"/>
      <p:italic r:id="rId23"/>
      <p:boldItalic r:id="rId24"/>
    </p:embeddedFont>
    <p:embeddedFont>
      <p:font typeface="Tiempos Headline Medium" panose="020B0604020202020204" charset="0"/>
      <p:regular r:id="rId25"/>
    </p:embeddedFont>
    <p:embeddedFont>
      <p:font typeface="Tiempos Headline Regular" panose="02020503060303060403" pitchFamily="18" charset="0"/>
      <p:regular r:id="rId26"/>
    </p:embeddedFont>
    <p:embeddedFont>
      <p:font typeface="TWK Lausanne 350" panose="02000503040000020004" pitchFamily="50" charset="0"/>
      <p:regular r:id="rId27"/>
      <p:italic r:id="rId28"/>
    </p:embeddedFont>
    <p:embeddedFont>
      <p:font typeface="TWK Lausanne 500" panose="02000503040000020004" pitchFamily="50" charset="0"/>
      <p:regular r:id="rId29"/>
      <p:italic r:id="rId3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5F2"/>
    <a:srgbClr val="F5BF17"/>
    <a:srgbClr val="EBDECF"/>
    <a:srgbClr val="7A99C7"/>
    <a:srgbClr val="FABAB5"/>
    <a:srgbClr val="52525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DA00A2-6686-4BA1-B606-19F701A612BF}" v="1" dt="2024-12-27T13:32:57.4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34" autoAdjust="0"/>
    <p:restoredTop sz="96327"/>
  </p:normalViewPr>
  <p:slideViewPr>
    <p:cSldViewPr snapToGrid="0" snapToObjects="1">
      <p:cViewPr varScale="1">
        <p:scale>
          <a:sx n="70" d="100"/>
          <a:sy n="70" d="100"/>
        </p:scale>
        <p:origin x="75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4.fntdata"/><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3.fntdata"/><Relationship Id="rId28" Type="http://schemas.openxmlformats.org/officeDocument/2006/relationships/font" Target="fonts/font8.fntdata"/><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14DA00A2-6686-4BA1-B606-19F701A612BF}"/>
    <pc:docChg chg="undo custSel mod modSld">
      <pc:chgData name="Ainslie Bradley" userId="cf0bf7ea-799c-42a9-bae9-2cd257c54eb6" providerId="ADAL" clId="{14DA00A2-6686-4BA1-B606-19F701A612BF}" dt="2025-01-09T10:42:37.719" v="395" actId="20577"/>
      <pc:docMkLst>
        <pc:docMk/>
      </pc:docMkLst>
      <pc:sldChg chg="addSp delSp modSp mod">
        <pc:chgData name="Ainslie Bradley" userId="cf0bf7ea-799c-42a9-bae9-2cd257c54eb6" providerId="ADAL" clId="{14DA00A2-6686-4BA1-B606-19F701A612BF}" dt="2024-12-27T13:45:14.604" v="282" actId="692"/>
        <pc:sldMkLst>
          <pc:docMk/>
          <pc:sldMk cId="57218788" sldId="283"/>
        </pc:sldMkLst>
        <pc:spChg chg="mod">
          <ac:chgData name="Ainslie Bradley" userId="cf0bf7ea-799c-42a9-bae9-2cd257c54eb6" providerId="ADAL" clId="{14DA00A2-6686-4BA1-B606-19F701A612BF}" dt="2024-12-27T13:38:39.295" v="241" actId="1076"/>
          <ac:spMkLst>
            <pc:docMk/>
            <pc:sldMk cId="57218788" sldId="283"/>
            <ac:spMk id="2" creationId="{4A813FF3-6D98-D818-FB63-AC584196F74C}"/>
          </ac:spMkLst>
        </pc:spChg>
        <pc:spChg chg="mod">
          <ac:chgData name="Ainslie Bradley" userId="cf0bf7ea-799c-42a9-bae9-2cd257c54eb6" providerId="ADAL" clId="{14DA00A2-6686-4BA1-B606-19F701A612BF}" dt="2024-12-27T13:42:40.294" v="265" actId="1076"/>
          <ac:spMkLst>
            <pc:docMk/>
            <pc:sldMk cId="57218788" sldId="283"/>
            <ac:spMk id="3" creationId="{0658C970-5B5D-D1BA-005E-CBAF0E55ED52}"/>
          </ac:spMkLst>
        </pc:spChg>
        <pc:spChg chg="mod">
          <ac:chgData name="Ainslie Bradley" userId="cf0bf7ea-799c-42a9-bae9-2cd257c54eb6" providerId="ADAL" clId="{14DA00A2-6686-4BA1-B606-19F701A612BF}" dt="2024-12-27T13:34:26.472" v="204" actId="20577"/>
          <ac:spMkLst>
            <pc:docMk/>
            <pc:sldMk cId="57218788" sldId="283"/>
            <ac:spMk id="5" creationId="{FC9DD1C9-CA72-5BD9-EAB0-EF81ADDFFE21}"/>
          </ac:spMkLst>
        </pc:spChg>
        <pc:spChg chg="mod">
          <ac:chgData name="Ainslie Bradley" userId="cf0bf7ea-799c-42a9-bae9-2cd257c54eb6" providerId="ADAL" clId="{14DA00A2-6686-4BA1-B606-19F701A612BF}" dt="2024-12-27T13:35:45.369" v="218" actId="1076"/>
          <ac:spMkLst>
            <pc:docMk/>
            <pc:sldMk cId="57218788" sldId="283"/>
            <ac:spMk id="9" creationId="{7B926275-EC08-0B6C-4BFF-BD7F006D39BD}"/>
          </ac:spMkLst>
        </pc:spChg>
        <pc:spChg chg="mod">
          <ac:chgData name="Ainslie Bradley" userId="cf0bf7ea-799c-42a9-bae9-2cd257c54eb6" providerId="ADAL" clId="{14DA00A2-6686-4BA1-B606-19F701A612BF}" dt="2024-12-27T13:36:18.373" v="224" actId="1076"/>
          <ac:spMkLst>
            <pc:docMk/>
            <pc:sldMk cId="57218788" sldId="283"/>
            <ac:spMk id="11" creationId="{EA2CDF45-770A-9210-A299-A569CBBD342F}"/>
          </ac:spMkLst>
        </pc:spChg>
        <pc:spChg chg="add mod">
          <ac:chgData name="Ainslie Bradley" userId="cf0bf7ea-799c-42a9-bae9-2cd257c54eb6" providerId="ADAL" clId="{14DA00A2-6686-4BA1-B606-19F701A612BF}" dt="2024-12-27T13:33:58.794" v="100" actId="20577"/>
          <ac:spMkLst>
            <pc:docMk/>
            <pc:sldMk cId="57218788" sldId="283"/>
            <ac:spMk id="17" creationId="{FF9B22FA-6762-28EB-196F-389A0949E46E}"/>
          </ac:spMkLst>
        </pc:spChg>
        <pc:cxnChg chg="add mod">
          <ac:chgData name="Ainslie Bradley" userId="cf0bf7ea-799c-42a9-bae9-2cd257c54eb6" providerId="ADAL" clId="{14DA00A2-6686-4BA1-B606-19F701A612BF}" dt="2024-12-27T13:37:13.901" v="229" actId="692"/>
          <ac:cxnSpMkLst>
            <pc:docMk/>
            <pc:sldMk cId="57218788" sldId="283"/>
            <ac:cxnSpMk id="29" creationId="{E2A5BE4E-0D8C-301E-DE8C-B4847111DCF2}"/>
          </ac:cxnSpMkLst>
        </pc:cxnChg>
        <pc:cxnChg chg="add mod">
          <ac:chgData name="Ainslie Bradley" userId="cf0bf7ea-799c-42a9-bae9-2cd257c54eb6" providerId="ADAL" clId="{14DA00A2-6686-4BA1-B606-19F701A612BF}" dt="2024-12-27T13:37:19.177" v="230" actId="692"/>
          <ac:cxnSpMkLst>
            <pc:docMk/>
            <pc:sldMk cId="57218788" sldId="283"/>
            <ac:cxnSpMk id="31" creationId="{5CCEDD5A-38C3-537A-151F-BB5D78E476AE}"/>
          </ac:cxnSpMkLst>
        </pc:cxnChg>
        <pc:cxnChg chg="add mod">
          <ac:chgData name="Ainslie Bradley" userId="cf0bf7ea-799c-42a9-bae9-2cd257c54eb6" providerId="ADAL" clId="{14DA00A2-6686-4BA1-B606-19F701A612BF}" dt="2024-12-27T13:37:28.479" v="232" actId="692"/>
          <ac:cxnSpMkLst>
            <pc:docMk/>
            <pc:sldMk cId="57218788" sldId="283"/>
            <ac:cxnSpMk id="33" creationId="{DD441714-E696-62E6-1B2B-9ED022757F5C}"/>
          </ac:cxnSpMkLst>
        </pc:cxnChg>
        <pc:cxnChg chg="add mod">
          <ac:chgData name="Ainslie Bradley" userId="cf0bf7ea-799c-42a9-bae9-2cd257c54eb6" providerId="ADAL" clId="{14DA00A2-6686-4BA1-B606-19F701A612BF}" dt="2024-12-27T13:37:23.894" v="231" actId="692"/>
          <ac:cxnSpMkLst>
            <pc:docMk/>
            <pc:sldMk cId="57218788" sldId="283"/>
            <ac:cxnSpMk id="35" creationId="{30186017-C860-2EAB-A41F-30F26C7547E0}"/>
          </ac:cxnSpMkLst>
        </pc:cxnChg>
        <pc:cxnChg chg="add mod">
          <ac:chgData name="Ainslie Bradley" userId="cf0bf7ea-799c-42a9-bae9-2cd257c54eb6" providerId="ADAL" clId="{14DA00A2-6686-4BA1-B606-19F701A612BF}" dt="2024-12-27T13:37:32.841" v="233" actId="692"/>
          <ac:cxnSpMkLst>
            <pc:docMk/>
            <pc:sldMk cId="57218788" sldId="283"/>
            <ac:cxnSpMk id="37" creationId="{23E8885E-E584-D4B4-E604-EC7D158ADB75}"/>
          </ac:cxnSpMkLst>
        </pc:cxnChg>
        <pc:cxnChg chg="add mod">
          <ac:chgData name="Ainslie Bradley" userId="cf0bf7ea-799c-42a9-bae9-2cd257c54eb6" providerId="ADAL" clId="{14DA00A2-6686-4BA1-B606-19F701A612BF}" dt="2024-12-27T13:44:10.284" v="276" actId="692"/>
          <ac:cxnSpMkLst>
            <pc:docMk/>
            <pc:sldMk cId="57218788" sldId="283"/>
            <ac:cxnSpMk id="63" creationId="{C0EC3DDA-2F18-10D9-1CEF-9DF6AE19A523}"/>
          </ac:cxnSpMkLst>
        </pc:cxnChg>
        <pc:cxnChg chg="add mod">
          <ac:chgData name="Ainslie Bradley" userId="cf0bf7ea-799c-42a9-bae9-2cd257c54eb6" providerId="ADAL" clId="{14DA00A2-6686-4BA1-B606-19F701A612BF}" dt="2024-12-27T13:43:55.385" v="273" actId="692"/>
          <ac:cxnSpMkLst>
            <pc:docMk/>
            <pc:sldMk cId="57218788" sldId="283"/>
            <ac:cxnSpMk id="65" creationId="{5A1E76D8-78E8-C70C-7288-AC56918334C4}"/>
          </ac:cxnSpMkLst>
        </pc:cxnChg>
        <pc:cxnChg chg="add mod">
          <ac:chgData name="Ainslie Bradley" userId="cf0bf7ea-799c-42a9-bae9-2cd257c54eb6" providerId="ADAL" clId="{14DA00A2-6686-4BA1-B606-19F701A612BF}" dt="2024-12-27T13:44:19.546" v="278" actId="692"/>
          <ac:cxnSpMkLst>
            <pc:docMk/>
            <pc:sldMk cId="57218788" sldId="283"/>
            <ac:cxnSpMk id="73" creationId="{3A2F145D-3106-D795-72B5-7833415E1BCE}"/>
          </ac:cxnSpMkLst>
        </pc:cxnChg>
        <pc:cxnChg chg="add mod">
          <ac:chgData name="Ainslie Bradley" userId="cf0bf7ea-799c-42a9-bae9-2cd257c54eb6" providerId="ADAL" clId="{14DA00A2-6686-4BA1-B606-19F701A612BF}" dt="2024-12-27T13:44:14.768" v="277" actId="692"/>
          <ac:cxnSpMkLst>
            <pc:docMk/>
            <pc:sldMk cId="57218788" sldId="283"/>
            <ac:cxnSpMk id="77" creationId="{862675C2-237F-1FED-6C33-DF4E26D01B19}"/>
          </ac:cxnSpMkLst>
        </pc:cxnChg>
        <pc:cxnChg chg="add mod">
          <ac:chgData name="Ainslie Bradley" userId="cf0bf7ea-799c-42a9-bae9-2cd257c54eb6" providerId="ADAL" clId="{14DA00A2-6686-4BA1-B606-19F701A612BF}" dt="2024-12-27T13:44:05.116" v="275" actId="692"/>
          <ac:cxnSpMkLst>
            <pc:docMk/>
            <pc:sldMk cId="57218788" sldId="283"/>
            <ac:cxnSpMk id="79" creationId="{DD26270D-3FEF-AE9F-44BA-244A4E833457}"/>
          </ac:cxnSpMkLst>
        </pc:cxnChg>
        <pc:cxnChg chg="add mod">
          <ac:chgData name="Ainslie Bradley" userId="cf0bf7ea-799c-42a9-bae9-2cd257c54eb6" providerId="ADAL" clId="{14DA00A2-6686-4BA1-B606-19F701A612BF}" dt="2024-12-27T13:45:14.604" v="282" actId="692"/>
          <ac:cxnSpMkLst>
            <pc:docMk/>
            <pc:sldMk cId="57218788" sldId="283"/>
            <ac:cxnSpMk id="81" creationId="{24DBE3D2-A21C-1EEA-410B-A9535F441E19}"/>
          </ac:cxnSpMkLst>
        </pc:cxnChg>
      </pc:sldChg>
      <pc:sldChg chg="modSp mod">
        <pc:chgData name="Ainslie Bradley" userId="cf0bf7ea-799c-42a9-bae9-2cd257c54eb6" providerId="ADAL" clId="{14DA00A2-6686-4BA1-B606-19F701A612BF}" dt="2024-12-27T13:48:22.673" v="325" actId="20577"/>
        <pc:sldMkLst>
          <pc:docMk/>
          <pc:sldMk cId="946210017" sldId="295"/>
        </pc:sldMkLst>
        <pc:spChg chg="mod">
          <ac:chgData name="Ainslie Bradley" userId="cf0bf7ea-799c-42a9-bae9-2cd257c54eb6" providerId="ADAL" clId="{14DA00A2-6686-4BA1-B606-19F701A612BF}" dt="2024-12-27T13:48:22.673" v="325" actId="20577"/>
          <ac:spMkLst>
            <pc:docMk/>
            <pc:sldMk cId="946210017" sldId="295"/>
            <ac:spMk id="8" creationId="{619B6A0B-1B81-972F-AB73-9865BCE66301}"/>
          </ac:spMkLst>
        </pc:spChg>
      </pc:sldChg>
      <pc:sldChg chg="modSp mod">
        <pc:chgData name="Ainslie Bradley" userId="cf0bf7ea-799c-42a9-bae9-2cd257c54eb6" providerId="ADAL" clId="{14DA00A2-6686-4BA1-B606-19F701A612BF}" dt="2025-01-09T09:56:17.738" v="392" actId="20577"/>
        <pc:sldMkLst>
          <pc:docMk/>
          <pc:sldMk cId="3693005957" sldId="300"/>
        </pc:sldMkLst>
        <pc:spChg chg="mod">
          <ac:chgData name="Ainslie Bradley" userId="cf0bf7ea-799c-42a9-bae9-2cd257c54eb6" providerId="ADAL" clId="{14DA00A2-6686-4BA1-B606-19F701A612BF}" dt="2025-01-09T09:56:17.738" v="392" actId="20577"/>
          <ac:spMkLst>
            <pc:docMk/>
            <pc:sldMk cId="3693005957" sldId="300"/>
            <ac:spMk id="7" creationId="{F0D31468-386B-4A1A-8ECA-B3014AD770F7}"/>
          </ac:spMkLst>
        </pc:spChg>
      </pc:sldChg>
      <pc:sldChg chg="modSp mod">
        <pc:chgData name="Ainslie Bradley" userId="cf0bf7ea-799c-42a9-bae9-2cd257c54eb6" providerId="ADAL" clId="{14DA00A2-6686-4BA1-B606-19F701A612BF}" dt="2025-01-09T10:42:37.719" v="395" actId="20577"/>
        <pc:sldMkLst>
          <pc:docMk/>
          <pc:sldMk cId="3076768267" sldId="309"/>
        </pc:sldMkLst>
        <pc:spChg chg="mod">
          <ac:chgData name="Ainslie Bradley" userId="cf0bf7ea-799c-42a9-bae9-2cd257c54eb6" providerId="ADAL" clId="{14DA00A2-6686-4BA1-B606-19F701A612BF}" dt="2025-01-09T10:42:37.719" v="395" actId="20577"/>
          <ac:spMkLst>
            <pc:docMk/>
            <pc:sldMk cId="3076768267" sldId="309"/>
            <ac:spMk id="8" creationId="{619B6A0B-1B81-972F-AB73-9865BCE6630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09/01/2025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1/9/2025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1/9/2025</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200" dirty="0">
                <a:latin typeface="Tiempos Headline Regular" panose="02020503060303060403" pitchFamily="18" charset="0"/>
              </a:rPr>
              <a:t>Management Accountant</a:t>
            </a:r>
            <a:br>
              <a:rPr lang="en-US" sz="4400" dirty="0">
                <a:latin typeface="Tiempos Headline Regular" panose="02020503060303060403" pitchFamily="18" charset="0"/>
              </a:rPr>
            </a:br>
            <a:r>
              <a:rPr lang="en-US" sz="1800" dirty="0">
                <a:latin typeface="TWK Lausanne 350" panose="02000503040000020004" pitchFamily="50" charset="0"/>
              </a:rPr>
              <a:t>(December 2024)</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4E6787B-429D-7DC8-4632-677A4E97FBA6}"/>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Desirable Knowledge</a:t>
            </a:r>
          </a:p>
        </p:txBody>
      </p:sp>
      <p:pic>
        <p:nvPicPr>
          <p:cNvPr id="4" name="Picture 3" descr="Two women posing with flowers in pots&#10;&#10;Description automatically generated">
            <a:extLst>
              <a:ext uri="{FF2B5EF4-FFF2-40B4-BE49-F238E27FC236}">
                <a16:creationId xmlns:a16="http://schemas.microsoft.com/office/drawing/2014/main" id="{3B8EEDD5-F31B-88F8-0CAB-BB7DAB2171EB}"/>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7" name="Picture 6" descr="A black hexagon on a yellow background&#10;&#10;Description automatically generated">
            <a:extLst>
              <a:ext uri="{FF2B5EF4-FFF2-40B4-BE49-F238E27FC236}">
                <a16:creationId xmlns:a16="http://schemas.microsoft.com/office/drawing/2014/main" id="{3C81DB04-4220-8D9A-3302-27D5EB14989F}"/>
              </a:ext>
            </a:extLst>
          </p:cNvPr>
          <p:cNvPicPr>
            <a:picLocks noChangeAspect="1"/>
          </p:cNvPicPr>
          <p:nvPr/>
        </p:nvPicPr>
        <p:blipFill>
          <a:blip r:embed="rId3"/>
          <a:stretch>
            <a:fillRect/>
          </a:stretch>
        </p:blipFill>
        <p:spPr>
          <a:xfrm>
            <a:off x="0" y="1230825"/>
            <a:ext cx="5627175" cy="5627175"/>
          </a:xfrm>
          <a:prstGeom prst="rect">
            <a:avLst/>
          </a:prstGeom>
        </p:spPr>
      </p:pic>
      <p:sp>
        <p:nvSpPr>
          <p:cNvPr id="2" name="TextBox 1">
            <a:extLst>
              <a:ext uri="{FF2B5EF4-FFF2-40B4-BE49-F238E27FC236}">
                <a16:creationId xmlns:a16="http://schemas.microsoft.com/office/drawing/2014/main" id="{1155846C-3B37-AF6F-0C75-CC40B8B63284}"/>
              </a:ext>
            </a:extLst>
          </p:cNvPr>
          <p:cNvSpPr txBox="1"/>
          <p:nvPr/>
        </p:nvSpPr>
        <p:spPr>
          <a:xfrm>
            <a:off x="5915025" y="1239340"/>
            <a:ext cx="5374432" cy="1692771"/>
          </a:xfrm>
          <a:prstGeom prst="rect">
            <a:avLst/>
          </a:prstGeom>
          <a:noFill/>
        </p:spPr>
        <p:txBody>
          <a:bodyPr wrap="square" rtlCol="0">
            <a:spAutoFit/>
          </a:bodyPr>
          <a:lstStyle/>
          <a:p>
            <a:pPr marL="171450" indent="-171450">
              <a:lnSpc>
                <a:spcPct val="100000"/>
              </a:lnSpc>
              <a:spcAft>
                <a:spcPts val="800"/>
              </a:spcAft>
              <a:buFont typeface="TWK Lausanne 350" panose="02000503040000020004" pitchFamily="50" charset="0"/>
              <a:buChar char="→"/>
            </a:pPr>
            <a:r>
              <a:rPr lang="en-US" sz="1400" dirty="0">
                <a:latin typeface="TWK Lausanne 350" panose="02000503040000020004" pitchFamily="50" charset="0"/>
              </a:rPr>
              <a:t>Awareness of issues surrounding the charity sector</a:t>
            </a:r>
          </a:p>
          <a:p>
            <a:pPr marL="171450" indent="-171450">
              <a:lnSpc>
                <a:spcPct val="100000"/>
              </a:lnSpc>
              <a:spcAft>
                <a:spcPts val="800"/>
              </a:spcAft>
              <a:buFont typeface="TWK Lausanne 350" panose="02000503040000020004" pitchFamily="50" charset="0"/>
              <a:buChar char="→"/>
            </a:pPr>
            <a:r>
              <a:rPr lang="en-US" sz="1400" dirty="0">
                <a:latin typeface="TWK Lausanne 350" panose="02000503040000020004" pitchFamily="50" charset="0"/>
              </a:rPr>
              <a:t>Experience monitoring and reporting on restricted funds </a:t>
            </a:r>
          </a:p>
          <a:p>
            <a:pPr marL="171450" indent="-171450">
              <a:lnSpc>
                <a:spcPct val="100000"/>
              </a:lnSpc>
              <a:spcAft>
                <a:spcPts val="800"/>
              </a:spcAft>
              <a:buFont typeface="TWK Lausanne 350" panose="02000503040000020004" pitchFamily="50" charset="0"/>
              <a:buChar char="→"/>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Knowledge of charity finance and reporting, charity governance, and the latest charity accounting regulations and standards</a:t>
            </a:r>
          </a:p>
          <a:p>
            <a:pPr marL="171450" indent="-171450">
              <a:lnSpc>
                <a:spcPct val="100000"/>
              </a:lnSpc>
              <a:spcAft>
                <a:spcPts val="800"/>
              </a:spcAft>
              <a:buFont typeface="TWK Lausanne 350" panose="02000503040000020004" pitchFamily="50" charset="0"/>
              <a:buChar char="→"/>
            </a:pPr>
            <a:r>
              <a:rPr lang="en-GB" sz="1400" dirty="0">
                <a:latin typeface="TWK Lausanne 350" panose="02000503040000020004" pitchFamily="50" charset="0"/>
                <a:ea typeface="Calibri" panose="020F0502020204030204" pitchFamily="34" charset="0"/>
                <a:cs typeface="Times New Roman" panose="02020603050405020304" pitchFamily="18" charset="0"/>
              </a:rPr>
              <a:t>Experience of managing a team and implementing change</a:t>
            </a:r>
            <a:endParaRPr lang="en-GB" sz="14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99946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4733860"/>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Full time, permanent, 35 hours per week.  </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SCP 34-38 (£36,629 - £40,568 per annum)</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Financial </a:t>
            </a:r>
            <a:r>
              <a:rPr lang="en-GB" sz="1200" b="1" dirty="0">
                <a:latin typeface="TWK Lausanne 350" panose="02000503040000020004" pitchFamily="50" charset="0"/>
                <a:cs typeface="Times New Roman" panose="02020603050405020304" pitchFamily="18" charset="0"/>
              </a:rPr>
              <a:t>Controller / Company Secretary</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Working hours are Monday to Friday – worked flexibly between the hours of 8.00am to 6.00pm, depending on the needs of the service, with one-hour unpaid break.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of work will be 15 Dava Street, Glasgow G51 2JA, with home-working as appropriate and agreed with the Financ</a:t>
            </a:r>
            <a:r>
              <a:rPr lang="en-GB" sz="1200" dirty="0">
                <a:latin typeface="TWK Lausanne 350" panose="02000503040000020004" pitchFamily="50" charset="0"/>
                <a:ea typeface="Calibri" panose="020F0502020204030204" pitchFamily="34" charset="0"/>
                <a:cs typeface="Times New Roman" panose="02020603050405020304" pitchFamily="18" charset="0"/>
              </a:rPr>
              <a:t>ial Controller </a:t>
            </a: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of 210 hours holiday (equivalent to 6 weeks) pro rata per year in the first year rising to 280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Pension </a:t>
            </a:r>
            <a:r>
              <a:rPr lang="en-GB" sz="1200" dirty="0">
                <a:latin typeface="TWK Lausanne 350" panose="02000503040000020004" pitchFamily="50" charset="0"/>
                <a:ea typeface="Calibri" panose="020F0502020204030204" pitchFamily="34" charset="0"/>
                <a:cs typeface="Times New Roman" panose="02020603050405020304" pitchFamily="18" charset="0"/>
              </a:rPr>
              <a:t>in the month that you will complete 3-months of employment</a:t>
            </a: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 provided you meet the auto-enrolment criteria.</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6093976"/>
          </a:xfrm>
          <a:prstGeom prst="rect">
            <a:avLst/>
          </a:prstGeom>
          <a:noFill/>
        </p:spPr>
        <p:txBody>
          <a:bodyPr wrap="square">
            <a:spAutoFit/>
          </a:bodyPr>
          <a:lstStyle/>
          <a:p>
            <a:pPr algn="l"/>
            <a:r>
              <a:rPr lang="en-GB" sz="1400" dirty="0">
                <a:solidFill>
                  <a:srgbClr val="000000"/>
                </a:solidFill>
                <a:latin typeface="TWK Lausanne 350" panose="02000503040000020004" pitchFamily="50" charset="0"/>
              </a:rPr>
              <a:t>We know how dedicated our people are and we want to help you achieve a good work/life balance – and make it easier to enjoy life’s special moments! </a:t>
            </a:r>
          </a:p>
          <a:p>
            <a:pPr algn="l"/>
            <a:endParaRPr lang="en-GB" sz="1400" dirty="0">
              <a:solidFill>
                <a:srgbClr val="000000"/>
              </a:solidFill>
              <a:latin typeface="TWK Lausanne 350" panose="02000503040000020004" pitchFamily="50" charset="0"/>
            </a:endParaRPr>
          </a:p>
          <a:p>
            <a:pPr algn="l"/>
            <a:r>
              <a:rPr lang="en-GB" sz="1400" dirty="0">
                <a:solidFill>
                  <a:srgbClr val="000000"/>
                </a:solidFill>
                <a:latin typeface="TWK Lausanne 350" panose="02000503040000020004" pitchFamily="50" charset="0"/>
              </a:rPr>
              <a:t>That’s why we’ve got a range of enhanced family-friendly and wellbeing benefits to give you some well deserved perks of being a Right There employee. </a:t>
            </a:r>
            <a:br>
              <a:rPr lang="en-GB" sz="1400" dirty="0">
                <a:solidFill>
                  <a:srgbClr val="000000"/>
                </a:solidFill>
                <a:latin typeface="TWK Lausanne 350" panose="02000503040000020004" pitchFamily="50" charset="0"/>
              </a:rPr>
            </a:br>
            <a:br>
              <a:rPr lang="en-GB" sz="1400" dirty="0">
                <a:solidFill>
                  <a:srgbClr val="000000"/>
                </a:solidFill>
                <a:latin typeface="TWK Lausanne 350" panose="02000503040000020004" pitchFamily="50" charset="0"/>
              </a:rPr>
            </a:br>
            <a:r>
              <a:rPr lang="en-GB" sz="1400" b="1" dirty="0">
                <a:solidFill>
                  <a:srgbClr val="000000"/>
                </a:solidFill>
                <a:latin typeface="TWK Lausanne 350" panose="02000503040000020004" pitchFamily="50" charset="0"/>
              </a:rPr>
              <a:t>Benefits include: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Hybrid working – work where is best for you and your role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b="0" i="0" dirty="0">
                <a:solidFill>
                  <a:srgbClr val="000000"/>
                </a:solidFill>
                <a:effectLst/>
                <a:latin typeface="TWK Lausanne 350" panose="02000503040000020004" pitchFamily="50" charset="0"/>
              </a:rPr>
              <a:t> Enhanced maternity, paternity, adoption, and shared parental leave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Employee 24-hour counselling and wellbeing services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6 weeks annual leave, rising to 8 after a year (plus you can purchase up to 5 more days)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Life insurance 4x your salary</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Dedicated training and development plans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Cycle to work scheme </a:t>
            </a:r>
          </a:p>
          <a:p>
            <a:pPr algn="l">
              <a:buFont typeface="Arial" panose="020B0604020202020204" pitchFamily="34" charset="0"/>
              <a:buChar char="•"/>
            </a:pPr>
            <a:endParaRPr lang="en-GB" sz="1400" dirty="0">
              <a:solidFill>
                <a:srgbClr val="000000"/>
              </a:solidFill>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Refer a Friend</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endParaRPr lang="en-US" sz="1200" b="1" dirty="0">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dirty="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2"/>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3"/>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3143553"/>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cover letter outlining why you want to work with us, and how you meet the experience, skills and behaviours expected for this role. </a:t>
            </a:r>
            <a:br>
              <a:rPr lang="en-GB" sz="1400" dirty="0">
                <a:latin typeface="TWK Lausanne 350" panose="02000503040000020004" pitchFamily="50" charset="0"/>
              </a:rPr>
            </a:br>
            <a:endParaRPr lang="en-GB" sz="1400" dirty="0">
              <a:latin typeface="TWK Lausanne 350" panose="02000503040000020004" pitchFamily="50" charset="0"/>
            </a:endParaRPr>
          </a:p>
          <a:p>
            <a:pPr>
              <a:lnSpc>
                <a:spcPct val="150000"/>
              </a:lnSpc>
            </a:pPr>
            <a:r>
              <a:rPr lang="en-GB" sz="1400" dirty="0">
                <a:latin typeface="TWK Lausanne 350" panose="02000503040000020004" pitchFamily="50" charset="0"/>
              </a:rPr>
              <a:t>Deadline 12pm on Thursday </a:t>
            </a:r>
            <a:r>
              <a:rPr lang="en-GB" sz="1400">
                <a:latin typeface="TWK Lausanne 350" panose="02000503040000020004" pitchFamily="50" charset="0"/>
              </a:rPr>
              <a:t>23</a:t>
            </a:r>
            <a:r>
              <a:rPr lang="en-GB" sz="1400" baseline="30000">
                <a:latin typeface="TWK Lausanne 350" panose="02000503040000020004" pitchFamily="50" charset="0"/>
              </a:rPr>
              <a:t>rd</a:t>
            </a:r>
            <a:r>
              <a:rPr lang="en-GB" sz="1400">
                <a:latin typeface="TWK Lausanne 350" panose="02000503040000020004" pitchFamily="50" charset="0"/>
              </a:rPr>
              <a:t> January 2025</a:t>
            </a:r>
            <a:br>
              <a:rPr lang="en-GB" sz="1400" dirty="0">
                <a:latin typeface="TWK Lausanne 350" panose="02000503040000020004" pitchFamily="50" charset="0"/>
              </a:rPr>
            </a:br>
            <a:r>
              <a:rPr lang="en-GB" sz="1400" dirty="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1077218"/>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US" sz="3200" dirty="0">
                <a:latin typeface="Tiempos Headline Regular" panose="02020503060303060403" pitchFamily="18" charset="0"/>
              </a:rPr>
              <a:t>Management Accountant</a:t>
            </a:r>
            <a:endParaRPr lang="en-GB" sz="3200" dirty="0">
              <a:solidFill>
                <a:srgbClr val="FF0000"/>
              </a:solidFill>
              <a:latin typeface="Tiempos Headline Regular" panose="02020503060303060403" pitchFamily="18" charset="0"/>
            </a:endParaRPr>
          </a:p>
        </p:txBody>
      </p:sp>
      <p:sp>
        <p:nvSpPr>
          <p:cNvPr id="8" name="TextBox 7">
            <a:extLst>
              <a:ext uri="{FF2B5EF4-FFF2-40B4-BE49-F238E27FC236}">
                <a16:creationId xmlns:a16="http://schemas.microsoft.com/office/drawing/2014/main" id="{0D1BD669-F8FA-143E-9814-6B3E60126B5A}"/>
              </a:ext>
            </a:extLst>
          </p:cNvPr>
          <p:cNvSpPr txBox="1"/>
          <p:nvPr/>
        </p:nvSpPr>
        <p:spPr>
          <a:xfrm>
            <a:off x="5609230" y="1083626"/>
            <a:ext cx="5964071" cy="5447645"/>
          </a:xfrm>
          <a:prstGeom prst="rect">
            <a:avLst/>
          </a:prstGeom>
          <a:noFill/>
        </p:spPr>
        <p:txBody>
          <a:bodyPr wrap="square">
            <a:spAutoFit/>
          </a:bodyPr>
          <a:lstStyle/>
          <a:p>
            <a:pPr>
              <a:spcAft>
                <a:spcPts val="1200"/>
              </a:spcAft>
            </a:pPr>
            <a:r>
              <a:rPr lang="en-GB" sz="1400" dirty="0">
                <a:latin typeface="TWK Lausanne 350" panose="02000503040000020004" pitchFamily="50" charset="0"/>
                <a:cs typeface="Times New Roman" panose="02020603050405020304" pitchFamily="18" charset="0"/>
              </a:rPr>
              <a:t>The Management Accountant is a part of our Finance team and will provide technical expertise to fully own the accounting processes of the charity. </a:t>
            </a:r>
          </a:p>
          <a:p>
            <a:pPr>
              <a:spcAft>
                <a:spcPts val="1200"/>
              </a:spcAft>
            </a:pPr>
            <a:r>
              <a:rPr lang="en-GB" sz="1400" dirty="0">
                <a:latin typeface="TWK Lausanne 350" panose="02000503040000020004" pitchFamily="50" charset="0"/>
                <a:cs typeface="Times New Roman" panose="02020603050405020304" pitchFamily="18" charset="0"/>
              </a:rPr>
              <a:t>Manage and lead the finance assistants and administrators to ensure sales and purchase ledgers are maintained with proper financial controls, including aged debtors and creditors. Maintain the fixed asset register and supplier register. Support the Finance Controller and Finance Business Partner in the preparation of month end accounts</a:t>
            </a:r>
          </a:p>
          <a:p>
            <a:pPr>
              <a:spcAft>
                <a:spcPts val="1200"/>
              </a:spcAft>
            </a:pPr>
            <a:r>
              <a:rPr lang="en-GB" sz="1400" dirty="0">
                <a:latin typeface="TWK Lausanne 350" panose="02000503040000020004" pitchFamily="50" charset="0"/>
                <a:cs typeface="Times New Roman" panose="02020603050405020304" pitchFamily="18" charset="0"/>
              </a:rPr>
              <a:t>Be responsible for the charity’s General Ledger and closure and reconciliation of monthly trial balance, balance sheet, and profit and loss accounts. Responsible for journal entries, review and correction of misallocations, timeliness of month end processes, review of accounts payable and receivable ledgers and associated accruals and prepayments and reconciling all key balance sheet control accounts. </a:t>
            </a:r>
          </a:p>
          <a:p>
            <a:pPr>
              <a:spcAft>
                <a:spcPts val="1200"/>
              </a:spcAft>
            </a:pPr>
            <a:r>
              <a:rPr lang="en-GB" sz="1400" dirty="0">
                <a:latin typeface="TWK Lausanne 350" panose="02000503040000020004" pitchFamily="50" charset="0"/>
                <a:cs typeface="Times New Roman" panose="02020603050405020304" pitchFamily="18" charset="0"/>
              </a:rPr>
              <a:t>Prepare and reconcile quarterly VAT returns. Support the Finance Controller on external audits and other statutory, governance and taxation activities. </a:t>
            </a:r>
          </a:p>
          <a:p>
            <a:pPr>
              <a:spcAft>
                <a:spcPts val="1200"/>
              </a:spcAft>
            </a:pPr>
            <a:r>
              <a:rPr lang="en-GB" sz="1400" dirty="0">
                <a:latin typeface="TWK Lausanne 350" panose="02000503040000020004" pitchFamily="50" charset="0"/>
                <a:cs typeface="Times New Roman" panose="02020603050405020304" pitchFamily="18" charset="0"/>
              </a:rPr>
              <a:t>Support and help develop the Finance team to optimise use of the financial ledger and be involved in future system improvements. Support the development of the finance team to better understand the chart of accounts, income/expenditure throughout the organisation, and how to fully maximise the use of general ledger to provide accurate reporting. </a:t>
            </a:r>
          </a:p>
        </p:txBody>
      </p:sp>
      <p:sp>
        <p:nvSpPr>
          <p:cNvPr id="2" name="Rectangle 1">
            <a:extLst>
              <a:ext uri="{FF2B5EF4-FFF2-40B4-BE49-F238E27FC236}">
                <a16:creationId xmlns:a16="http://schemas.microsoft.com/office/drawing/2014/main" id="{4A813FF3-6D98-D818-FB63-AC584196F74C}"/>
              </a:ext>
            </a:extLst>
          </p:cNvPr>
          <p:cNvSpPr/>
          <p:nvPr/>
        </p:nvSpPr>
        <p:spPr>
          <a:xfrm>
            <a:off x="1933799" y="1704702"/>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Financial Controller / Company Secretary</a:t>
            </a:r>
          </a:p>
        </p:txBody>
      </p:sp>
      <p:sp>
        <p:nvSpPr>
          <p:cNvPr id="3" name="Rectangle 2">
            <a:extLst>
              <a:ext uri="{FF2B5EF4-FFF2-40B4-BE49-F238E27FC236}">
                <a16:creationId xmlns:a16="http://schemas.microsoft.com/office/drawing/2014/main" id="{0658C970-5B5D-D1BA-005E-CBAF0E55ED52}"/>
              </a:ext>
            </a:extLst>
          </p:cNvPr>
          <p:cNvSpPr/>
          <p:nvPr/>
        </p:nvSpPr>
        <p:spPr>
          <a:xfrm>
            <a:off x="87676" y="2983638"/>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Finance Business Partner</a:t>
            </a:r>
          </a:p>
        </p:txBody>
      </p:sp>
      <p:sp>
        <p:nvSpPr>
          <p:cNvPr id="11" name="Rectangle 10">
            <a:extLst>
              <a:ext uri="{FF2B5EF4-FFF2-40B4-BE49-F238E27FC236}">
                <a16:creationId xmlns:a16="http://schemas.microsoft.com/office/drawing/2014/main" id="{EA2CDF45-770A-9210-A299-A569CBBD342F}"/>
              </a:ext>
            </a:extLst>
          </p:cNvPr>
          <p:cNvSpPr/>
          <p:nvPr/>
        </p:nvSpPr>
        <p:spPr>
          <a:xfrm>
            <a:off x="715473" y="4331976"/>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Finance Assistant</a:t>
            </a:r>
          </a:p>
        </p:txBody>
      </p:sp>
      <p:sp>
        <p:nvSpPr>
          <p:cNvPr id="5" name="Rectangle 4">
            <a:extLst>
              <a:ext uri="{FF2B5EF4-FFF2-40B4-BE49-F238E27FC236}">
                <a16:creationId xmlns:a16="http://schemas.microsoft.com/office/drawing/2014/main" id="{FC9DD1C9-CA72-5BD9-EAB0-EF81ADDFFE21}"/>
              </a:ext>
            </a:extLst>
          </p:cNvPr>
          <p:cNvSpPr/>
          <p:nvPr/>
        </p:nvSpPr>
        <p:spPr>
          <a:xfrm>
            <a:off x="1933799" y="3001129"/>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Management Accountant</a:t>
            </a:r>
          </a:p>
        </p:txBody>
      </p:sp>
      <p:sp>
        <p:nvSpPr>
          <p:cNvPr id="9" name="Rectangle 8">
            <a:extLst>
              <a:ext uri="{FF2B5EF4-FFF2-40B4-BE49-F238E27FC236}">
                <a16:creationId xmlns:a16="http://schemas.microsoft.com/office/drawing/2014/main" id="{7B926275-EC08-0B6C-4BFF-BD7F006D39BD}"/>
              </a:ext>
            </a:extLst>
          </p:cNvPr>
          <p:cNvSpPr/>
          <p:nvPr/>
        </p:nvSpPr>
        <p:spPr>
          <a:xfrm>
            <a:off x="3292005" y="4331976"/>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Finance Administrators</a:t>
            </a:r>
          </a:p>
        </p:txBody>
      </p:sp>
      <p:sp>
        <p:nvSpPr>
          <p:cNvPr id="17" name="Rectangle 16">
            <a:extLst>
              <a:ext uri="{FF2B5EF4-FFF2-40B4-BE49-F238E27FC236}">
                <a16:creationId xmlns:a16="http://schemas.microsoft.com/office/drawing/2014/main" id="{FF9B22FA-6762-28EB-196F-389A0949E46E}"/>
              </a:ext>
            </a:extLst>
          </p:cNvPr>
          <p:cNvSpPr/>
          <p:nvPr/>
        </p:nvSpPr>
        <p:spPr>
          <a:xfrm>
            <a:off x="3779922" y="3001129"/>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Senior Finance Officer</a:t>
            </a:r>
          </a:p>
        </p:txBody>
      </p:sp>
      <p:cxnSp>
        <p:nvCxnSpPr>
          <p:cNvPr id="29" name="Straight Connector 28">
            <a:extLst>
              <a:ext uri="{FF2B5EF4-FFF2-40B4-BE49-F238E27FC236}">
                <a16:creationId xmlns:a16="http://schemas.microsoft.com/office/drawing/2014/main" id="{E2A5BE4E-0D8C-301E-DE8C-B4847111DCF2}"/>
              </a:ext>
            </a:extLst>
          </p:cNvPr>
          <p:cNvCxnSpPr>
            <a:stCxn id="5" idx="2"/>
          </p:cNvCxnSpPr>
          <p:nvPr/>
        </p:nvCxnSpPr>
        <p:spPr>
          <a:xfrm flipH="1">
            <a:off x="2820903" y="3731061"/>
            <a:ext cx="1" cy="2540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CCEDD5A-38C3-537A-151F-BB5D78E476AE}"/>
              </a:ext>
            </a:extLst>
          </p:cNvPr>
          <p:cNvCxnSpPr/>
          <p:nvPr/>
        </p:nvCxnSpPr>
        <p:spPr>
          <a:xfrm flipH="1">
            <a:off x="1602577" y="3985146"/>
            <a:ext cx="121832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D441714-E696-62E6-1B2B-9ED022757F5C}"/>
              </a:ext>
            </a:extLst>
          </p:cNvPr>
          <p:cNvCxnSpPr>
            <a:endCxn id="11" idx="0"/>
          </p:cNvCxnSpPr>
          <p:nvPr/>
        </p:nvCxnSpPr>
        <p:spPr>
          <a:xfrm>
            <a:off x="1602577" y="3985146"/>
            <a:ext cx="1" cy="3468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0186017-C860-2EAB-A41F-30F26C7547E0}"/>
              </a:ext>
            </a:extLst>
          </p:cNvPr>
          <p:cNvCxnSpPr/>
          <p:nvPr/>
        </p:nvCxnSpPr>
        <p:spPr>
          <a:xfrm>
            <a:off x="2820904" y="3985146"/>
            <a:ext cx="14644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23E8885E-E584-D4B4-E604-EC7D158ADB75}"/>
              </a:ext>
            </a:extLst>
          </p:cNvPr>
          <p:cNvCxnSpPr/>
          <p:nvPr/>
        </p:nvCxnSpPr>
        <p:spPr>
          <a:xfrm>
            <a:off x="4285397" y="3985146"/>
            <a:ext cx="0" cy="3468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0EC3DDA-2F18-10D9-1CEF-9DF6AE19A523}"/>
              </a:ext>
            </a:extLst>
          </p:cNvPr>
          <p:cNvCxnSpPr/>
          <p:nvPr/>
        </p:nvCxnSpPr>
        <p:spPr>
          <a:xfrm flipH="1">
            <a:off x="1009934" y="2729552"/>
            <a:ext cx="181096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A1E76D8-78E8-C70C-7288-AC56918334C4}"/>
              </a:ext>
            </a:extLst>
          </p:cNvPr>
          <p:cNvCxnSpPr/>
          <p:nvPr/>
        </p:nvCxnSpPr>
        <p:spPr>
          <a:xfrm>
            <a:off x="2820904" y="2729552"/>
            <a:ext cx="191486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3A2F145D-3106-D795-72B5-7833415E1BCE}"/>
              </a:ext>
            </a:extLst>
          </p:cNvPr>
          <p:cNvCxnSpPr>
            <a:endCxn id="5" idx="0"/>
          </p:cNvCxnSpPr>
          <p:nvPr/>
        </p:nvCxnSpPr>
        <p:spPr>
          <a:xfrm>
            <a:off x="2820904" y="2729552"/>
            <a:ext cx="0" cy="2715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862675C2-237F-1FED-6C33-DF4E26D01B19}"/>
              </a:ext>
            </a:extLst>
          </p:cNvPr>
          <p:cNvCxnSpPr/>
          <p:nvPr/>
        </p:nvCxnSpPr>
        <p:spPr>
          <a:xfrm>
            <a:off x="1009934" y="2729552"/>
            <a:ext cx="0" cy="2540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DD26270D-3FEF-AE9F-44BA-244A4E833457}"/>
              </a:ext>
            </a:extLst>
          </p:cNvPr>
          <p:cNvCxnSpPr/>
          <p:nvPr/>
        </p:nvCxnSpPr>
        <p:spPr>
          <a:xfrm>
            <a:off x="4735773" y="2729552"/>
            <a:ext cx="0" cy="2540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4DBE3D2-A21C-1EEA-410B-A9535F441E19}"/>
              </a:ext>
            </a:extLst>
          </p:cNvPr>
          <p:cNvCxnSpPr>
            <a:stCxn id="2" idx="2"/>
          </p:cNvCxnSpPr>
          <p:nvPr/>
        </p:nvCxnSpPr>
        <p:spPr>
          <a:xfrm>
            <a:off x="2820904" y="2434634"/>
            <a:ext cx="0" cy="2949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18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dirty="0">
                <a:latin typeface="TWK Lausanne 350" panose="02000503040000020004" pitchFamily="50" charset="0"/>
              </a:rPr>
              <a:t>4 - 5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latin typeface="TWK Lausanne 350" panose="02000503040000020004" pitchFamily="50" charset="0"/>
              </a:rPr>
              <a:t>6 - 7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8</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11</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12</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9 - 10</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498476"/>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Roles &amp;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737986" y="1083251"/>
            <a:ext cx="10716028" cy="6067880"/>
          </a:xfrm>
          <a:prstGeom prst="rect">
            <a:avLst/>
          </a:prstGeom>
          <a:noFill/>
        </p:spPr>
        <p:txBody>
          <a:bodyPr wrap="square">
            <a:spAutoFit/>
          </a:bodyPr>
          <a:lstStyle/>
          <a:p>
            <a:pPr>
              <a:lnSpc>
                <a:spcPct val="107000"/>
              </a:lnSpc>
              <a:buSzPts val="1000"/>
            </a:pPr>
            <a:r>
              <a:rPr lang="en-GB" sz="1300" u="none" strike="noStrike" kern="0" spc="0" dirty="0">
                <a:ln>
                  <a:noFill/>
                </a:ln>
                <a:solidFill>
                  <a:srgbClr val="000000"/>
                </a:solidFill>
                <a:effectLst/>
                <a:latin typeface="TWK Lausanne 350" panose="02000503040000020004" pitchFamily="50" charset="0"/>
                <a:ea typeface="Arial Unicode MS"/>
                <a:cs typeface="Arial Unicode MS"/>
              </a:rPr>
              <a:t>-</a:t>
            </a:r>
            <a:r>
              <a:rPr lang="en-GB" sz="1300" kern="0" dirty="0">
                <a:solidFill>
                  <a:srgbClr val="000000"/>
                </a:solidFill>
                <a:latin typeface="TWK Lausanne 350" panose="02000503040000020004" pitchFamily="50" charset="0"/>
                <a:ea typeface="Arial Unicode MS"/>
                <a:cs typeface="Arial Unicode MS"/>
              </a:rPr>
              <a:t>Provide line </a:t>
            </a:r>
            <a:r>
              <a:rPr lang="en-GB" sz="1300" kern="0">
                <a:solidFill>
                  <a:srgbClr val="000000"/>
                </a:solidFill>
                <a:latin typeface="TWK Lausanne 350" panose="02000503040000020004" pitchFamily="50" charset="0"/>
                <a:ea typeface="Arial Unicode MS"/>
                <a:cs typeface="Arial Unicode MS"/>
              </a:rPr>
              <a:t>management to Finance Assistant and Finance Administrators, </a:t>
            </a:r>
            <a:r>
              <a:rPr lang="en-GB" sz="1300" kern="0" dirty="0">
                <a:solidFill>
                  <a:srgbClr val="000000"/>
                </a:solidFill>
                <a:latin typeface="TWK Lausanne 350" panose="02000503040000020004" pitchFamily="50" charset="0"/>
                <a:ea typeface="Arial Unicode MS"/>
                <a:cs typeface="Arial Unicode MS"/>
              </a:rPr>
              <a:t>with the ability to b</a:t>
            </a:r>
            <a:r>
              <a:rPr lang="en-GB" sz="1300" u="none" strike="noStrike" kern="0" spc="0" dirty="0">
                <a:ln>
                  <a:noFill/>
                </a:ln>
                <a:solidFill>
                  <a:srgbClr val="000000"/>
                </a:solidFill>
                <a:effectLst/>
                <a:latin typeface="TWK Lausanne 350" panose="02000503040000020004" pitchFamily="50" charset="0"/>
                <a:ea typeface="Arial Unicode MS"/>
                <a:cs typeface="Arial Unicode MS"/>
              </a:rPr>
              <a:t>uild </a:t>
            </a:r>
            <a:r>
              <a:rPr lang="en-GB" sz="1300" kern="0" dirty="0">
                <a:solidFill>
                  <a:srgbClr val="000000"/>
                </a:solidFill>
                <a:latin typeface="TWK Lausanne 350" panose="02000503040000020004" pitchFamily="50" charset="0"/>
                <a:ea typeface="Arial Unicode MS"/>
                <a:cs typeface="Arial Unicode MS"/>
              </a:rPr>
              <a:t>and develop the team’s efficiencies, processes, and day-to-day controls</a:t>
            </a:r>
            <a:endParaRPr lang="en-GB" sz="1300" u="none" strike="noStrike" kern="0" spc="0" dirty="0">
              <a:ln>
                <a:noFill/>
              </a:ln>
              <a:solidFill>
                <a:srgbClr val="000000"/>
              </a:solidFill>
              <a:effectLst/>
              <a:latin typeface="TWK Lausanne 350" panose="02000503040000020004" pitchFamily="50" charset="0"/>
              <a:ea typeface="Arial Unicode MS"/>
              <a:cs typeface="Arial Unicode MS"/>
            </a:endParaRPr>
          </a:p>
          <a:p>
            <a:pPr lvl="0">
              <a:lnSpc>
                <a:spcPct val="107000"/>
              </a:lnSpc>
              <a:buSzPts val="1000"/>
            </a:pPr>
            <a:r>
              <a:rPr lang="en-GB" sz="1300" u="none" strike="noStrike" kern="0" spc="0" dirty="0">
                <a:ln>
                  <a:noFill/>
                </a:ln>
                <a:solidFill>
                  <a:srgbClr val="000000"/>
                </a:solidFill>
                <a:effectLst/>
                <a:latin typeface="TWK Lausanne 350" panose="02000503040000020004" pitchFamily="50" charset="0"/>
                <a:ea typeface="Arial Unicode MS"/>
                <a:cs typeface="Arial Unicode MS"/>
              </a:rPr>
              <a:t>- </a:t>
            </a:r>
            <a:r>
              <a:rPr lang="en-GB" sz="1300" kern="0" dirty="0">
                <a:solidFill>
                  <a:srgbClr val="000000"/>
                </a:solidFill>
                <a:latin typeface="TWK Lausanne 350" panose="02000503040000020004" pitchFamily="50" charset="0"/>
                <a:ea typeface="Arial Unicode MS"/>
                <a:cs typeface="Arial Unicode MS"/>
              </a:rPr>
              <a:t>Lead </a:t>
            </a:r>
            <a:r>
              <a:rPr lang="en-GB" sz="1300" u="none" strike="noStrike" kern="0" spc="0" dirty="0">
                <a:ln>
                  <a:noFill/>
                </a:ln>
                <a:solidFill>
                  <a:srgbClr val="000000"/>
                </a:solidFill>
                <a:effectLst/>
                <a:latin typeface="TWK Lausanne 350" panose="02000503040000020004" pitchFamily="50" charset="0"/>
                <a:ea typeface="Arial Unicode MS"/>
                <a:cs typeface="Arial Unicode MS"/>
              </a:rPr>
              <a:t>the development of the finance team to better understand the chart of accounts, income/expenditure throughout the organisation, and how to fully maximise the use of general ledger to provide accurate reporting</a:t>
            </a:r>
          </a:p>
          <a:p>
            <a:pPr lvl="0">
              <a:lnSpc>
                <a:spcPct val="107000"/>
              </a:lnSpc>
              <a:buSzPts val="1000"/>
            </a:pPr>
            <a:r>
              <a:rPr lang="en-GB" sz="1300" u="none" strike="noStrike" kern="0" spc="0" dirty="0">
                <a:ln>
                  <a:noFill/>
                </a:ln>
                <a:solidFill>
                  <a:srgbClr val="000000"/>
                </a:solidFill>
                <a:effectLst/>
                <a:latin typeface="TWK Lausanne 350" panose="02000503040000020004" pitchFamily="50" charset="0"/>
                <a:ea typeface="Arial Unicode MS"/>
                <a:cs typeface="Arial Unicode MS"/>
              </a:rPr>
              <a:t>-Build and maintain strong relationships with the team, feeding back on performance and highlighting where there are skill gaps</a:t>
            </a:r>
          </a:p>
          <a:p>
            <a:pPr lvl="0">
              <a:lnSpc>
                <a:spcPct val="107000"/>
              </a:lnSpc>
              <a:buSzPts val="1000"/>
            </a:pPr>
            <a:r>
              <a:rPr lang="en-GB" sz="1300" u="none" strike="noStrike" kern="0" spc="0" dirty="0">
                <a:ln>
                  <a:noFill/>
                </a:ln>
                <a:solidFill>
                  <a:srgbClr val="000000"/>
                </a:solidFill>
                <a:effectLst/>
                <a:latin typeface="TWK Lausanne 350" panose="02000503040000020004" pitchFamily="50" charset="0"/>
                <a:ea typeface="Arial Unicode MS"/>
                <a:cs typeface="Arial Unicode MS"/>
              </a:rPr>
              <a:t>-Responsible for General Ledger implementation and changes</a:t>
            </a:r>
          </a:p>
          <a:p>
            <a:pPr>
              <a:lnSpc>
                <a:spcPct val="107000"/>
              </a:lnSpc>
              <a:buSzPts val="1000"/>
            </a:pPr>
            <a:r>
              <a:rPr lang="en-GB" sz="1300" kern="0" dirty="0">
                <a:solidFill>
                  <a:srgbClr val="000000"/>
                </a:solidFill>
                <a:latin typeface="TWK Lausanne 350" panose="02000503040000020004" pitchFamily="50" charset="0"/>
                <a:ea typeface="Arial Unicode MS"/>
                <a:cs typeface="Arial Unicode MS"/>
              </a:rPr>
              <a:t>-Support the Finance Controller with the annual audit, prepare statutory accounts, and lead the audit field work</a:t>
            </a:r>
          </a:p>
          <a:p>
            <a:pPr>
              <a:lnSpc>
                <a:spcPct val="107000"/>
              </a:lnSpc>
              <a:buSzPts val="1000"/>
            </a:pPr>
            <a:r>
              <a:rPr lang="en-GB" sz="1300" u="none" strike="noStrike" kern="0" spc="0" dirty="0">
                <a:ln>
                  <a:noFill/>
                </a:ln>
                <a:solidFill>
                  <a:srgbClr val="000000"/>
                </a:solidFill>
                <a:effectLst/>
                <a:latin typeface="TWK Lausanne 350" panose="02000503040000020004" pitchFamily="50" charset="0"/>
                <a:ea typeface="Arial Unicode MS"/>
                <a:cs typeface="Arial Unicode MS"/>
              </a:rPr>
              <a:t>-Support the Finance Controller and Senior Finance Officer with system implementation and changes including general ledger, suppliers, and project coding</a:t>
            </a:r>
            <a:endParaRPr lang="en-GB" sz="1300" kern="0" dirty="0">
              <a:solidFill>
                <a:srgbClr val="000000"/>
              </a:solidFill>
              <a:latin typeface="TWK Lausanne 350" panose="02000503040000020004" pitchFamily="50" charset="0"/>
              <a:ea typeface="Arial Unicode MS"/>
              <a:cs typeface="Arial Unicode MS"/>
            </a:endParaRPr>
          </a:p>
          <a:p>
            <a:pPr lvl="0">
              <a:lnSpc>
                <a:spcPct val="107000"/>
              </a:lnSpc>
              <a:buSzPts val="1000"/>
            </a:pPr>
            <a:r>
              <a:rPr lang="en-GB" sz="1300" u="none" strike="noStrike" kern="0" spc="0" dirty="0">
                <a:ln>
                  <a:noFill/>
                </a:ln>
                <a:solidFill>
                  <a:srgbClr val="000000"/>
                </a:solidFill>
                <a:effectLst/>
                <a:latin typeface="TWK Lausanne 350" panose="02000503040000020004" pitchFamily="50" charset="0"/>
                <a:ea typeface="Arial Unicode MS"/>
                <a:cs typeface="Arial Unicode MS"/>
              </a:rPr>
              <a:t>- Work with the Finance Business Partner to aid the budgeting and forecasting process, and budget holder reporting with accurate data and monthly accounts</a:t>
            </a:r>
          </a:p>
          <a:p>
            <a:pPr lvl="0">
              <a:lnSpc>
                <a:spcPct val="107000"/>
              </a:lnSpc>
              <a:buSzPts val="1000"/>
            </a:pPr>
            <a:r>
              <a:rPr lang="en-GB" sz="1300" u="none" strike="noStrike" kern="0" spc="0" dirty="0">
                <a:ln>
                  <a:noFill/>
                </a:ln>
                <a:solidFill>
                  <a:srgbClr val="000000"/>
                </a:solidFill>
                <a:effectLst/>
                <a:latin typeface="TWK Lausanne 350" panose="02000503040000020004" pitchFamily="50" charset="0"/>
                <a:ea typeface="Arial Unicode MS"/>
                <a:cs typeface="Arial Unicode MS"/>
              </a:rPr>
              <a:t>-Analyse and report accurate data</a:t>
            </a:r>
          </a:p>
          <a:p>
            <a:pPr lvl="0">
              <a:lnSpc>
                <a:spcPct val="107000"/>
              </a:lnSpc>
              <a:buSzPts val="1000"/>
            </a:pPr>
            <a:r>
              <a:rPr lang="en-GB" sz="1300" u="none" strike="noStrike" kern="0" spc="0" dirty="0">
                <a:ln>
                  <a:noFill/>
                </a:ln>
                <a:solidFill>
                  <a:srgbClr val="000000"/>
                </a:solidFill>
                <a:effectLst/>
                <a:latin typeface="TWK Lausanne 350" panose="02000503040000020004" pitchFamily="50" charset="0"/>
                <a:ea typeface="Arial Unicode MS"/>
                <a:cs typeface="Arial Unicode MS"/>
              </a:rPr>
              <a:t>-Prepare monthly accounts</a:t>
            </a:r>
          </a:p>
          <a:p>
            <a:pPr lvl="0">
              <a:lnSpc>
                <a:spcPct val="107000"/>
              </a:lnSpc>
              <a:buSzPts val="1000"/>
            </a:pPr>
            <a:r>
              <a:rPr lang="en-GB" sz="1300" u="none" strike="noStrike" kern="0" spc="0" dirty="0">
                <a:ln>
                  <a:noFill/>
                </a:ln>
                <a:solidFill>
                  <a:srgbClr val="000000"/>
                </a:solidFill>
                <a:effectLst/>
                <a:latin typeface="TWK Lausanne 350" panose="02000503040000020004" pitchFamily="50" charset="0"/>
                <a:ea typeface="Arial Unicode MS"/>
                <a:cs typeface="Arial Unicode MS"/>
              </a:rPr>
              <a:t>-Responsible for timeliness of month end processes</a:t>
            </a:r>
          </a:p>
          <a:p>
            <a:pPr lvl="0">
              <a:lnSpc>
                <a:spcPct val="107000"/>
              </a:lnSpc>
              <a:buSzPts val="1000"/>
            </a:pPr>
            <a:r>
              <a:rPr lang="en-GB" sz="1300" u="none" strike="noStrike" kern="0" spc="0" dirty="0">
                <a:ln>
                  <a:noFill/>
                </a:ln>
                <a:solidFill>
                  <a:srgbClr val="000000"/>
                </a:solidFill>
                <a:effectLst/>
                <a:latin typeface="TWK Lausanne 350" panose="02000503040000020004" pitchFamily="50" charset="0"/>
                <a:ea typeface="Arial Unicode MS"/>
                <a:cs typeface="Arial Unicode MS"/>
              </a:rPr>
              <a:t>-Review, Correct, and Input Monthly Journals</a:t>
            </a:r>
          </a:p>
          <a:p>
            <a:pPr lvl="0">
              <a:lnSpc>
                <a:spcPct val="107000"/>
              </a:lnSpc>
              <a:buSzPts val="1000"/>
            </a:pPr>
            <a:r>
              <a:rPr lang="en-GB" sz="1300" u="none" strike="noStrike" kern="0" spc="0" dirty="0">
                <a:ln>
                  <a:noFill/>
                </a:ln>
                <a:solidFill>
                  <a:srgbClr val="000000"/>
                </a:solidFill>
                <a:effectLst/>
                <a:latin typeface="TWK Lausanne 350" panose="02000503040000020004" pitchFamily="50" charset="0"/>
                <a:ea typeface="Arial Unicode MS"/>
                <a:cs typeface="Arial Unicode MS"/>
              </a:rPr>
              <a:t>-Develop and manage internal recharges, journal mis-postings, corrections, and reallocations</a:t>
            </a:r>
          </a:p>
          <a:p>
            <a:pPr lvl="0">
              <a:lnSpc>
                <a:spcPct val="107000"/>
              </a:lnSpc>
              <a:buSzPts val="1000"/>
            </a:pPr>
            <a:r>
              <a:rPr lang="en-GB" sz="1300" u="none" strike="noStrike" kern="0" spc="0" dirty="0">
                <a:ln>
                  <a:noFill/>
                </a:ln>
                <a:solidFill>
                  <a:srgbClr val="000000"/>
                </a:solidFill>
                <a:effectLst/>
                <a:latin typeface="TWK Lausanne 350" panose="02000503040000020004" pitchFamily="50" charset="0"/>
                <a:ea typeface="Arial Unicode MS"/>
                <a:cs typeface="Arial Unicode MS"/>
              </a:rPr>
              <a:t>-Balance sheet, profit and loss, and trial balance reconciliations</a:t>
            </a:r>
          </a:p>
          <a:p>
            <a:pPr lvl="0">
              <a:lnSpc>
                <a:spcPct val="107000"/>
              </a:lnSpc>
              <a:buSzPts val="1000"/>
            </a:pPr>
            <a:r>
              <a:rPr lang="en-GB" sz="1300" u="none" strike="noStrike" kern="0" spc="0" dirty="0">
                <a:ln>
                  <a:noFill/>
                </a:ln>
                <a:solidFill>
                  <a:srgbClr val="000000"/>
                </a:solidFill>
                <a:effectLst/>
                <a:latin typeface="TWK Lausanne 350" panose="02000503040000020004" pitchFamily="50" charset="0"/>
                <a:ea typeface="Arial Unicode MS"/>
                <a:cs typeface="Arial Unicode MS"/>
              </a:rPr>
              <a:t>-Reconcile all key balance sheet control accounts</a:t>
            </a:r>
          </a:p>
          <a:p>
            <a:pPr lvl="0">
              <a:lnSpc>
                <a:spcPct val="107000"/>
              </a:lnSpc>
              <a:buSzPts val="1000"/>
            </a:pPr>
            <a:r>
              <a:rPr lang="en-GB" sz="1300" u="none" strike="noStrike" kern="0" spc="0" dirty="0">
                <a:ln>
                  <a:noFill/>
                </a:ln>
                <a:solidFill>
                  <a:srgbClr val="000000"/>
                </a:solidFill>
                <a:effectLst/>
                <a:latin typeface="TWK Lausanne 350" panose="02000503040000020004" pitchFamily="50" charset="0"/>
                <a:ea typeface="Arial Unicode MS"/>
                <a:cs typeface="Arial Unicode MS"/>
              </a:rPr>
              <a:t>-Review of accounts payable and receivable ledgers and associated accruals and prepayments</a:t>
            </a:r>
          </a:p>
          <a:p>
            <a:pPr lvl="0">
              <a:lnSpc>
                <a:spcPct val="107000"/>
              </a:lnSpc>
              <a:buSzPts val="1000"/>
            </a:pPr>
            <a:r>
              <a:rPr lang="en-GB" sz="1300" u="none" strike="noStrike" kern="0" spc="0" dirty="0">
                <a:ln>
                  <a:noFill/>
                </a:ln>
                <a:solidFill>
                  <a:srgbClr val="000000"/>
                </a:solidFill>
                <a:effectLst/>
                <a:latin typeface="TWK Lausanne 350" panose="02000503040000020004" pitchFamily="50" charset="0"/>
                <a:ea typeface="Arial Unicode MS"/>
                <a:cs typeface="Arial Unicode MS"/>
              </a:rPr>
              <a:t>-Ensure sales and purchase ledgers are maintained with proper financial controls</a:t>
            </a:r>
          </a:p>
          <a:p>
            <a:pPr lvl="0">
              <a:lnSpc>
                <a:spcPct val="107000"/>
              </a:lnSpc>
              <a:buSzPts val="1000"/>
            </a:pPr>
            <a:r>
              <a:rPr lang="en-GB" sz="1300" u="none" strike="noStrike" kern="0" spc="0" dirty="0">
                <a:ln>
                  <a:noFill/>
                </a:ln>
                <a:solidFill>
                  <a:srgbClr val="000000"/>
                </a:solidFill>
                <a:effectLst/>
                <a:latin typeface="TWK Lausanne 350" panose="02000503040000020004" pitchFamily="50" charset="0"/>
                <a:ea typeface="Arial Unicode MS"/>
                <a:cs typeface="Arial Unicode MS"/>
              </a:rPr>
              <a:t>-Develop and monitor restricted income and expenditure allocations and accurately monitor spending against restricted funds</a:t>
            </a:r>
          </a:p>
          <a:p>
            <a:pPr lvl="0">
              <a:lnSpc>
                <a:spcPct val="107000"/>
              </a:lnSpc>
              <a:buSzPts val="1000"/>
            </a:pPr>
            <a:r>
              <a:rPr lang="en-GB" sz="1300" u="none" strike="noStrike" kern="0" spc="0" dirty="0">
                <a:ln>
                  <a:noFill/>
                </a:ln>
                <a:solidFill>
                  <a:srgbClr val="000000"/>
                </a:solidFill>
                <a:effectLst/>
                <a:latin typeface="TWK Lausanne 350" panose="02000503040000020004" pitchFamily="50" charset="0"/>
                <a:ea typeface="Arial Unicode MS"/>
                <a:cs typeface="Arial Unicode MS"/>
              </a:rPr>
              <a:t>-Produce and reconcile VAT returns</a:t>
            </a:r>
          </a:p>
          <a:p>
            <a:pPr lvl="0">
              <a:lnSpc>
                <a:spcPct val="107000"/>
              </a:lnSpc>
              <a:buSzPts val="1000"/>
            </a:pPr>
            <a:r>
              <a:rPr lang="en-GB" sz="1300" u="none" strike="noStrike" kern="0" spc="0" dirty="0">
                <a:ln>
                  <a:noFill/>
                </a:ln>
                <a:solidFill>
                  <a:srgbClr val="000000"/>
                </a:solidFill>
                <a:effectLst/>
                <a:latin typeface="TWK Lausanne 350" panose="02000503040000020004" pitchFamily="50" charset="0"/>
                <a:ea typeface="Arial Unicode MS"/>
                <a:cs typeface="Arial Unicode MS"/>
              </a:rPr>
              <a:t>-Back up for daybook processing, daily banking, invoice entry, supplier payments, and petty cash</a:t>
            </a:r>
          </a:p>
          <a:p>
            <a:pPr lvl="0">
              <a:lnSpc>
                <a:spcPct val="107000"/>
              </a:lnSpc>
              <a:buSzPts val="1000"/>
            </a:pPr>
            <a:r>
              <a:rPr lang="en-GB" sz="1300" kern="0" dirty="0">
                <a:solidFill>
                  <a:srgbClr val="000000"/>
                </a:solidFill>
                <a:latin typeface="TWK Lausanne 350" panose="02000503040000020004" pitchFamily="50" charset="0"/>
                <a:ea typeface="Arial Unicode MS"/>
                <a:cs typeface="Arial Unicode MS"/>
              </a:rPr>
              <a:t>-Process daily finance functions within sales ledger, purchase ledger, prepayments, accruals, payroll as needed to meet the requirements of the finance team. Assist the Financial Controller in developing cross training functions and efficiencies within the team</a:t>
            </a:r>
            <a:endParaRPr lang="en-GB" sz="1300" u="none" strike="noStrike" kern="0" spc="0" dirty="0">
              <a:ln>
                <a:noFill/>
              </a:ln>
              <a:solidFill>
                <a:srgbClr val="000000"/>
              </a:solidFill>
              <a:effectLst/>
              <a:latin typeface="TWK Lausanne 350" panose="02000503040000020004" pitchFamily="50" charset="0"/>
              <a:ea typeface="Arial Unicode MS"/>
              <a:cs typeface="Arial Unicode MS"/>
            </a:endParaRPr>
          </a:p>
          <a:p>
            <a:pPr lvl="0">
              <a:lnSpc>
                <a:spcPct val="107000"/>
              </a:lnSpc>
              <a:buSzPts val="1000"/>
            </a:pPr>
            <a:r>
              <a:rPr lang="en-GB" sz="1300" kern="0" dirty="0">
                <a:solidFill>
                  <a:srgbClr val="000000"/>
                </a:solidFill>
                <a:latin typeface="TWK Lausanne 350" panose="02000503040000020004" pitchFamily="50" charset="0"/>
                <a:ea typeface="Arial Unicode MS"/>
                <a:cs typeface="Arial Unicode MS"/>
              </a:rPr>
              <a:t>-</a:t>
            </a:r>
            <a:r>
              <a:rPr lang="en-GB" sz="1300" u="none" strike="noStrike" kern="0" spc="0" dirty="0">
                <a:ln>
                  <a:noFill/>
                </a:ln>
                <a:solidFill>
                  <a:srgbClr val="000000"/>
                </a:solidFill>
                <a:effectLst/>
                <a:latin typeface="TWK Lausanne 350" panose="02000503040000020004" pitchFamily="50" charset="0"/>
                <a:ea typeface="Arial Unicode MS"/>
                <a:cs typeface="Arial Unicode MS"/>
              </a:rPr>
              <a:t>Responsible for the learning and continued professional development of yourself and the team, actively encouraging reflective practice for team learning</a:t>
            </a:r>
          </a:p>
        </p:txBody>
      </p:sp>
    </p:spTree>
    <p:extLst>
      <p:ext uri="{BB962C8B-B14F-4D97-AF65-F5344CB8AC3E}">
        <p14:creationId xmlns:p14="http://schemas.microsoft.com/office/powerpoint/2010/main" val="3076768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a:extLst>
            <a:ext uri="{FF2B5EF4-FFF2-40B4-BE49-F238E27FC236}">
              <a16:creationId xmlns:a16="http://schemas.microsoft.com/office/drawing/2014/main" id="{D35B37C3-5CA8-7AC1-C2E1-2CBAA7634D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99F819-0E81-46CD-FAAD-9C2ED63B4245}"/>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pic>
        <p:nvPicPr>
          <p:cNvPr id="4" name="Picture 3">
            <a:extLst>
              <a:ext uri="{FF2B5EF4-FFF2-40B4-BE49-F238E27FC236}">
                <a16:creationId xmlns:a16="http://schemas.microsoft.com/office/drawing/2014/main" id="{536B5C65-BB8F-98E5-E9A0-A106692E821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7" name="Picture 6" descr="A black hexagon on a yellow background&#10;&#10;Description automatically generated">
            <a:extLst>
              <a:ext uri="{FF2B5EF4-FFF2-40B4-BE49-F238E27FC236}">
                <a16:creationId xmlns:a16="http://schemas.microsoft.com/office/drawing/2014/main" id="{2596409C-78ED-0917-6E20-0B3934D3D763}"/>
              </a:ext>
            </a:extLst>
          </p:cNvPr>
          <p:cNvPicPr>
            <a:picLocks noChangeAspect="1"/>
          </p:cNvPicPr>
          <p:nvPr/>
        </p:nvPicPr>
        <p:blipFill>
          <a:blip r:embed="rId3"/>
          <a:stretch>
            <a:fillRect/>
          </a:stretch>
        </p:blipFill>
        <p:spPr>
          <a:xfrm>
            <a:off x="-1" y="1230825"/>
            <a:ext cx="5627175" cy="5627175"/>
          </a:xfrm>
          <a:prstGeom prst="rect">
            <a:avLst/>
          </a:prstGeom>
        </p:spPr>
      </p:pic>
      <p:sp>
        <p:nvSpPr>
          <p:cNvPr id="5" name="TextBox 4">
            <a:extLst>
              <a:ext uri="{FF2B5EF4-FFF2-40B4-BE49-F238E27FC236}">
                <a16:creationId xmlns:a16="http://schemas.microsoft.com/office/drawing/2014/main" id="{79A9E5BA-E0CE-E0A6-6C5A-EFE8DF7E2F3D}"/>
              </a:ext>
            </a:extLst>
          </p:cNvPr>
          <p:cNvSpPr txBox="1"/>
          <p:nvPr/>
        </p:nvSpPr>
        <p:spPr>
          <a:xfrm>
            <a:off x="5915025" y="1239340"/>
            <a:ext cx="5374432" cy="4473019"/>
          </a:xfrm>
          <a:prstGeom prst="rect">
            <a:avLst/>
          </a:prstGeom>
          <a:noFill/>
        </p:spPr>
        <p:txBody>
          <a:bodyPr wrap="square" rtlCol="0">
            <a:spAutoFit/>
          </a:bodyPr>
          <a:lstStyle/>
          <a:p>
            <a:pPr marL="171450" indent="-171450">
              <a:lnSpc>
                <a:spcPct val="100000"/>
              </a:lnSpc>
              <a:spcAft>
                <a:spcPts val="800"/>
              </a:spcAft>
              <a:buFont typeface="Symbol" panose="05050102010706020507" pitchFamily="18" charset="2"/>
              <a:buChar char="®"/>
            </a:pPr>
            <a:r>
              <a:rPr lang="en-GB" sz="1400" dirty="0">
                <a:latin typeface="TWK Lausanne 350" panose="02000503040000020004" pitchFamily="50" charset="0"/>
                <a:ea typeface="Calibri" panose="020F0502020204030204" pitchFamily="34" charset="0"/>
                <a:cs typeface="Times New Roman" panose="02020603050405020304" pitchFamily="18" charset="0"/>
              </a:rPr>
              <a:t>A r</a:t>
            </a: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elevant recognised </a:t>
            </a:r>
            <a:r>
              <a:rPr lang="en-GB" sz="1400" dirty="0">
                <a:latin typeface="TWK Lausanne 350" panose="02000503040000020004" pitchFamily="50" charset="0"/>
                <a:ea typeface="Calibri" panose="020F0502020204030204" pitchFamily="34" charset="0"/>
                <a:cs typeface="Times New Roman" panose="02020603050405020304" pitchFamily="18" charset="0"/>
              </a:rPr>
              <a:t>qualification (ACCA, ACA, CIMA)</a:t>
            </a:r>
          </a:p>
          <a:p>
            <a:pPr marL="171450" indent="-171450">
              <a:lnSpc>
                <a:spcPct val="100000"/>
              </a:lnSpc>
              <a:spcAft>
                <a:spcPts val="800"/>
              </a:spcAft>
              <a:buFont typeface="Symbol" panose="05050102010706020507" pitchFamily="18" charset="2"/>
              <a:buChar char="®"/>
            </a:pPr>
            <a:r>
              <a:rPr lang="en-GB" sz="1400" dirty="0">
                <a:latin typeface="TWK Lausanne 350" panose="02000503040000020004" pitchFamily="50" charset="0"/>
                <a:ea typeface="Calibri" panose="020F0502020204030204" pitchFamily="34" charset="0"/>
                <a:cs typeface="Times New Roman" panose="02020603050405020304" pitchFamily="18" charset="0"/>
              </a:rPr>
              <a:t>Technical expertise and acute attention to detail within general ledger accounting</a:t>
            </a:r>
          </a:p>
          <a:p>
            <a:pPr marL="171450" indent="-171450">
              <a:lnSpc>
                <a:spcPct val="100000"/>
              </a:lnSpc>
              <a:spcAft>
                <a:spcPts val="800"/>
              </a:spcAft>
              <a:buFont typeface="Symbol" panose="05050102010706020507" pitchFamily="18" charset="2"/>
              <a:buChar char="®"/>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Knowledge of income/expenditure throughout the organisation and understand how to accurately allocate and report on the charity's different income types</a:t>
            </a:r>
          </a:p>
          <a:p>
            <a:pPr marL="171450" indent="-171450">
              <a:lnSpc>
                <a:spcPct val="100000"/>
              </a:lnSpc>
              <a:spcAft>
                <a:spcPts val="800"/>
              </a:spcAft>
              <a:buFont typeface="Symbol" panose="05050102010706020507" pitchFamily="18" charset="2"/>
              <a:buChar char="®"/>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Knowledge of the accounting processes and procedures that are central to a finance function </a:t>
            </a:r>
          </a:p>
          <a:p>
            <a:pPr marL="171450" indent="-171450">
              <a:lnSpc>
                <a:spcPct val="100000"/>
              </a:lnSpc>
              <a:spcAft>
                <a:spcPts val="800"/>
              </a:spcAft>
              <a:buFont typeface="Symbol" panose="05050102010706020507" pitchFamily="18" charset="2"/>
              <a:buChar char="®"/>
            </a:pPr>
            <a:r>
              <a:rPr lang="en-GB" sz="1400" dirty="0">
                <a:latin typeface="TWK Lausanne 350" panose="02000503040000020004" pitchFamily="50" charset="0"/>
                <a:ea typeface="Calibri" panose="020F0502020204030204" pitchFamily="34" charset="0"/>
                <a:cs typeface="Times New Roman" panose="02020603050405020304" pitchFamily="18" charset="0"/>
              </a:rPr>
              <a:t>Excellent IT, excel, and accounting software skills </a:t>
            </a:r>
          </a:p>
          <a:p>
            <a:pPr marL="171450" indent="-171450">
              <a:lnSpc>
                <a:spcPct val="100000"/>
              </a:lnSpc>
              <a:spcAft>
                <a:spcPts val="800"/>
              </a:spcAft>
              <a:buFont typeface="Symbol" panose="05050102010706020507" pitchFamily="18" charset="2"/>
              <a:buChar char="®"/>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Ability to work closely with the Finance team, communicate effectively, be highly proactive with a focus on </a:t>
            </a:r>
            <a:r>
              <a:rPr lang="en-GB" sz="1400" dirty="0">
                <a:latin typeface="TWK Lausanne 350" panose="02000503040000020004" pitchFamily="50" charset="0"/>
                <a:ea typeface="Calibri" panose="020F0502020204030204" pitchFamily="34" charset="0"/>
                <a:cs typeface="Times New Roman" panose="02020603050405020304" pitchFamily="18" charset="0"/>
              </a:rPr>
              <a:t>improvements to current accounting processes</a:t>
            </a:r>
            <a:endParaRPr lang="en-GB" sz="1400" dirty="0">
              <a:effectLst/>
              <a:latin typeface="TWK Lausanne 350" panose="02000503040000020004" pitchFamily="50" charset="0"/>
              <a:ea typeface="Calibri" panose="020F0502020204030204" pitchFamily="34" charset="0"/>
              <a:cs typeface="Times New Roman" panose="02020603050405020304" pitchFamily="18" charset="0"/>
            </a:endParaRPr>
          </a:p>
          <a:p>
            <a:pPr marL="171450" indent="-171450">
              <a:lnSpc>
                <a:spcPct val="100000"/>
              </a:lnSpc>
              <a:spcAft>
                <a:spcPts val="800"/>
              </a:spcAft>
              <a:buFont typeface="Symbol" panose="05050102010706020507" pitchFamily="18" charset="2"/>
              <a:buChar char="®"/>
            </a:pPr>
            <a:r>
              <a:rPr lang="en-GB" sz="1400" dirty="0">
                <a:latin typeface="TWK Lausanne 350" panose="02000503040000020004" pitchFamily="50" charset="0"/>
                <a:ea typeface="Calibri" panose="020F0502020204030204" pitchFamily="34" charset="0"/>
                <a:cs typeface="Times New Roman" panose="02020603050405020304" pitchFamily="18" charset="0"/>
              </a:rPr>
              <a:t>Experience managing sales and purchase ledgers, credit control, and debt control within multiple income streams</a:t>
            </a:r>
          </a:p>
          <a:p>
            <a:pPr marL="171450" indent="-171450">
              <a:lnSpc>
                <a:spcPct val="100000"/>
              </a:lnSpc>
              <a:spcAft>
                <a:spcPts val="800"/>
              </a:spcAft>
              <a:buFont typeface="Symbol" panose="05050102010706020507" pitchFamily="18" charset="2"/>
              <a:buChar char="®"/>
            </a:pPr>
            <a:r>
              <a:rPr lang="en-GB" sz="1400" dirty="0">
                <a:latin typeface="TWK Lausanne 350" panose="02000503040000020004" pitchFamily="50" charset="0"/>
                <a:ea typeface="Calibri" panose="020F0502020204030204" pitchFamily="34" charset="0"/>
                <a:cs typeface="Times New Roman" panose="02020603050405020304" pitchFamily="18" charset="0"/>
              </a:rPr>
              <a:t>Ability to manage end-to-end accounting processes, and understand the wider organisational impact of the finance function </a:t>
            </a:r>
            <a:endParaRPr lang="en-GB" sz="14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0965084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CD1676-3C7C-4497-A41D-429F43871BCE}">
  <ds:schemaRefs>
    <ds:schemaRef ds:uri="http://schemas.microsoft.com/sharepoint/v3/contenttype/forms"/>
  </ds:schemaRefs>
</ds:datastoreItem>
</file>

<file path=customXml/itemProps2.xml><?xml version="1.0" encoding="utf-8"?>
<ds:datastoreItem xmlns:ds="http://schemas.openxmlformats.org/officeDocument/2006/customXml" ds:itemID="{DAD794F1-94B9-4D1B-AED5-C98D7FEFA3F7}">
  <ds:schemaRefs>
    <ds:schemaRef ds:uri="http://schemas.microsoft.com/office/2006/documentManagement/types"/>
    <ds:schemaRef ds:uri="http://schemas.openxmlformats.org/package/2006/metadata/core-properties"/>
    <ds:schemaRef ds:uri="5918e872-e67b-4fda-801c-e11e2e8f9e7e"/>
    <ds:schemaRef ds:uri="http://purl.org/dc/elements/1.1/"/>
    <ds:schemaRef ds:uri="http://schemas.microsoft.com/office/2006/metadata/properties"/>
    <ds:schemaRef ds:uri="http://schemas.microsoft.com/office/infopath/2007/PartnerControls"/>
    <ds:schemaRef ds:uri="http://purl.org/dc/terms/"/>
    <ds:schemaRef ds:uri="9f7d3311-57c9-43fe-8231-1e93a56e81a6"/>
    <ds:schemaRef ds:uri="a3b0d63c-cdf0-4c0c-bf95-5155ff5031c1"/>
    <ds:schemaRef ds:uri="http://www.w3.org/XML/1998/namespace"/>
    <ds:schemaRef ds:uri="http://purl.org/dc/dcmitype/"/>
  </ds:schemaRefs>
</ds:datastoreItem>
</file>

<file path=customXml/itemProps3.xml><?xml version="1.0" encoding="utf-8"?>
<ds:datastoreItem xmlns:ds="http://schemas.openxmlformats.org/officeDocument/2006/customXml" ds:itemID="{EFEDD8C9-B8A7-4A16-AA21-F92C260F1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4425</TotalTime>
  <Words>1625</Words>
  <Application>Microsoft Office PowerPoint</Application>
  <PresentationFormat>Widescreen</PresentationFormat>
  <Paragraphs>111</Paragraphs>
  <Slides>14</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14</vt:i4>
      </vt:variant>
    </vt:vector>
  </HeadingPairs>
  <TitlesOfParts>
    <vt:vector size="27" baseType="lpstr">
      <vt:lpstr>Symbol</vt:lpstr>
      <vt:lpstr>TWK Lausanne 450</vt:lpstr>
      <vt:lpstr>Calibri</vt:lpstr>
      <vt:lpstr>Arial</vt:lpstr>
      <vt:lpstr>Segoe UI</vt:lpstr>
      <vt:lpstr>TWK Lausanne 300</vt:lpstr>
      <vt:lpstr>Tiempos Headline Medium</vt:lpstr>
      <vt:lpstr>TWK Lausanne 500</vt:lpstr>
      <vt:lpstr>Calibri Light</vt:lpstr>
      <vt:lpstr>Tiempos Headline Regular</vt:lpstr>
      <vt:lpstr>TWK Lausanne 350</vt:lpstr>
      <vt:lpstr>Office Theme</vt:lpstr>
      <vt:lpstr>1_Office Theme</vt:lpstr>
      <vt:lpstr>Job Pack   Management Accountant (December 2024)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147</cp:revision>
  <dcterms:created xsi:type="dcterms:W3CDTF">2021-11-30T15:33:31Z</dcterms:created>
  <dcterms:modified xsi:type="dcterms:W3CDTF">2025-01-09T10:42:44Z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