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5" r:id="rId13"/>
    <p:sldId id="289" r:id="rId14"/>
    <p:sldId id="308" r:id="rId15"/>
    <p:sldId id="313"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072299-DD18-4EBD-8329-B078750C6A4B}" v="5" dt="2025-01-09T15:53:22.8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70" d="100"/>
          <a:sy n="70" d="100"/>
        </p:scale>
        <p:origin x="75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5A94B4C1-76E6-4394-860E-23105F827293}"/>
    <pc:docChg chg="modSld">
      <pc:chgData name="Ainslie Bradley" userId="cf0bf7ea-799c-42a9-bae9-2cd257c54eb6" providerId="ADAL" clId="{5A94B4C1-76E6-4394-860E-23105F827293}" dt="2025-01-10T10:45:30.050" v="44" actId="20577"/>
      <pc:docMkLst>
        <pc:docMk/>
      </pc:docMkLst>
      <pc:sldChg chg="modSp mod">
        <pc:chgData name="Ainslie Bradley" userId="cf0bf7ea-799c-42a9-bae9-2cd257c54eb6" providerId="ADAL" clId="{5A94B4C1-76E6-4394-860E-23105F827293}" dt="2025-01-10T10:26:20.273" v="0" actId="20577"/>
        <pc:sldMkLst>
          <pc:docMk/>
          <pc:sldMk cId="57218788" sldId="283"/>
        </pc:sldMkLst>
        <pc:spChg chg="mod">
          <ac:chgData name="Ainslie Bradley" userId="cf0bf7ea-799c-42a9-bae9-2cd257c54eb6" providerId="ADAL" clId="{5A94B4C1-76E6-4394-860E-23105F827293}" dt="2025-01-10T10:26:20.273" v="0" actId="20577"/>
          <ac:spMkLst>
            <pc:docMk/>
            <pc:sldMk cId="57218788" sldId="283"/>
            <ac:spMk id="8" creationId="{0D1BD669-F8FA-143E-9814-6B3E60126B5A}"/>
          </ac:spMkLst>
        </pc:spChg>
      </pc:sldChg>
      <pc:sldChg chg="modSp mod">
        <pc:chgData name="Ainslie Bradley" userId="cf0bf7ea-799c-42a9-bae9-2cd257c54eb6" providerId="ADAL" clId="{5A94B4C1-76E6-4394-860E-23105F827293}" dt="2025-01-10T10:31:15.158" v="2" actId="20577"/>
        <pc:sldMkLst>
          <pc:docMk/>
          <pc:sldMk cId="1058346331" sldId="285"/>
        </pc:sldMkLst>
        <pc:spChg chg="mod">
          <ac:chgData name="Ainslie Bradley" userId="cf0bf7ea-799c-42a9-bae9-2cd257c54eb6" providerId="ADAL" clId="{5A94B4C1-76E6-4394-860E-23105F827293}" dt="2025-01-10T10:31:15.158" v="2" actId="20577"/>
          <ac:spMkLst>
            <pc:docMk/>
            <pc:sldMk cId="1058346331" sldId="285"/>
            <ac:spMk id="8" creationId="{619B6A0B-1B81-972F-AB73-9865BCE66301}"/>
          </ac:spMkLst>
        </pc:spChg>
      </pc:sldChg>
      <pc:sldChg chg="modSp mod">
        <pc:chgData name="Ainslie Bradley" userId="cf0bf7ea-799c-42a9-bae9-2cd257c54eb6" providerId="ADAL" clId="{5A94B4C1-76E6-4394-860E-23105F827293}" dt="2025-01-10T10:39:43.026" v="3" actId="255"/>
        <pc:sldMkLst>
          <pc:docMk/>
          <pc:sldMk cId="3108892992" sldId="289"/>
        </pc:sldMkLst>
        <pc:spChg chg="mod">
          <ac:chgData name="Ainslie Bradley" userId="cf0bf7ea-799c-42a9-bae9-2cd257c54eb6" providerId="ADAL" clId="{5A94B4C1-76E6-4394-860E-23105F827293}" dt="2025-01-10T10:39:43.026" v="3" actId="255"/>
          <ac:spMkLst>
            <pc:docMk/>
            <pc:sldMk cId="3108892992" sldId="289"/>
            <ac:spMk id="8" creationId="{619B6A0B-1B81-972F-AB73-9865BCE66301}"/>
          </ac:spMkLst>
        </pc:spChg>
      </pc:sldChg>
      <pc:sldChg chg="modSp mod">
        <pc:chgData name="Ainslie Bradley" userId="cf0bf7ea-799c-42a9-bae9-2cd257c54eb6" providerId="ADAL" clId="{5A94B4C1-76E6-4394-860E-23105F827293}" dt="2025-01-10T10:45:30.050" v="44" actId="20577"/>
        <pc:sldMkLst>
          <pc:docMk/>
          <pc:sldMk cId="3693005957" sldId="300"/>
        </pc:sldMkLst>
        <pc:spChg chg="mod">
          <ac:chgData name="Ainslie Bradley" userId="cf0bf7ea-799c-42a9-bae9-2cd257c54eb6" providerId="ADAL" clId="{5A94B4C1-76E6-4394-860E-23105F827293}" dt="2025-01-10T10:45:30.050" v="44" actId="20577"/>
          <ac:spMkLst>
            <pc:docMk/>
            <pc:sldMk cId="3693005957" sldId="300"/>
            <ac:spMk id="7" creationId="{F0D31468-386B-4A1A-8ECA-B3014AD770F7}"/>
          </ac:spMkLst>
        </pc:spChg>
      </pc:sldChg>
      <pc:sldChg chg="modSp mod">
        <pc:chgData name="Ainslie Bradley" userId="cf0bf7ea-799c-42a9-bae9-2cd257c54eb6" providerId="ADAL" clId="{5A94B4C1-76E6-4394-860E-23105F827293}" dt="2025-01-10T10:45:15.884" v="12" actId="20577"/>
        <pc:sldMkLst>
          <pc:docMk/>
          <pc:sldMk cId="3209650847" sldId="308"/>
        </pc:sldMkLst>
        <pc:spChg chg="mod">
          <ac:chgData name="Ainslie Bradley" userId="cf0bf7ea-799c-42a9-bae9-2cd257c54eb6" providerId="ADAL" clId="{5A94B4C1-76E6-4394-860E-23105F827293}" dt="2025-01-10T10:45:15.884" v="12" actId="20577"/>
          <ac:spMkLst>
            <pc:docMk/>
            <pc:sldMk cId="3209650847" sldId="308"/>
            <ac:spMk id="5" creationId="{79A9E5BA-E0CE-E0A6-6C5A-EFE8DF7E2F3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10/01/2025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1/10/2025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1/10/2025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Property Sourcing Agent</a:t>
            </a:r>
            <a:br>
              <a:rPr lang="en-US" sz="4400" dirty="0">
                <a:latin typeface="Tiempos Headline Regular" panose="02020503060303060403" pitchFamily="18" charset="0"/>
              </a:rPr>
            </a:br>
            <a:r>
              <a:rPr lang="en-US" sz="1800" dirty="0">
                <a:latin typeface="TWK Lausanne 350" panose="02000503040000020004" pitchFamily="50" charset="0"/>
              </a:rPr>
              <a:t>(January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a:extLst>
              <a:ext uri="{FF2B5EF4-FFF2-40B4-BE49-F238E27FC236}">
                <a16:creationId xmlns:a16="http://schemas.microsoft.com/office/drawing/2014/main" id="{536B5C65-BB8F-98E5-E9A0-A106692E821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2596409C-78ED-0917-6E20-0B3934D3D763}"/>
              </a:ext>
            </a:extLst>
          </p:cNvPr>
          <p:cNvPicPr>
            <a:picLocks noChangeAspect="1"/>
          </p:cNvPicPr>
          <p:nvPr/>
        </p:nvPicPr>
        <p:blipFill>
          <a:blip r:embed="rId3"/>
          <a:stretch>
            <a:fillRect/>
          </a:stretch>
        </p:blipFill>
        <p:spPr>
          <a:xfrm>
            <a:off x="-1" y="1230825"/>
            <a:ext cx="5627175" cy="5627175"/>
          </a:xfrm>
          <a:prstGeom prst="rect">
            <a:avLst/>
          </a:prstGeom>
        </p:spPr>
      </p:pic>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5447645"/>
          </a:xfrm>
          <a:prstGeom prst="rect">
            <a:avLst/>
          </a:prstGeom>
          <a:noFill/>
        </p:spPr>
        <p:txBody>
          <a:bodyPr wrap="square" rtlCol="0">
            <a:spAutoFit/>
          </a:bodyPr>
          <a:lstStyle/>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Previous experience within a lettings/property management setting. </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Proven knowledge &amp; understanding of the private rented housing sector</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Demonstrable customer care skills and experience managing communication with landlords and partner agencies. </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Excellent IT skills and experience using Microsoft Office Products. </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Ability to communicate effectively both verbally and in writing with experience of delivering written and verbal reports.</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Excellent organisational skills with the ability to manage multiple competing tasks, ensuring that all work is carried out on time &amp; to a high standard. </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Willingness and ability to respond to fast changing situations and work under time pressure when required and support team members to achieve positive outcomes. </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Ability to lone work in a self-directed way, as well as working alongside colleagues as part of a team as directed. </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Ability to work towards performance targets to achieve agreed results</a:t>
            </a:r>
          </a:p>
          <a:p>
            <a:pPr marL="285750" indent="-285750">
              <a:lnSpc>
                <a:spcPct val="100000"/>
              </a:lnSpc>
              <a:spcBef>
                <a:spcPts val="0"/>
              </a:spcBef>
              <a:spcAft>
                <a:spcPts val="600"/>
              </a:spcAft>
              <a:buFont typeface="Wingdings" panose="05000000000000000000" pitchFamily="2" charset="2"/>
              <a:buChar char="ü"/>
            </a:pPr>
            <a:r>
              <a:rPr lang="en-GB" sz="1200" dirty="0">
                <a:latin typeface="TWK Lausanne 350" panose="02000503040000020004" pitchFamily="50" charset="0"/>
              </a:rPr>
              <a:t>Commitment to provide a safe and trusting environment for those using our services </a:t>
            </a:r>
          </a:p>
          <a:p>
            <a:pPr marL="285750" indent="-285750">
              <a:lnSpc>
                <a:spcPct val="100000"/>
              </a:lnSpc>
              <a:spcBef>
                <a:spcPts val="0"/>
              </a:spcBef>
              <a:spcAft>
                <a:spcPts val="600"/>
              </a:spcAft>
              <a:buFont typeface="Wingdings" panose="05000000000000000000" pitchFamily="2" charset="2"/>
              <a:buChar char="ü"/>
            </a:pPr>
            <a:r>
              <a:rPr lang="en-US" sz="1200" dirty="0">
                <a:latin typeface="TWK Lausanne 350" panose="02000503040000020004" pitchFamily="50" charset="0"/>
                <a:cs typeface="Arial" panose="020B0604020202020204" pitchFamily="34" charset="0"/>
              </a:rPr>
              <a:t>Commitment to training and professional development, including keeping up to date with all relevant legislation.</a:t>
            </a:r>
          </a:p>
          <a:p>
            <a:pPr marL="285750" indent="-285750">
              <a:lnSpc>
                <a:spcPct val="100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Full UK drivers’ licence &amp; use of own vehicle for business use </a:t>
            </a:r>
            <a:r>
              <a:rPr lang="en-GB" sz="1200" dirty="0">
                <a:latin typeface="TWK Lausanne 350" panose="02000503040000020004" pitchFamily="50" charset="0"/>
                <a:ea typeface="Aptos" panose="020B0004020202020204" pitchFamily="34" charset="0"/>
                <a:cs typeface="Times New Roman" panose="02020603050405020304" pitchFamily="18" charset="0"/>
              </a:rPr>
              <a:t>(Note: Employees must hold insurance that covers domestic and business use).</a:t>
            </a:r>
          </a:p>
          <a:p>
            <a:pPr marL="285750" indent="-285750">
              <a:lnSpc>
                <a:spcPct val="100000"/>
              </a:lnSpc>
              <a:spcBef>
                <a:spcPts val="0"/>
              </a:spcBef>
              <a:spcAft>
                <a:spcPts val="600"/>
              </a:spcAft>
              <a:buFont typeface="Wingdings" panose="05000000000000000000" pitchFamily="2" charset="2"/>
              <a:buChar char="ü"/>
            </a:pPr>
            <a:endParaRPr lang="en-GB" sz="1200" dirty="0">
              <a:latin typeface="TWK Lausanne 350" panose="02000503040000020004" pitchFamily="50" charset="0"/>
              <a:cs typeface="Arial" panose="020B0604020202020204" pitchFamily="34" charset="0"/>
            </a:endParaRPr>
          </a:p>
        </p:txBody>
      </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skills and knowledge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2879250"/>
          </a:xfrm>
          <a:prstGeom prst="rect">
            <a:avLst/>
          </a:prstGeom>
          <a:noFill/>
        </p:spPr>
        <p:txBody>
          <a:bodyPr wrap="square" rtlCol="0">
            <a:spAutoFit/>
          </a:bodyPr>
          <a:lstStyle/>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200">
                <a:solidFill>
                  <a:srgbClr val="000000"/>
                </a:solidFill>
                <a:latin typeface="TWK Lausanne 350" panose="02000503040000020004" pitchFamily="50" charset="0"/>
              </a:rPr>
              <a:t>Ability to contribute to organisational training and development needs</a:t>
            </a:r>
          </a:p>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200">
                <a:solidFill>
                  <a:srgbClr val="000000"/>
                </a:solidFill>
                <a:latin typeface="TWK Lausanne 350" panose="02000503040000020004" pitchFamily="50" charset="0"/>
              </a:rPr>
              <a:t>Knowledge and understanding of housing support requirements</a:t>
            </a:r>
          </a:p>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200">
                <a:solidFill>
                  <a:srgbClr val="000000"/>
                </a:solidFill>
                <a:latin typeface="TWK Lausanne 350" panose="02000503040000020004" pitchFamily="50" charset="0"/>
              </a:rPr>
              <a:t>Knowledge of local resources</a:t>
            </a:r>
            <a:endParaRPr lang="en-GB" sz="1200">
              <a:effectLst/>
              <a:latin typeface="TWK Lausanne 350" panose="02000503040000020004" pitchFamily="50" charset="0"/>
              <a:ea typeface="Courier New" panose="02070309020205020404" pitchFamily="49" charset="0"/>
            </a:endParaRPr>
          </a:p>
          <a:p>
            <a:pPr marL="285750" marR="6604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a:effectLst/>
                <a:latin typeface="TWK Lausanne 350" panose="02000503040000020004" pitchFamily="50" charset="0"/>
                <a:ea typeface="Courier New" panose="02070309020205020404" pitchFamily="49" charset="0"/>
              </a:rPr>
              <a:t>Ability</a:t>
            </a:r>
            <a:r>
              <a:rPr lang="en-GB" sz="1200" spc="85">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to</a:t>
            </a:r>
            <a:r>
              <a:rPr lang="en-GB" sz="1200" spc="85">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ensure</a:t>
            </a:r>
            <a:r>
              <a:rPr lang="en-GB" sz="1200" spc="80">
                <a:effectLst/>
                <a:latin typeface="TWK Lausanne 350" panose="02000503040000020004" pitchFamily="50" charset="0"/>
                <a:ea typeface="Courier New" panose="02070309020205020404" pitchFamily="49" charset="0"/>
              </a:rPr>
              <a:t> </a:t>
            </a:r>
            <a:r>
              <a:rPr lang="en-GB" sz="1200" spc="80">
                <a:latin typeface="TWK Lausanne 350" panose="02000503040000020004" pitchFamily="50" charset="0"/>
                <a:ea typeface="Courier New" panose="02070309020205020404" pitchFamily="49" charset="0"/>
              </a:rPr>
              <a:t>work </a:t>
            </a:r>
            <a:r>
              <a:rPr lang="en-GB" sz="1200">
                <a:effectLst/>
                <a:latin typeface="TWK Lausanne 350" panose="02000503040000020004" pitchFamily="50" charset="0"/>
                <a:ea typeface="Courier New" panose="02070309020205020404" pitchFamily="49" charset="0"/>
              </a:rPr>
              <a:t>is</a:t>
            </a:r>
            <a:r>
              <a:rPr lang="en-GB" sz="1200" spc="85">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delivered</a:t>
            </a:r>
            <a:r>
              <a:rPr lang="en-GB" sz="1200" spc="95">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in</a:t>
            </a:r>
            <a:r>
              <a:rPr lang="en-GB" sz="1200" spc="80">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accordance</a:t>
            </a:r>
            <a:r>
              <a:rPr lang="en-GB" sz="1200" spc="85">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with</a:t>
            </a:r>
            <a:r>
              <a:rPr lang="en-GB" sz="1200" spc="85">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corporate</a:t>
            </a:r>
            <a:r>
              <a:rPr lang="en-GB" sz="1200" spc="90">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policy </a:t>
            </a:r>
            <a:r>
              <a:rPr lang="en-GB" sz="1200" spc="-260">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and </a:t>
            </a:r>
            <a:r>
              <a:rPr lang="en-GB" sz="1200" spc="5">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objectives</a:t>
            </a:r>
          </a:p>
          <a:p>
            <a:pPr marL="285750" marR="62865"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a:latin typeface="TWK Lausanne 350" panose="02000503040000020004" pitchFamily="50" charset="0"/>
                <a:ea typeface="Courier New" panose="02070309020205020404" pitchFamily="49" charset="0"/>
              </a:rPr>
              <a:t>E</a:t>
            </a:r>
            <a:r>
              <a:rPr lang="en-GB" sz="1200">
                <a:effectLst/>
                <a:latin typeface="TWK Lausanne 350" panose="02000503040000020004" pitchFamily="50" charset="0"/>
                <a:ea typeface="Courier New" panose="02070309020205020404" pitchFamily="49" charset="0"/>
              </a:rPr>
              <a:t>quivalent experience</a:t>
            </a:r>
            <a:r>
              <a:rPr lang="en-GB" sz="1200" spc="120">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in</a:t>
            </a:r>
            <a:r>
              <a:rPr lang="en-GB" sz="1200" spc="115">
                <a:latin typeface="TWK Lausanne 350" panose="02000503040000020004" pitchFamily="50" charset="0"/>
                <a:ea typeface="Courier New" panose="02070309020205020404" pitchFamily="49" charset="0"/>
              </a:rPr>
              <a:t> </a:t>
            </a:r>
            <a:r>
              <a:rPr lang="en-GB" sz="1200" spc="-265">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social</a:t>
            </a:r>
            <a:r>
              <a:rPr lang="en-GB" sz="1200" spc="-15">
                <a:effectLst/>
                <a:latin typeface="TWK Lausanne 350" panose="02000503040000020004" pitchFamily="50" charset="0"/>
                <a:ea typeface="Courier New" panose="02070309020205020404" pitchFamily="49" charset="0"/>
              </a:rPr>
              <a:t> </a:t>
            </a:r>
            <a:r>
              <a:rPr lang="en-GB" sz="1200" spc="-15">
                <a:latin typeface="TWK Lausanne 350" panose="02000503040000020004" pitchFamily="50" charset="0"/>
                <a:ea typeface="Courier New" panose="02070309020205020404" pitchFamily="49" charset="0"/>
              </a:rPr>
              <a:t>housing</a:t>
            </a:r>
            <a:r>
              <a:rPr lang="en-GB" sz="1200" spc="10">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and</a:t>
            </a:r>
            <a:r>
              <a:rPr lang="en-GB" sz="1200" spc="-5">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support</a:t>
            </a:r>
            <a:r>
              <a:rPr lang="en-GB" sz="1200" spc="-5">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services</a:t>
            </a:r>
          </a:p>
          <a:p>
            <a:pPr marL="285750" marR="62865"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a:latin typeface="TWK Lausanne 350" panose="02000503040000020004" pitchFamily="50" charset="0"/>
                <a:ea typeface="Courier New" panose="02070309020205020404" pitchFamily="49" charset="0"/>
              </a:rPr>
              <a:t>Experience using Property Inventory Software</a:t>
            </a:r>
            <a:endParaRPr lang="en-GB" sz="1200">
              <a:effectLst/>
              <a:latin typeface="TWK Lausanne 350" panose="02000503040000020004" pitchFamily="50" charset="0"/>
              <a:ea typeface="Courier New" panose="02070309020205020404" pitchFamily="49" charset="0"/>
            </a:endParaRP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a:effectLst/>
                <a:latin typeface="TWK Lausanne 350" panose="02000503040000020004" pitchFamily="50" charset="0"/>
                <a:ea typeface="Courier New" panose="02070309020205020404" pitchFamily="49" charset="0"/>
              </a:rPr>
              <a:t>Knowledge</a:t>
            </a:r>
            <a:r>
              <a:rPr lang="en-GB" sz="1200" spc="135">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of</a:t>
            </a:r>
            <a:r>
              <a:rPr lang="en-GB" sz="1200" spc="130">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current</a:t>
            </a:r>
            <a:r>
              <a:rPr lang="en-GB" sz="1200" spc="130">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relevant</a:t>
            </a:r>
            <a:r>
              <a:rPr lang="en-GB" sz="1200" spc="140">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legislation,</a:t>
            </a:r>
            <a:r>
              <a:rPr lang="en-GB" sz="1200" spc="140">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policies</a:t>
            </a:r>
            <a:r>
              <a:rPr lang="en-GB" sz="1200" spc="145">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and</a:t>
            </a:r>
            <a:r>
              <a:rPr lang="en-GB" sz="1200" spc="125">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strategies</a:t>
            </a:r>
            <a:r>
              <a:rPr lang="en-GB" sz="1200" spc="135">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relating</a:t>
            </a:r>
            <a:r>
              <a:rPr lang="en-GB" sz="1200" spc="130">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to </a:t>
            </a:r>
            <a:r>
              <a:rPr lang="en-GB" sz="1200" spc="-265">
                <a:effectLst/>
                <a:latin typeface="TWK Lausanne 350" panose="02000503040000020004" pitchFamily="50" charset="0"/>
                <a:ea typeface="Courier New" panose="02070309020205020404" pitchFamily="49" charset="0"/>
              </a:rPr>
              <a:t> </a:t>
            </a:r>
            <a:r>
              <a:rPr lang="en-GB" sz="1200">
                <a:effectLst/>
                <a:latin typeface="TWK Lausanne 350" panose="02000503040000020004" pitchFamily="50" charset="0"/>
                <a:ea typeface="Courier New" panose="02070309020205020404" pitchFamily="49" charset="0"/>
              </a:rPr>
              <a:t>housing</a:t>
            </a:r>
            <a:r>
              <a:rPr lang="en-GB" sz="1200">
                <a:latin typeface="TWK Lausanne 350" panose="02000503040000020004" pitchFamily="50" charset="0"/>
                <a:ea typeface="Courier New" panose="02070309020205020404" pitchFamily="49" charset="0"/>
              </a:rPr>
              <a:t> and homelessness and private rental sector. </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US" sz="1200">
                <a:latin typeface="TWK Lausanne 350" panose="02000503040000020004" pitchFamily="50" charset="0"/>
              </a:rPr>
              <a:t>Understanding the needs and rights of </a:t>
            </a:r>
            <a:r>
              <a:rPr lang="en-GB" sz="1200">
                <a:latin typeface="TWK Lausanne 350" panose="02000503040000020004" pitchFamily="50" charset="0"/>
              </a:rPr>
              <a:t>people we support</a:t>
            </a:r>
            <a:endParaRPr lang="en-GB" sz="1200" dirty="0">
              <a:latin typeface="TWK Lausanne 350" panose="02000503040000020004" pitchFamily="50"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2434029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326715"/>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23-26 (£26,036 - £28,571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Housing Services Manager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35,  Monday to Friday – worked flexibly between the hours of 8.00am to 6.00pm depending on the needs of the service with one-hour unpaid break.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17 Dava Street, Glasgow, G51 2JA.</a:t>
            </a:r>
            <a:r>
              <a:rPr lang="en-GB" sz="1200" dirty="0">
                <a:latin typeface="TWK Lausanne 350" panose="02000503040000020004" pitchFamily="50" charset="0"/>
                <a:ea typeface="Calibri" panose="020F0502020204030204" pitchFamily="34" charset="0"/>
                <a:cs typeface="Times New Roman" panose="02020603050405020304" pitchFamily="18" charset="0"/>
              </a:rPr>
              <a:t> . </a:t>
            </a:r>
            <a:r>
              <a:rPr lang="en-GB" sz="1200" dirty="0">
                <a:latin typeface="TWK Lausanne 350" panose="02000503040000020004" pitchFamily="50" charset="0"/>
                <a:ea typeface="Calibri" panose="020F0502020204030204" pitchFamily="34" charset="0"/>
              </a:rPr>
              <a:t>Home working is in agreement with the line manager based on the needs of the service. </a:t>
            </a:r>
            <a:r>
              <a:rPr lang="en-GB" sz="1200" dirty="0">
                <a:effectLst/>
                <a:latin typeface="TWK Lausanne 350" panose="02000503040000020004" pitchFamily="50" charset="0"/>
                <a:ea typeface="Arial" panose="020B0604020202020204" pitchFamily="34" charset="0"/>
              </a:rPr>
              <a:t>You are also required to work in the local commu</a:t>
            </a:r>
            <a:r>
              <a:rPr lang="en-GB" sz="1200" dirty="0">
                <a:latin typeface="TWK Lausanne 350" panose="02000503040000020004" pitchFamily="50" charset="0"/>
                <a:ea typeface="Arial" panose="020B0604020202020204" pitchFamily="34" charset="0"/>
              </a:rPr>
              <a:t>nity, and you will be paid travel expenses between your usual place of work and appointments undertaken in the course of your duties.</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5pm on Friday 24</a:t>
            </a:r>
            <a:r>
              <a:rPr lang="en-GB" sz="1400" baseline="30000" dirty="0">
                <a:latin typeface="TWK Lausanne 350" panose="02000503040000020004" pitchFamily="50" charset="0"/>
              </a:rPr>
              <a:t>th</a:t>
            </a:r>
            <a:r>
              <a:rPr lang="en-GB" sz="1400" dirty="0">
                <a:latin typeface="TWK Lausanne 350" panose="02000503040000020004" pitchFamily="50" charset="0"/>
              </a:rPr>
              <a:t> January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Property Sourcing Agent</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4924425"/>
          </a:xfrm>
          <a:prstGeom prst="rect">
            <a:avLst/>
          </a:prstGeom>
          <a:noFill/>
        </p:spPr>
        <p:txBody>
          <a:bodyPr wrap="square">
            <a:spAutoFit/>
          </a:bodyPr>
          <a:lstStyle/>
          <a:p>
            <a:pPr marL="71120" marR="299720"/>
            <a:r>
              <a:rPr lang="en-GB" sz="1200" dirty="0">
                <a:latin typeface="TWK Lausanne 350" panose="02000503040000020004" pitchFamily="50" charset="0"/>
                <a:ea typeface="Arial" panose="020B0604020202020204" pitchFamily="34" charset="0"/>
                <a:cs typeface="Arial" panose="020B0604020202020204" pitchFamily="34" charset="0"/>
              </a:rPr>
              <a:t>Short-Term Housing Glasgow </a:t>
            </a:r>
            <a:r>
              <a:rPr lang="en-GB" sz="1200" dirty="0">
                <a:effectLst/>
                <a:latin typeface="TWK Lausanne 350" panose="02000503040000020004" pitchFamily="50" charset="0"/>
                <a:ea typeface="Arial" panose="020B0604020202020204" pitchFamily="34" charset="0"/>
                <a:cs typeface="Arial" panose="020B0604020202020204" pitchFamily="34" charset="0"/>
              </a:rPr>
              <a:t>provides</a:t>
            </a:r>
            <a:r>
              <a:rPr lang="en-GB" sz="1200" spc="-5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a</a:t>
            </a:r>
            <a:r>
              <a:rPr lang="en-GB" sz="1200" spc="-5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service</a:t>
            </a:r>
            <a:r>
              <a:rPr lang="en-GB" sz="1200" spc="-5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between</a:t>
            </a:r>
            <a:r>
              <a:rPr lang="en-GB" sz="1200" spc="-5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private</a:t>
            </a:r>
            <a:r>
              <a:rPr lang="en-GB" sz="1200" spc="-50"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property</a:t>
            </a:r>
            <a:r>
              <a:rPr lang="en-GB" sz="1200" spc="-5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owners </a:t>
            </a:r>
            <a:r>
              <a:rPr lang="en-GB" sz="1200" spc="-42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and tenants. Our goal is to end homelessness by improving access to the</a:t>
            </a:r>
            <a:r>
              <a:rPr lang="en-GB" sz="1200" spc="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private rented sector. There are two parts to the Service: Help to Rent and Short-Term Housing. Through both of these areas, we provide tenancy sustainment</a:t>
            </a:r>
            <a:r>
              <a:rPr lang="en-GB" sz="1200" spc="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support</a:t>
            </a:r>
            <a:r>
              <a:rPr lang="en-GB" sz="12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to</a:t>
            </a:r>
            <a:r>
              <a:rPr lang="en-GB" sz="12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people</a:t>
            </a:r>
            <a:r>
              <a:rPr lang="en-GB" sz="12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who</a:t>
            </a:r>
            <a:r>
              <a:rPr lang="en-GB" sz="1200" spc="-120"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are</a:t>
            </a:r>
            <a:r>
              <a:rPr lang="en-GB" sz="12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experiencing</a:t>
            </a:r>
            <a:r>
              <a:rPr lang="en-GB" sz="12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homelessness,</a:t>
            </a:r>
            <a:r>
              <a:rPr lang="en-GB" sz="1200" spc="-120"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or</a:t>
            </a:r>
            <a:r>
              <a:rPr lang="en-GB" sz="12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who</a:t>
            </a:r>
            <a:r>
              <a:rPr lang="en-GB" sz="12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are</a:t>
            </a:r>
            <a:r>
              <a:rPr lang="en-GB" sz="1200" spc="-120"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latin typeface="TWK Lausanne 350" panose="02000503040000020004" pitchFamily="50" charset="0"/>
                <a:cs typeface="Arial" panose="020B0604020202020204" pitchFamily="34" charset="0"/>
              </a:rPr>
              <a:t>in danger of becoming homeless.</a:t>
            </a:r>
          </a:p>
          <a:p>
            <a:pPr marL="528320"/>
            <a:r>
              <a:rPr lang="en-GB" sz="1200" dirty="0">
                <a:latin typeface="TWK Lausanne 350" panose="02000503040000020004" pitchFamily="50" charset="0"/>
                <a:cs typeface="Arial" panose="020B0604020202020204" pitchFamily="34" charset="0"/>
              </a:rPr>
              <a:t> </a:t>
            </a:r>
          </a:p>
          <a:p>
            <a:pPr marL="71120" marR="246380" algn="just"/>
            <a:r>
              <a:rPr lang="en-GB" sz="1200" dirty="0">
                <a:effectLst/>
                <a:latin typeface="TWK Lausanne 350" panose="02000503040000020004" pitchFamily="50" charset="0"/>
                <a:ea typeface="Arial" panose="020B0604020202020204" pitchFamily="34" charset="0"/>
                <a:cs typeface="Arial" panose="020B0604020202020204" pitchFamily="34" charset="0"/>
              </a:rPr>
              <a:t>We</a:t>
            </a:r>
            <a:r>
              <a:rPr lang="en-GB" sz="12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provide</a:t>
            </a:r>
            <a:r>
              <a:rPr lang="en-GB" sz="12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high</a:t>
            </a:r>
            <a:r>
              <a:rPr lang="en-GB" sz="1200" spc="-9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standards</a:t>
            </a:r>
            <a:r>
              <a:rPr lang="en-GB" sz="12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of</a:t>
            </a:r>
            <a:r>
              <a:rPr lang="en-GB" sz="1200" spc="-9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accommodation</a:t>
            </a:r>
            <a:r>
              <a:rPr lang="en-GB" sz="12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and,</a:t>
            </a:r>
            <a:r>
              <a:rPr lang="en-GB" sz="12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crucially,</a:t>
            </a:r>
            <a:r>
              <a:rPr lang="en-GB" sz="1200" spc="-9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create</a:t>
            </a:r>
            <a:r>
              <a:rPr lang="en-GB" sz="12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a</a:t>
            </a:r>
            <a:r>
              <a:rPr lang="en-GB" sz="1200" spc="-9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platform</a:t>
            </a:r>
            <a:r>
              <a:rPr lang="en-GB" sz="1200" spc="-42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for</a:t>
            </a:r>
            <a:r>
              <a:rPr lang="en-GB" sz="12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some</a:t>
            </a:r>
            <a:r>
              <a:rPr lang="en-GB" sz="12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of</a:t>
            </a:r>
            <a:r>
              <a:rPr lang="en-GB" sz="12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society’s</a:t>
            </a:r>
            <a:r>
              <a:rPr lang="en-GB" sz="12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most</a:t>
            </a:r>
            <a:r>
              <a:rPr lang="en-GB" sz="12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under-represented</a:t>
            </a:r>
            <a:r>
              <a:rPr lang="en-GB" sz="12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people</a:t>
            </a:r>
            <a:r>
              <a:rPr lang="en-GB" sz="12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with</a:t>
            </a:r>
            <a:r>
              <a:rPr lang="en-GB" sz="12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the</a:t>
            </a:r>
            <a:r>
              <a:rPr lang="en-GB" sz="12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ultimate</a:t>
            </a:r>
            <a:r>
              <a:rPr lang="en-GB" sz="12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aim</a:t>
            </a:r>
            <a:r>
              <a:rPr lang="en-GB" sz="12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of</a:t>
            </a:r>
            <a:r>
              <a:rPr lang="en-GB" sz="1200" spc="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making</a:t>
            </a:r>
            <a:r>
              <a:rPr lang="en-GB" sz="12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a</a:t>
            </a:r>
            <a:r>
              <a:rPr lang="en-GB" sz="1200" spc="150"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genuine</a:t>
            </a:r>
            <a:r>
              <a:rPr lang="en-GB" sz="12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difference</a:t>
            </a:r>
            <a:r>
              <a:rPr lang="en-GB" sz="1200" spc="-140"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in</a:t>
            </a:r>
            <a:r>
              <a:rPr lang="en-GB" sz="12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their</a:t>
            </a:r>
            <a:r>
              <a:rPr lang="en-GB" sz="12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200" dirty="0">
                <a:effectLst/>
                <a:latin typeface="TWK Lausanne 350" panose="02000503040000020004" pitchFamily="50" charset="0"/>
                <a:ea typeface="Arial" panose="020B0604020202020204" pitchFamily="34" charset="0"/>
                <a:cs typeface="Arial" panose="020B0604020202020204" pitchFamily="34" charset="0"/>
              </a:rPr>
              <a:t>lives.</a:t>
            </a:r>
          </a:p>
          <a:p>
            <a:pPr marL="71120" marR="299720"/>
            <a:endParaRPr lang="en-GB" sz="1200" dirty="0">
              <a:latin typeface="TWK Lausanne 350" panose="02000503040000020004" pitchFamily="50" charset="0"/>
              <a:ea typeface="Arial" panose="020B0604020202020204" pitchFamily="34" charset="0"/>
              <a:cs typeface="Arial" panose="020B0604020202020204" pitchFamily="34" charset="0"/>
            </a:endParaRPr>
          </a:p>
          <a:p>
            <a:pPr marL="71120" marR="299720"/>
            <a:r>
              <a:rPr lang="en-GB" sz="1200" b="0" i="0" dirty="0">
                <a:effectLst/>
                <a:latin typeface="TWK Lausanne 350" panose="02000503040000020004" pitchFamily="50" charset="0"/>
              </a:rPr>
              <a:t>As a </a:t>
            </a:r>
            <a:r>
              <a:rPr lang="en-GB" sz="1200" b="1" i="0" dirty="0">
                <a:effectLst/>
                <a:latin typeface="TWK Lausanne 350" panose="02000503040000020004" pitchFamily="50" charset="0"/>
              </a:rPr>
              <a:t>Property </a:t>
            </a:r>
            <a:r>
              <a:rPr lang="en-GB" sz="1200" b="1" dirty="0">
                <a:latin typeface="TWK Lausanne 350" panose="02000503040000020004" pitchFamily="50" charset="0"/>
              </a:rPr>
              <a:t>Sourcing Agent</a:t>
            </a:r>
            <a:r>
              <a:rPr lang="en-GB" sz="1200" b="0" i="0" dirty="0">
                <a:effectLst/>
                <a:latin typeface="TWK Lausanne 350" panose="02000503040000020004" pitchFamily="50" charset="0"/>
              </a:rPr>
              <a:t>, you will play a vital role in sourcing, acquiring, and managing properties that meet the needs of the people we support and the organisation. You will search for target properties and identify potential properties as well as establish and maintain landlord, investor and agent networks, liaise and negotiate with landlords, agents and investors to promote Right There Property Standards. You will also manage properties through the pipeline to the point they are available for occupation.</a:t>
            </a:r>
            <a:br>
              <a:rPr lang="en-GB" sz="1200" dirty="0">
                <a:latin typeface="TWK Lausanne 350" panose="02000503040000020004" pitchFamily="50" charset="0"/>
              </a:rPr>
            </a:br>
            <a:r>
              <a:rPr lang="en-GB" sz="1200" dirty="0">
                <a:latin typeface="TWK Lausanne 350" panose="02000503040000020004" pitchFamily="50" charset="0"/>
              </a:rPr>
              <a:t> </a:t>
            </a:r>
            <a:br>
              <a:rPr lang="en-GB" sz="1200" dirty="0">
                <a:latin typeface="TWK Lausanne 350" panose="02000503040000020004" pitchFamily="50" charset="0"/>
              </a:rPr>
            </a:br>
            <a:endParaRPr lang="en-GB" sz="1400" dirty="0">
              <a:latin typeface="TWK Lausanne 350" panose="02000503040000020004" pitchFamily="50" charset="0"/>
              <a:cs typeface="Arial" panose="020B0604020202020204" pitchFamily="34"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2010099" y="1761081"/>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Housing Services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95533" y="294612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Housing Team Lead</a:t>
            </a:r>
          </a:p>
        </p:txBody>
      </p:sp>
      <p:sp>
        <p:nvSpPr>
          <p:cNvPr id="4" name="Rectangle 3">
            <a:extLst>
              <a:ext uri="{FF2B5EF4-FFF2-40B4-BE49-F238E27FC236}">
                <a16:creationId xmlns:a16="http://schemas.microsoft.com/office/drawing/2014/main" id="{76E749A2-0140-EB20-E7F4-3E78F5E70418}"/>
              </a:ext>
            </a:extLst>
          </p:cNvPr>
          <p:cNvSpPr/>
          <p:nvPr/>
        </p:nvSpPr>
        <p:spPr>
          <a:xfrm>
            <a:off x="95533" y="4060173"/>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Tenant Liaison Workers</a:t>
            </a:r>
          </a:p>
        </p:txBody>
      </p:sp>
      <p:sp>
        <p:nvSpPr>
          <p:cNvPr id="11" name="Rectangle 10">
            <a:extLst>
              <a:ext uri="{FF2B5EF4-FFF2-40B4-BE49-F238E27FC236}">
                <a16:creationId xmlns:a16="http://schemas.microsoft.com/office/drawing/2014/main" id="{EA2CDF45-770A-9210-A299-A569CBBD342F}"/>
              </a:ext>
            </a:extLst>
          </p:cNvPr>
          <p:cNvSpPr/>
          <p:nvPr/>
        </p:nvSpPr>
        <p:spPr>
          <a:xfrm>
            <a:off x="2010100" y="2941944"/>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Housing Admin Supervisor</a:t>
            </a:r>
          </a:p>
        </p:txBody>
      </p:sp>
      <p:cxnSp>
        <p:nvCxnSpPr>
          <p:cNvPr id="13" name="Straight Connector 12">
            <a:extLst>
              <a:ext uri="{FF2B5EF4-FFF2-40B4-BE49-F238E27FC236}">
                <a16:creationId xmlns:a16="http://schemas.microsoft.com/office/drawing/2014/main" id="{16B2A4FB-5376-33B7-12EF-600EF7C300C8}"/>
              </a:ext>
            </a:extLst>
          </p:cNvPr>
          <p:cNvCxnSpPr>
            <a:stCxn id="2" idx="2"/>
          </p:cNvCxnSpPr>
          <p:nvPr/>
        </p:nvCxnSpPr>
        <p:spPr>
          <a:xfrm flipH="1">
            <a:off x="2897203" y="2491013"/>
            <a:ext cx="1" cy="23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B95FBFF-49DF-1B2E-DC7C-081B15A5FC2F}"/>
              </a:ext>
            </a:extLst>
          </p:cNvPr>
          <p:cNvCxnSpPr>
            <a:stCxn id="3" idx="2"/>
            <a:endCxn id="4" idx="0"/>
          </p:cNvCxnSpPr>
          <p:nvPr/>
        </p:nvCxnSpPr>
        <p:spPr>
          <a:xfrm>
            <a:off x="982638" y="3676059"/>
            <a:ext cx="0" cy="3841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E23FDC3-EF82-25D7-D3C1-73F080661D61}"/>
              </a:ext>
            </a:extLst>
          </p:cNvPr>
          <p:cNvSpPr/>
          <p:nvPr/>
        </p:nvSpPr>
        <p:spPr>
          <a:xfrm>
            <a:off x="2010099" y="4060173"/>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Administrators</a:t>
            </a:r>
          </a:p>
        </p:txBody>
      </p:sp>
      <p:sp>
        <p:nvSpPr>
          <p:cNvPr id="12" name="Rectangle 11">
            <a:extLst>
              <a:ext uri="{FF2B5EF4-FFF2-40B4-BE49-F238E27FC236}">
                <a16:creationId xmlns:a16="http://schemas.microsoft.com/office/drawing/2014/main" id="{8C8467DE-462B-EE7A-2259-16E74F0C8CA0}"/>
              </a:ext>
            </a:extLst>
          </p:cNvPr>
          <p:cNvSpPr/>
          <p:nvPr/>
        </p:nvSpPr>
        <p:spPr>
          <a:xfrm>
            <a:off x="3944911" y="2941944"/>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Property Sourcing Agent</a:t>
            </a:r>
          </a:p>
          <a:p>
            <a:pPr algn="ctr"/>
            <a:r>
              <a:rPr lang="en-GB" sz="1200" dirty="0">
                <a:solidFill>
                  <a:schemeClr val="tx1"/>
                </a:solidFill>
                <a:latin typeface="TWK Lausanne 350" panose="02000503040000020004" pitchFamily="50" charset="0"/>
              </a:rPr>
              <a:t>(current vacancy)</a:t>
            </a:r>
          </a:p>
        </p:txBody>
      </p:sp>
      <p:cxnSp>
        <p:nvCxnSpPr>
          <p:cNvPr id="19" name="Straight Connector 18">
            <a:extLst>
              <a:ext uri="{FF2B5EF4-FFF2-40B4-BE49-F238E27FC236}">
                <a16:creationId xmlns:a16="http://schemas.microsoft.com/office/drawing/2014/main" id="{7185F73A-0627-2556-5CBE-F14585F561EF}"/>
              </a:ext>
            </a:extLst>
          </p:cNvPr>
          <p:cNvCxnSpPr/>
          <p:nvPr/>
        </p:nvCxnSpPr>
        <p:spPr>
          <a:xfrm flipH="1">
            <a:off x="982638" y="2723771"/>
            <a:ext cx="19145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02B738-1131-DBC3-BCC9-0D9500E9E9A7}"/>
              </a:ext>
            </a:extLst>
          </p:cNvPr>
          <p:cNvCxnSpPr/>
          <p:nvPr/>
        </p:nvCxnSpPr>
        <p:spPr>
          <a:xfrm>
            <a:off x="2897203" y="2723771"/>
            <a:ext cx="19516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A0ACEA6-415A-48EB-7964-5F958BAD5599}"/>
              </a:ext>
            </a:extLst>
          </p:cNvPr>
          <p:cNvCxnSpPr>
            <a:endCxn id="3" idx="0"/>
          </p:cNvCxnSpPr>
          <p:nvPr/>
        </p:nvCxnSpPr>
        <p:spPr>
          <a:xfrm>
            <a:off x="982638" y="2723771"/>
            <a:ext cx="0" cy="2223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5C9BA94-2970-B1CE-561B-8F34E796AFD1}"/>
              </a:ext>
            </a:extLst>
          </p:cNvPr>
          <p:cNvCxnSpPr>
            <a:stCxn id="11" idx="2"/>
            <a:endCxn id="10" idx="0"/>
          </p:cNvCxnSpPr>
          <p:nvPr/>
        </p:nvCxnSpPr>
        <p:spPr>
          <a:xfrm flipH="1">
            <a:off x="2897204" y="3671876"/>
            <a:ext cx="1" cy="3882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187EBDE-0F66-E6AE-8DA8-FEBF9CCB8DA1}"/>
              </a:ext>
            </a:extLst>
          </p:cNvPr>
          <p:cNvCxnSpPr/>
          <p:nvPr/>
        </p:nvCxnSpPr>
        <p:spPr>
          <a:xfrm>
            <a:off x="4848836" y="2723771"/>
            <a:ext cx="0" cy="2181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4CDF57C-A447-088F-D1A5-D4D13B52644E}"/>
              </a:ext>
            </a:extLst>
          </p:cNvPr>
          <p:cNvCxnSpPr>
            <a:endCxn id="11" idx="0"/>
          </p:cNvCxnSpPr>
          <p:nvPr/>
        </p:nvCxnSpPr>
        <p:spPr>
          <a:xfrm>
            <a:off x="2897203" y="2723771"/>
            <a:ext cx="2" cy="2181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866994" y="790863"/>
            <a:ext cx="11102915" cy="5962786"/>
          </a:xfrm>
          <a:prstGeom prst="rect">
            <a:avLst/>
          </a:prstGeom>
          <a:noFill/>
        </p:spPr>
        <p:txBody>
          <a:bodyPr wrap="square">
            <a:spAutoFit/>
          </a:bodyPr>
          <a:lstStyle/>
          <a:p>
            <a:pPr lvl="0" fontAlgn="base">
              <a:lnSpc>
                <a:spcPct val="107000"/>
              </a:lnSpc>
              <a:spcAft>
                <a:spcPts val="800"/>
              </a:spcAft>
              <a:tabLst>
                <a:tab pos="457200" algn="l"/>
              </a:tabLst>
            </a:pPr>
            <a:r>
              <a:rPr lang="en-GB" sz="1200" b="1" dirty="0">
                <a:latin typeface="TWK Lausanne 350" panose="02000503040000020004" pitchFamily="50" charset="0"/>
                <a:cs typeface="Times New Roman" panose="02020603050405020304" pitchFamily="18" charset="0"/>
              </a:rPr>
              <a:t>Assisting our Housing Management Team with sourcing , acquiring and managing our property portfolio.</a:t>
            </a:r>
            <a:endParaRPr lang="en-GB" sz="1200" dirty="0">
              <a:latin typeface="TWK Lausanne 350" panose="02000503040000020004" pitchFamily="50" charset="0"/>
              <a:cs typeface="Times New Roman" panose="02020603050405020304" pitchFamily="18" charset="0"/>
            </a:endParaRPr>
          </a:p>
          <a:p>
            <a:pPr marL="342900" indent="-342900" fontAlgn="base">
              <a:lnSpc>
                <a:spcPct val="107000"/>
              </a:lnSpc>
              <a:spcAft>
                <a:spcPts val="800"/>
              </a:spcAft>
              <a:buFont typeface="Wingdings" panose="05000000000000000000" pitchFamily="2" charset="2"/>
              <a:buChar char=""/>
              <a:tabLst>
                <a:tab pos="457200" algn="l"/>
              </a:tabLst>
            </a:pPr>
            <a:r>
              <a:rPr lang="en-GB" sz="1200" dirty="0">
                <a:solidFill>
                  <a:srgbClr val="595959"/>
                </a:solidFill>
                <a:latin typeface="TWK Lausanne 350" panose="02000503040000020004" pitchFamily="50" charset="0"/>
              </a:rPr>
              <a:t>Support the Housing Management Team to develop and maintain a quality portfolio of properties for both our Short Term Housing service and Rent Deposit Scheme to meet the needs of the people we support and partner agencies. </a:t>
            </a:r>
          </a:p>
          <a:p>
            <a:pPr marL="342900" indent="-342900" fontAlgn="base">
              <a:lnSpc>
                <a:spcPct val="107000"/>
              </a:lnSpc>
              <a:spcAft>
                <a:spcPts val="800"/>
              </a:spcAft>
              <a:buFont typeface="Wingdings" panose="05000000000000000000" pitchFamily="2" charset="2"/>
              <a:buChar char=""/>
              <a:tabLst>
                <a:tab pos="457200" algn="l"/>
              </a:tabLst>
            </a:pPr>
            <a:r>
              <a:rPr lang="en-GB" sz="1200" b="1" dirty="0">
                <a:solidFill>
                  <a:srgbClr val="595959"/>
                </a:solidFill>
                <a:latin typeface="TWK Lausanne 350" panose="02000503040000020004" pitchFamily="50" charset="0"/>
              </a:rPr>
              <a:t>Property Sourcing &amp; Acquirement: </a:t>
            </a:r>
            <a:r>
              <a:rPr lang="en-GB" sz="1200" dirty="0">
                <a:solidFill>
                  <a:srgbClr val="595959"/>
                </a:solidFill>
                <a:latin typeface="TWK Lausanne 350" panose="02000503040000020004" pitchFamily="50" charset="0"/>
              </a:rPr>
              <a:t>Identify suitable properties to acquire based on client specifications,  business needs and Right There’s values and standards that the programme can utilise. </a:t>
            </a:r>
          </a:p>
          <a:p>
            <a:pPr marL="342900" indent="-342900" fontAlgn="base">
              <a:lnSpc>
                <a:spcPct val="107000"/>
              </a:lnSpc>
              <a:spcAft>
                <a:spcPts val="800"/>
              </a:spcAft>
              <a:buFont typeface="Wingdings" panose="05000000000000000000" pitchFamily="2" charset="2"/>
              <a:buChar char=""/>
              <a:tabLst>
                <a:tab pos="457200" algn="l"/>
              </a:tabLst>
            </a:pPr>
            <a:r>
              <a:rPr lang="en-GB" sz="1200" dirty="0">
                <a:solidFill>
                  <a:srgbClr val="595959"/>
                </a:solidFill>
                <a:latin typeface="TWK Lausanne 350" panose="02000503040000020004" pitchFamily="50" charset="0"/>
              </a:rPr>
              <a:t>Assist our Housing Management Team to ensure the delivery of acceptable properties to the service </a:t>
            </a:r>
            <a:r>
              <a:rPr lang="en-GB" sz="1200" b="1" dirty="0">
                <a:solidFill>
                  <a:srgbClr val="595959"/>
                </a:solidFill>
                <a:latin typeface="TWK Lausanne 350" panose="02000503040000020004" pitchFamily="50" charset="0"/>
              </a:rPr>
              <a:t>in line with service and contract standards </a:t>
            </a:r>
            <a:r>
              <a:rPr lang="en-GB" sz="1200" dirty="0">
                <a:solidFill>
                  <a:srgbClr val="595959"/>
                </a:solidFill>
                <a:latin typeface="TWK Lausanne 350" panose="02000503040000020004" pitchFamily="50" charset="0"/>
              </a:rPr>
              <a:t>and expectations. </a:t>
            </a:r>
          </a:p>
          <a:p>
            <a:pPr marL="342900" indent="-342900" fontAlgn="base">
              <a:lnSpc>
                <a:spcPct val="107000"/>
              </a:lnSpc>
              <a:spcAft>
                <a:spcPts val="800"/>
              </a:spcAft>
              <a:buFont typeface="Wingdings" panose="05000000000000000000" pitchFamily="2" charset="2"/>
              <a:buChar char=""/>
              <a:tabLst>
                <a:tab pos="457200" algn="l"/>
              </a:tabLst>
            </a:pPr>
            <a:r>
              <a:rPr lang="en-GB" sz="1200" b="1" dirty="0">
                <a:solidFill>
                  <a:srgbClr val="595959"/>
                </a:solidFill>
                <a:latin typeface="TWK Lausanne 350" panose="02000503040000020004" pitchFamily="50" charset="0"/>
              </a:rPr>
              <a:t>Portfolio Management</a:t>
            </a:r>
            <a:r>
              <a:rPr lang="en-GB" sz="1200" dirty="0">
                <a:solidFill>
                  <a:srgbClr val="595959"/>
                </a:solidFill>
                <a:latin typeface="TWK Lausanne 350" panose="02000503040000020004" pitchFamily="50" charset="0"/>
              </a:rPr>
              <a:t>: Assist in managing the organisation’s property portfolio, ensuring the optimal utilisation and maintenance of all assets.</a:t>
            </a:r>
          </a:p>
          <a:p>
            <a:pPr marL="342900" indent="-342900" fontAlgn="base">
              <a:lnSpc>
                <a:spcPct val="107000"/>
              </a:lnSpc>
              <a:spcAft>
                <a:spcPts val="800"/>
              </a:spcAft>
              <a:buFont typeface="Wingdings" panose="05000000000000000000" pitchFamily="2" charset="2"/>
              <a:buChar char=""/>
              <a:tabLst>
                <a:tab pos="457200" algn="l"/>
              </a:tabLst>
            </a:pPr>
            <a:r>
              <a:rPr lang="en-GB" sz="1200" b="1" i="0" dirty="0">
                <a:solidFill>
                  <a:srgbClr val="595959"/>
                </a:solidFill>
                <a:effectLst/>
                <a:latin typeface="TWK Lausanne 350" panose="02000503040000020004" pitchFamily="50" charset="0"/>
              </a:rPr>
              <a:t>Market Research</a:t>
            </a:r>
            <a:r>
              <a:rPr lang="en-GB" sz="1200" b="0" i="0" dirty="0">
                <a:solidFill>
                  <a:srgbClr val="595959"/>
                </a:solidFill>
                <a:effectLst/>
                <a:latin typeface="TWK Lausanne 350" panose="02000503040000020004" pitchFamily="50" charset="0"/>
              </a:rPr>
              <a:t>: Conduct market analysis to stay updated on property trends, local market conditions, and potential </a:t>
            </a:r>
            <a:r>
              <a:rPr lang="en-GB" sz="1200" dirty="0">
                <a:solidFill>
                  <a:srgbClr val="595959"/>
                </a:solidFill>
                <a:latin typeface="TWK Lausanne 350" panose="02000503040000020004" pitchFamily="50" charset="0"/>
              </a:rPr>
              <a:t>procurement </a:t>
            </a:r>
            <a:r>
              <a:rPr lang="en-GB" sz="1200" b="0" i="0" dirty="0">
                <a:solidFill>
                  <a:srgbClr val="595959"/>
                </a:solidFill>
                <a:effectLst/>
                <a:latin typeface="TWK Lausanne 350" panose="02000503040000020004" pitchFamily="50" charset="0"/>
              </a:rPr>
              <a:t>opportunities.</a:t>
            </a:r>
            <a:endParaRPr lang="en-GB" sz="1200" dirty="0">
              <a:latin typeface="TWK Lausanne 350" panose="02000503040000020004" pitchFamily="50" charset="0"/>
              <a:cs typeface="Times New Roman" panose="02020603050405020304" pitchFamily="18" charset="0"/>
            </a:endParaRPr>
          </a:p>
          <a:p>
            <a:pPr marL="342900" indent="-342900" fontAlgn="base">
              <a:lnSpc>
                <a:spcPct val="107000"/>
              </a:lnSpc>
              <a:spcAft>
                <a:spcPts val="800"/>
              </a:spcAft>
              <a:buFont typeface="Wingdings" panose="05000000000000000000" pitchFamily="2" charset="2"/>
              <a:buChar char=""/>
              <a:tabLst>
                <a:tab pos="457200" algn="l"/>
              </a:tabLst>
            </a:pPr>
            <a:r>
              <a:rPr lang="en-GB" sz="1200" b="1" i="0" dirty="0">
                <a:solidFill>
                  <a:srgbClr val="595959"/>
                </a:solidFill>
                <a:effectLst/>
                <a:latin typeface="TWK Lausanne 350" panose="02000503040000020004" pitchFamily="50" charset="0"/>
              </a:rPr>
              <a:t>Negotiation</a:t>
            </a:r>
            <a:r>
              <a:rPr lang="en-GB" sz="1200" b="0" i="0" dirty="0">
                <a:solidFill>
                  <a:srgbClr val="595959"/>
                </a:solidFill>
                <a:effectLst/>
                <a:latin typeface="TWK Lausanne 350" panose="02000503040000020004" pitchFamily="50" charset="0"/>
              </a:rPr>
              <a:t>: Assist our Housing </a:t>
            </a:r>
            <a:r>
              <a:rPr lang="en-GB" sz="1200" dirty="0">
                <a:solidFill>
                  <a:srgbClr val="595959"/>
                </a:solidFill>
                <a:latin typeface="TWK Lausanne 350" panose="02000503040000020004" pitchFamily="50" charset="0"/>
              </a:rPr>
              <a:t>Management Team </a:t>
            </a:r>
            <a:r>
              <a:rPr lang="en-GB" sz="1200" b="0" i="0" dirty="0">
                <a:solidFill>
                  <a:srgbClr val="595959"/>
                </a:solidFill>
                <a:effectLst/>
                <a:latin typeface="TWK Lausanne 350" panose="02000503040000020004" pitchFamily="50" charset="0"/>
              </a:rPr>
              <a:t>negotiate prices, terms, and conditions of property transactions to ensure the best outcomes for the business and its partner agencies.</a:t>
            </a:r>
            <a:endParaRPr lang="en-GB" sz="1200" dirty="0">
              <a:latin typeface="TWK Lausanne 350" panose="02000503040000020004" pitchFamily="50" charset="0"/>
              <a:cs typeface="Times New Roman" panose="02020603050405020304" pitchFamily="18" charset="0"/>
            </a:endParaRPr>
          </a:p>
          <a:p>
            <a:pPr marL="342900" indent="-342900" fontAlgn="base">
              <a:lnSpc>
                <a:spcPct val="107000"/>
              </a:lnSpc>
              <a:spcAft>
                <a:spcPts val="800"/>
              </a:spcAft>
              <a:buFont typeface="Wingdings" panose="05000000000000000000" pitchFamily="2" charset="2"/>
              <a:buChar char=""/>
              <a:tabLst>
                <a:tab pos="457200" algn="l"/>
              </a:tabLst>
            </a:pPr>
            <a:r>
              <a:rPr lang="en-GB" sz="1200" b="1" i="0" dirty="0">
                <a:solidFill>
                  <a:srgbClr val="595959"/>
                </a:solidFill>
                <a:effectLst/>
                <a:latin typeface="TWK Lausanne 350" panose="02000503040000020004" pitchFamily="50" charset="0"/>
              </a:rPr>
              <a:t>Due Diligence</a:t>
            </a:r>
            <a:r>
              <a:rPr lang="en-GB" sz="1200" b="0" i="0" dirty="0">
                <a:solidFill>
                  <a:srgbClr val="595959"/>
                </a:solidFill>
                <a:effectLst/>
                <a:latin typeface="TWK Lausanne 350" panose="02000503040000020004" pitchFamily="50" charset="0"/>
              </a:rPr>
              <a:t>: Perform detailed checks on potential properties, including legal reviews, market valuations, and compliance with regulations.</a:t>
            </a:r>
            <a:endParaRPr lang="en-GB" sz="1200" dirty="0">
              <a:latin typeface="TWK Lausanne 350" panose="02000503040000020004" pitchFamily="50" charset="0"/>
              <a:cs typeface="Times New Roman" panose="02020603050405020304" pitchFamily="18" charset="0"/>
            </a:endParaRPr>
          </a:p>
          <a:p>
            <a:pPr marL="342900" indent="-342900" fontAlgn="base">
              <a:lnSpc>
                <a:spcPct val="107000"/>
              </a:lnSpc>
              <a:spcAft>
                <a:spcPts val="800"/>
              </a:spcAft>
              <a:buFont typeface="Wingdings" panose="05000000000000000000" pitchFamily="2" charset="2"/>
              <a:buChar char=""/>
              <a:tabLst>
                <a:tab pos="457200" algn="l"/>
              </a:tabLst>
            </a:pPr>
            <a:r>
              <a:rPr lang="en-GB" sz="1200" b="1" i="0" dirty="0">
                <a:solidFill>
                  <a:srgbClr val="595959"/>
                </a:solidFill>
                <a:effectLst/>
                <a:latin typeface="TWK Lausanne 350" panose="02000503040000020004" pitchFamily="50" charset="0"/>
              </a:rPr>
              <a:t>Documentation &amp; Lease Management</a:t>
            </a:r>
            <a:r>
              <a:rPr lang="en-GB" sz="1200" b="0" i="0" dirty="0">
                <a:solidFill>
                  <a:srgbClr val="595959"/>
                </a:solidFill>
                <a:effectLst/>
                <a:latin typeface="TWK Lausanne 350" panose="02000503040000020004" pitchFamily="50" charset="0"/>
              </a:rPr>
              <a:t>: Oversee the preparation of leases. Ensure all necessary documentation is completed accurately and on time.</a:t>
            </a:r>
            <a:endParaRPr lang="en-GB" sz="1200" dirty="0">
              <a:latin typeface="TWK Lausanne 350" panose="02000503040000020004" pitchFamily="50" charset="0"/>
              <a:cs typeface="Times New Roman" panose="02020603050405020304" pitchFamily="18" charset="0"/>
            </a:endParaRPr>
          </a:p>
          <a:p>
            <a:pPr marL="342900" indent="-342900" fontAlgn="base">
              <a:lnSpc>
                <a:spcPct val="107000"/>
              </a:lnSpc>
              <a:spcAft>
                <a:spcPts val="800"/>
              </a:spcAft>
              <a:buFont typeface="Wingdings" panose="05000000000000000000" pitchFamily="2" charset="2"/>
              <a:buChar char=""/>
              <a:tabLst>
                <a:tab pos="457200" algn="l"/>
              </a:tabLst>
            </a:pPr>
            <a:r>
              <a:rPr lang="en-GB" sz="1200" b="1" i="0" dirty="0">
                <a:solidFill>
                  <a:srgbClr val="595959"/>
                </a:solidFill>
                <a:effectLst/>
                <a:latin typeface="TWK Lausanne 350" panose="02000503040000020004" pitchFamily="50" charset="0"/>
              </a:rPr>
              <a:t>Budget Management</a:t>
            </a:r>
            <a:r>
              <a:rPr lang="en-GB" sz="1200" b="0" i="0" dirty="0">
                <a:solidFill>
                  <a:srgbClr val="595959"/>
                </a:solidFill>
                <a:effectLst/>
                <a:latin typeface="TWK Lausanne 350" panose="02000503040000020004" pitchFamily="50" charset="0"/>
              </a:rPr>
              <a:t>: Monitor procurement budgets to ensure financial targets are met without compromising on quality or compliance.</a:t>
            </a:r>
            <a:endParaRPr lang="en-GB" sz="1200" dirty="0">
              <a:latin typeface="TWK Lausanne 350" panose="02000503040000020004" pitchFamily="50" charset="0"/>
              <a:cs typeface="Times New Roman" panose="02020603050405020304" pitchFamily="18" charset="0"/>
            </a:endParaRPr>
          </a:p>
          <a:p>
            <a:pPr marL="342900" indent="-342900" fontAlgn="base">
              <a:lnSpc>
                <a:spcPct val="107000"/>
              </a:lnSpc>
              <a:spcAft>
                <a:spcPts val="800"/>
              </a:spcAft>
              <a:buFont typeface="Wingdings" panose="05000000000000000000" pitchFamily="2" charset="2"/>
              <a:buChar char=""/>
              <a:tabLst>
                <a:tab pos="457200" algn="l"/>
              </a:tabLst>
            </a:pPr>
            <a:r>
              <a:rPr lang="en-GB" sz="1200" b="1" i="0" dirty="0">
                <a:solidFill>
                  <a:srgbClr val="595959"/>
                </a:solidFill>
                <a:effectLst/>
                <a:latin typeface="TWK Lausanne 350" panose="02000503040000020004" pitchFamily="50" charset="0"/>
              </a:rPr>
              <a:t>Stakeholder Liaison</a:t>
            </a:r>
            <a:r>
              <a:rPr lang="en-GB" sz="1200" b="0" i="0" dirty="0">
                <a:solidFill>
                  <a:srgbClr val="595959"/>
                </a:solidFill>
                <a:effectLst/>
                <a:latin typeface="TWK Lausanne 350" panose="02000503040000020004" pitchFamily="50" charset="0"/>
              </a:rPr>
              <a:t>: Communicate effectively with clients, property owners, agents, and internal teams to ensure smooth transactions and outcomes.</a:t>
            </a:r>
            <a:endParaRPr lang="en-GB" sz="1200" dirty="0">
              <a:latin typeface="TWK Lausanne 350" panose="02000503040000020004" pitchFamily="50" charset="0"/>
              <a:cs typeface="Times New Roman" panose="02020603050405020304" pitchFamily="18" charset="0"/>
            </a:endParaRPr>
          </a:p>
          <a:p>
            <a:pPr marL="342900" indent="-342900" fontAlgn="base">
              <a:lnSpc>
                <a:spcPct val="107000"/>
              </a:lnSpc>
              <a:spcAft>
                <a:spcPts val="800"/>
              </a:spcAft>
              <a:buFont typeface="Wingdings" panose="05000000000000000000" pitchFamily="2" charset="2"/>
              <a:buChar char=""/>
              <a:tabLst>
                <a:tab pos="457200" algn="l"/>
              </a:tabLst>
            </a:pPr>
            <a:r>
              <a:rPr lang="en-GB" sz="1200" dirty="0">
                <a:solidFill>
                  <a:srgbClr val="595959"/>
                </a:solidFill>
                <a:latin typeface="TWK Lausanne 350" panose="02000503040000020004" pitchFamily="50" charset="0"/>
              </a:rPr>
              <a:t>Assist our Housing Management Team in </a:t>
            </a:r>
            <a:r>
              <a:rPr lang="en-GB" sz="1200" b="1" dirty="0">
                <a:solidFill>
                  <a:srgbClr val="595959"/>
                </a:solidFill>
                <a:latin typeface="TWK Lausanne 350" panose="02000503040000020004" pitchFamily="50" charset="0"/>
              </a:rPr>
              <a:t>developing positive partnerships </a:t>
            </a:r>
            <a:r>
              <a:rPr lang="en-GB" sz="1200" dirty="0">
                <a:solidFill>
                  <a:srgbClr val="595959"/>
                </a:solidFill>
                <a:latin typeface="TWK Lausanne 350" panose="02000503040000020004" pitchFamily="50" charset="0"/>
              </a:rPr>
              <a:t>with new and existing Private Sector Landlords and Agents</a:t>
            </a:r>
          </a:p>
          <a:p>
            <a:pPr marL="342900" indent="-342900" fontAlgn="base">
              <a:lnSpc>
                <a:spcPct val="107000"/>
              </a:lnSpc>
              <a:spcAft>
                <a:spcPts val="800"/>
              </a:spcAft>
              <a:buFont typeface="Wingdings" panose="05000000000000000000" pitchFamily="2" charset="2"/>
              <a:buChar char=""/>
              <a:tabLst>
                <a:tab pos="457200" algn="l"/>
              </a:tabLst>
            </a:pPr>
            <a:r>
              <a:rPr lang="en-GB" sz="1200" dirty="0">
                <a:solidFill>
                  <a:srgbClr val="595959"/>
                </a:solidFill>
                <a:latin typeface="TWK Lausanne 350" panose="02000503040000020004" pitchFamily="50" charset="0"/>
              </a:rPr>
              <a:t>Ensure that the </a:t>
            </a:r>
            <a:r>
              <a:rPr lang="en-GB" sz="1200" b="1" dirty="0">
                <a:solidFill>
                  <a:srgbClr val="595959"/>
                </a:solidFill>
                <a:latin typeface="TWK Lausanne 350" panose="02000503040000020004" pitchFamily="50" charset="0"/>
              </a:rPr>
              <a:t>aims and objectives </a:t>
            </a:r>
            <a:r>
              <a:rPr lang="en-GB" sz="1200" dirty="0">
                <a:solidFill>
                  <a:srgbClr val="595959"/>
                </a:solidFill>
                <a:latin typeface="TWK Lausanne 350" panose="02000503040000020004" pitchFamily="50" charset="0"/>
              </a:rPr>
              <a:t>of the programme are adhered to and reviewed on a regular basis, </a:t>
            </a:r>
            <a:r>
              <a:rPr lang="en-GB" sz="1200" b="1" dirty="0">
                <a:solidFill>
                  <a:srgbClr val="595959"/>
                </a:solidFill>
                <a:latin typeface="TWK Lausanne 350" panose="02000503040000020004" pitchFamily="50" charset="0"/>
              </a:rPr>
              <a:t>meeting</a:t>
            </a:r>
            <a:r>
              <a:rPr lang="en-GB" sz="1200" b="1" i="0" dirty="0">
                <a:solidFill>
                  <a:srgbClr val="595959"/>
                </a:solidFill>
                <a:effectLst/>
                <a:latin typeface="TWK Lausanne 350" panose="02000503040000020004" pitchFamily="50" charset="0"/>
              </a:rPr>
              <a:t> targets </a:t>
            </a:r>
            <a:r>
              <a:rPr lang="en-GB" sz="1200" b="0" i="0" dirty="0">
                <a:solidFill>
                  <a:srgbClr val="595959"/>
                </a:solidFill>
                <a:effectLst/>
                <a:latin typeface="TWK Lausanne 350" panose="02000503040000020004" pitchFamily="50" charset="0"/>
              </a:rPr>
              <a:t>for procurement and occupancy levels set by our Senior Leadership Team. </a:t>
            </a:r>
          </a:p>
          <a:p>
            <a:pPr marL="342900" indent="-342900" fontAlgn="base">
              <a:lnSpc>
                <a:spcPct val="107000"/>
              </a:lnSpc>
              <a:spcAft>
                <a:spcPts val="800"/>
              </a:spcAft>
              <a:buFont typeface="Wingdings" panose="05000000000000000000" pitchFamily="2" charset="2"/>
              <a:buChar char=""/>
              <a:tabLst>
                <a:tab pos="457200" algn="l"/>
              </a:tabLst>
            </a:pPr>
            <a:r>
              <a:rPr lang="en-GB" sz="1200" b="1" dirty="0">
                <a:solidFill>
                  <a:srgbClr val="595959"/>
                </a:solidFill>
                <a:latin typeface="TWK Lausanne 350" panose="02000503040000020004" pitchFamily="50" charset="0"/>
              </a:rPr>
              <a:t>Support the Housing Management Team in the ongoing monitoring and review of service capacity. </a:t>
            </a:r>
          </a:p>
          <a:p>
            <a:pPr marL="342900" indent="-342900" fontAlgn="base">
              <a:lnSpc>
                <a:spcPct val="107000"/>
              </a:lnSpc>
              <a:spcAft>
                <a:spcPts val="800"/>
              </a:spcAft>
              <a:buFont typeface="Wingdings" panose="05000000000000000000" pitchFamily="2" charset="2"/>
              <a:buChar char=""/>
              <a:tabLst>
                <a:tab pos="457200" algn="l"/>
              </a:tabLst>
            </a:pPr>
            <a:r>
              <a:rPr lang="en-GB" sz="1200" b="1" dirty="0">
                <a:solidFill>
                  <a:srgbClr val="595959"/>
                </a:solidFill>
                <a:latin typeface="TWK Lausanne 350" panose="02000503040000020004" pitchFamily="50" charset="0"/>
              </a:rPr>
              <a:t>Ensure delivery of appropriate levels of high quality information to appropriate team members. </a:t>
            </a:r>
          </a:p>
          <a:p>
            <a:pPr marL="342900" indent="-342900" fontAlgn="base">
              <a:lnSpc>
                <a:spcPct val="107000"/>
              </a:lnSpc>
              <a:spcAft>
                <a:spcPts val="800"/>
              </a:spcAft>
              <a:buFont typeface="Wingdings" panose="05000000000000000000" pitchFamily="2" charset="2"/>
              <a:buChar char=""/>
              <a:tabLst>
                <a:tab pos="457200" algn="l"/>
              </a:tabLst>
            </a:pPr>
            <a:r>
              <a:rPr lang="en-GB" sz="1200" b="0" i="0" dirty="0">
                <a:solidFill>
                  <a:srgbClr val="595959"/>
                </a:solidFill>
                <a:effectLst/>
                <a:latin typeface="TWK Lausanne 350" panose="02000503040000020004" pitchFamily="50" charset="0"/>
              </a:rPr>
              <a:t>Consistently adhere to all relevant policies and procedures ensuring best practice and legal compliance. </a:t>
            </a:r>
            <a:endParaRPr lang="en-GB" sz="1400" u="none" strike="noStrike" kern="0" spc="0" dirty="0">
              <a:ln>
                <a:noFill/>
              </a:ln>
              <a:solidFill>
                <a:srgbClr val="000000"/>
              </a:solidFill>
              <a:effectLst/>
              <a:latin typeface="TWK Lausanne 350" panose="02000503040000020004" pitchFamily="50" charset="0"/>
              <a:ea typeface="Arial Unicode MS"/>
              <a:cs typeface="Arial Unicode MS"/>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9B6A0B-1B81-972F-AB73-9865BCE66301}"/>
              </a:ext>
            </a:extLst>
          </p:cNvPr>
          <p:cNvSpPr txBox="1"/>
          <p:nvPr/>
        </p:nvSpPr>
        <p:spPr>
          <a:xfrm>
            <a:off x="523665" y="274741"/>
            <a:ext cx="10533603" cy="5887446"/>
          </a:xfrm>
          <a:prstGeom prst="rect">
            <a:avLst/>
          </a:prstGeom>
          <a:noFill/>
        </p:spPr>
        <p:txBody>
          <a:bodyPr wrap="square">
            <a:spAutoFit/>
          </a:bodyPr>
          <a:lstStyle/>
          <a:p>
            <a:pPr>
              <a:lnSpc>
                <a:spcPct val="107000"/>
              </a:lnSpc>
              <a:spcAft>
                <a:spcPts val="800"/>
              </a:spcAft>
            </a:pPr>
            <a:endParaRPr lang="en-GB" sz="1400" dirty="0">
              <a:latin typeface="TWK Lausanne 350" panose="02000503040000020004" pitchFamily="50" charset="0"/>
              <a:cs typeface="Times New Roman" panose="02020603050405020304" pitchFamily="18" charset="0"/>
            </a:endParaRPr>
          </a:p>
          <a:p>
            <a:pPr>
              <a:lnSpc>
                <a:spcPct val="120000"/>
              </a:lnSpc>
            </a:pPr>
            <a:r>
              <a:rPr lang="en-GB" sz="1400" b="1" dirty="0">
                <a:latin typeface="TWK Lausanne 350" panose="02000503040000020004" pitchFamily="50" charset="0"/>
                <a:cs typeface="Times New Roman" panose="02020603050405020304" pitchFamily="18" charset="0"/>
              </a:rPr>
              <a:t>Being part of the Right There </a:t>
            </a:r>
            <a:r>
              <a:rPr lang="en-GB" sz="1400" b="1" dirty="0">
                <a:latin typeface="TWK Lausanne 350" panose="02000503040000020004" pitchFamily="50" charset="0"/>
              </a:rPr>
              <a:t>team: </a:t>
            </a:r>
          </a:p>
          <a:p>
            <a:pPr>
              <a:lnSpc>
                <a:spcPct val="120000"/>
              </a:lnSpc>
            </a:pPr>
            <a:endParaRPr lang="en-GB" sz="1400" b="1" dirty="0">
              <a:latin typeface="TWK Lausanne 350" panose="02000503040000020004" pitchFamily="50" charset="0"/>
            </a:endParaRP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dirty="0">
                <a:latin typeface="TWK Lausanne 350" panose="02000503040000020004" pitchFamily="50" charset="0"/>
                <a:cs typeface="Times New Roman" panose="02020603050405020304" pitchFamily="18" charset="0"/>
              </a:rPr>
              <a:t>Always delivering great “customer” service and a People First Approach</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dirty="0">
                <a:solidFill>
                  <a:srgbClr val="000000"/>
                </a:solidFill>
                <a:latin typeface="TWK Lausanne 350" panose="02000503040000020004" pitchFamily="50" charset="0"/>
              </a:rPr>
              <a:t>Have a high standard of professional integrity with colleagues and other professionals, embracing</a:t>
            </a:r>
            <a:r>
              <a:rPr lang="en-GB" sz="1200" dirty="0">
                <a:latin typeface="TWK Lausanne 350" panose="02000503040000020004" pitchFamily="50" charset="0"/>
                <a:cs typeface="Times New Roman" panose="02020603050405020304" pitchFamily="18" charset="0"/>
              </a:rPr>
              <a:t> a positive working culture working collaboratively, promoting inclusiveness, cooperation, trust and open exchange of ideas to fulfil Right There’s strategic aims.</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dirty="0">
                <a:solidFill>
                  <a:srgbClr val="000000"/>
                </a:solidFill>
                <a:latin typeface="TWK Lausanne 350" panose="02000503040000020004" pitchFamily="50" charset="0"/>
              </a:rPr>
              <a:t>Having a detailed knowledge of other relevant services</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dirty="0">
                <a:solidFill>
                  <a:srgbClr val="000000"/>
                </a:solidFill>
                <a:latin typeface="TWK Lausanne 350" panose="02000503040000020004" pitchFamily="50" charset="0"/>
              </a:rPr>
              <a:t>Be a proactive team member actively contributing to your programme working collaboratively with your colleagues across the organisation. </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kern="0" dirty="0">
                <a:latin typeface="TWK Lausanne 350" panose="02000503040000020004" pitchFamily="50" charset="0"/>
              </a:rPr>
              <a:t>Actively participate in regular team meetings and other meetings as required to meet the needs of the programme</a:t>
            </a:r>
            <a:endParaRPr lang="en-GB" sz="1200" dirty="0">
              <a:solidFill>
                <a:srgbClr val="000000"/>
              </a:solidFill>
              <a:latin typeface="TWK Lausanne 350" panose="02000503040000020004" pitchFamily="50" charset="0"/>
            </a:endParaRP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dirty="0">
                <a:solidFill>
                  <a:srgbClr val="000000"/>
                </a:solidFill>
                <a:latin typeface="TWK Lausanne 350" panose="02000503040000020004" pitchFamily="50" charset="0"/>
              </a:rPr>
              <a:t>Strive for continuous professional development, </a:t>
            </a:r>
            <a:r>
              <a:rPr lang="en-GB" sz="1200" kern="0" dirty="0">
                <a:latin typeface="TWK Lausanne 350" panose="02000503040000020004" pitchFamily="50" charset="0"/>
              </a:rPr>
              <a:t>use feedback from others and identify own development objectives </a:t>
            </a:r>
            <a:r>
              <a:rPr lang="en-GB" sz="1200" dirty="0">
                <a:solidFill>
                  <a:srgbClr val="000000"/>
                </a:solidFill>
                <a:latin typeface="TWK Lausanne 350" panose="02000503040000020004" pitchFamily="50" charset="0"/>
              </a:rPr>
              <a:t>with regular reflection with line manager.</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kern="0" dirty="0">
                <a:latin typeface="TWK Lausanne 350" panose="02000503040000020004" pitchFamily="50" charset="0"/>
              </a:rPr>
              <a:t>Attend and participate in training and share learning experiences.</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dirty="0">
                <a:solidFill>
                  <a:srgbClr val="000000"/>
                </a:solidFill>
                <a:latin typeface="TWK Lausanne 350" panose="02000503040000020004" pitchFamily="50" charset="0"/>
              </a:rPr>
              <a:t>Contribute to the organisations' development and improvement with feedback on the review of organisational policies and procedures and local guidelines</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dirty="0">
                <a:solidFill>
                  <a:srgbClr val="000000"/>
                </a:solidFill>
                <a:latin typeface="TWK Lausanne 350" panose="02000503040000020004" pitchFamily="50" charset="0"/>
              </a:rPr>
              <a:t>Adhere to Right There Policies and Procedures, Health and Safety legislation and practises  and Property Repairing and Tolerable Standards. </a:t>
            </a:r>
            <a:endParaRPr lang="en-GB" sz="1200" dirty="0">
              <a:solidFill>
                <a:srgbClr val="000000"/>
              </a:solidFill>
              <a:highlight>
                <a:srgbClr val="FFFF00"/>
              </a:highlight>
              <a:latin typeface="TWK Lausanne 350" panose="02000503040000020004" pitchFamily="50" charset="0"/>
            </a:endParaRP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dirty="0">
                <a:solidFill>
                  <a:srgbClr val="000000"/>
                </a:solidFill>
                <a:latin typeface="TWK Lausanne 350" panose="02000503040000020004" pitchFamily="50" charset="0"/>
              </a:rPr>
              <a:t>Engage with any organisational initiatives or working groups</a:t>
            </a:r>
          </a:p>
          <a:p>
            <a:pPr marL="742950" marR="499110" lvl="1" indent="-285750" fontAlgn="base">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dirty="0">
                <a:solidFill>
                  <a:srgbClr val="000000"/>
                </a:solidFill>
                <a:latin typeface="TWK Lausanne 350" panose="02000503040000020004" pitchFamily="50" charset="0"/>
              </a:rPr>
              <a:t>Always apply safeguarding principles and maintain awareness of child protection and adult protection processes.</a:t>
            </a:r>
          </a:p>
          <a:p>
            <a:pPr lvl="0" fontAlgn="base">
              <a:lnSpc>
                <a:spcPct val="115000"/>
              </a:lnSpc>
              <a:spcAft>
                <a:spcPts val="600"/>
              </a:spcAft>
            </a:pPr>
            <a:endParaRPr lang="en-GB" sz="1400" dirty="0">
              <a:latin typeface="TWK Lausanne 350" panose="02000503040000020004" pitchFamily="50"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75490A91-81B6-6878-409F-0A3D56878C07}"/>
              </a:ext>
            </a:extLst>
          </p:cNvPr>
          <p:cNvSpPr>
            <a:spLocks noGrp="1"/>
          </p:cNvSpPr>
          <p:nvPr>
            <p:ph type="ftr" sz="quarter" idx="11"/>
          </p:nvPr>
        </p:nvSpPr>
        <p:spPr/>
        <p:txBody>
          <a:bodyPr/>
          <a:lstStyle/>
          <a:p>
            <a:r>
              <a:rPr lang="en-GB" dirty="0"/>
              <a:t>8</a:t>
            </a:r>
          </a:p>
        </p:txBody>
      </p:sp>
      <p:sp>
        <p:nvSpPr>
          <p:cNvPr id="3" name="TextBox 2">
            <a:extLst>
              <a:ext uri="{FF2B5EF4-FFF2-40B4-BE49-F238E27FC236}">
                <a16:creationId xmlns:a16="http://schemas.microsoft.com/office/drawing/2014/main" id="{CBBE3745-725D-543C-F0CE-DC7698C6A6B4}"/>
              </a:ext>
            </a:extLst>
          </p:cNvPr>
          <p:cNvSpPr txBox="1"/>
          <p:nvPr/>
        </p:nvSpPr>
        <p:spPr>
          <a:xfrm>
            <a:off x="7949465" y="13414"/>
            <a:ext cx="4242535" cy="400110"/>
          </a:xfrm>
          <a:prstGeom prst="rect">
            <a:avLst/>
          </a:prstGeom>
          <a:noFill/>
        </p:spPr>
        <p:txBody>
          <a:bodyPr wrap="square" rtlCol="0">
            <a:spAutoFit/>
          </a:bodyPr>
          <a:lstStyle/>
          <a:p>
            <a:pPr algn="r"/>
            <a:r>
              <a:rPr lang="en-GB" sz="2000" dirty="0">
                <a:latin typeface="Tiempos Headline Regular" panose="02020503060303060403" pitchFamily="18" charset="0"/>
              </a:rPr>
              <a:t>Roles &amp; Responsibilities (continued)</a:t>
            </a: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2.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D794F1-94B9-4D1B-AED5-C98D7FEFA3F7}">
  <ds:schemaRefs>
    <ds:schemaRef ds:uri="http://schemas.openxmlformats.org/package/2006/metadata/core-properties"/>
    <ds:schemaRef ds:uri="http://purl.org/dc/terms/"/>
    <ds:schemaRef ds:uri="http://schemas.microsoft.com/office/infopath/2007/PartnerControls"/>
    <ds:schemaRef ds:uri="9f7d3311-57c9-43fe-8231-1e93a56e81a6"/>
    <ds:schemaRef ds:uri="http://purl.org/dc/dcmitype/"/>
    <ds:schemaRef ds:uri="http://schemas.microsoft.com/office/2006/documentManagement/types"/>
    <ds:schemaRef ds:uri="e60b1df3-0a55-46a8-aa11-6e51c706065f"/>
    <ds:schemaRef ds:uri="http://purl.org/dc/elements/1.1/"/>
    <ds:schemaRef ds:uri="a3b0d63c-cdf0-4c0c-bf95-5155ff5031c1"/>
    <ds:schemaRef ds:uri="http://schemas.microsoft.com/office/2006/metadata/properties"/>
    <ds:schemaRef ds:uri="http://www.w3.org/XML/1998/namespace"/>
    <ds:schemaRef ds:uri="5918e872-e67b-4fda-801c-e11e2e8f9e7e"/>
  </ds:schemaRefs>
</ds:datastoreItem>
</file>

<file path=docProps/app.xml><?xml version="1.0" encoding="utf-8"?>
<Properties xmlns="http://schemas.openxmlformats.org/officeDocument/2006/extended-properties" xmlns:vt="http://schemas.openxmlformats.org/officeDocument/2006/docPropsVTypes">
  <Template>Office Theme</Template>
  <TotalTime>4424</TotalTime>
  <Words>1978</Words>
  <Application>Microsoft Office PowerPoint</Application>
  <PresentationFormat>Widescreen</PresentationFormat>
  <Paragraphs>131</Paragraphs>
  <Slides>15</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Calibri</vt:lpstr>
      <vt:lpstr>Symbol</vt:lpstr>
      <vt:lpstr>TWK Lausanne 300</vt:lpstr>
      <vt:lpstr>Arial</vt:lpstr>
      <vt:lpstr>Wingdings</vt:lpstr>
      <vt:lpstr>TWK Lausanne 350</vt:lpstr>
      <vt:lpstr>Segoe UI</vt:lpstr>
      <vt:lpstr>Tiempos Headline Regular</vt:lpstr>
      <vt:lpstr>TWK Lausanne 450</vt:lpstr>
      <vt:lpstr>Tiempos Headline Medium</vt:lpstr>
      <vt:lpstr>TWK Lausanne 500</vt:lpstr>
      <vt:lpstr>Calibri Light</vt:lpstr>
      <vt:lpstr>Office Theme</vt:lpstr>
      <vt:lpstr>1_Office Theme</vt:lpstr>
      <vt:lpstr>Job Pack   Property Sourcing Agent (January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149</cp:revision>
  <dcterms:created xsi:type="dcterms:W3CDTF">2021-11-30T15:33:31Z</dcterms:created>
  <dcterms:modified xsi:type="dcterms:W3CDTF">2025-01-10T10:45:33Z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