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2BFD76-0259-412C-94D1-46734F1300A7}" v="2" dt="2025-01-08T14:09:57.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82BFD76-0259-412C-94D1-46734F1300A7}"/>
    <pc:docChg chg="undo custSel mod delSld modSld">
      <pc:chgData name="Ainslie Bradley" userId="cf0bf7ea-799c-42a9-bae9-2cd257c54eb6" providerId="ADAL" clId="{F82BFD76-0259-412C-94D1-46734F1300A7}" dt="2025-01-08T16:08:07.022" v="793"/>
      <pc:docMkLst>
        <pc:docMk/>
      </pc:docMkLst>
      <pc:sldChg chg="addSp delSp modSp mod">
        <pc:chgData name="Ainslie Bradley" userId="cf0bf7ea-799c-42a9-bae9-2cd257c54eb6" providerId="ADAL" clId="{F82BFD76-0259-412C-94D1-46734F1300A7}" dt="2025-01-08T14:05:54.782" v="294" actId="20577"/>
        <pc:sldMkLst>
          <pc:docMk/>
          <pc:sldMk cId="57218788" sldId="283"/>
        </pc:sldMkLst>
        <pc:spChg chg="mod">
          <ac:chgData name="Ainslie Bradley" userId="cf0bf7ea-799c-42a9-bae9-2cd257c54eb6" providerId="ADAL" clId="{F82BFD76-0259-412C-94D1-46734F1300A7}" dt="2025-01-08T14:01:24.927" v="205" actId="255"/>
          <ac:spMkLst>
            <pc:docMk/>
            <pc:sldMk cId="57218788" sldId="283"/>
            <ac:spMk id="2" creationId="{4A813FF3-6D98-D818-FB63-AC584196F74C}"/>
          </ac:spMkLst>
        </pc:spChg>
        <pc:spChg chg="mod">
          <ac:chgData name="Ainslie Bradley" userId="cf0bf7ea-799c-42a9-bae9-2cd257c54eb6" providerId="ADAL" clId="{F82BFD76-0259-412C-94D1-46734F1300A7}" dt="2025-01-08T14:03:15.225" v="257" actId="1076"/>
          <ac:spMkLst>
            <pc:docMk/>
            <pc:sldMk cId="57218788" sldId="283"/>
            <ac:spMk id="3" creationId="{0658C970-5B5D-D1BA-005E-CBAF0E55ED52}"/>
          </ac:spMkLst>
        </pc:spChg>
        <pc:spChg chg="mod">
          <ac:chgData name="Ainslie Bradley" userId="cf0bf7ea-799c-42a9-bae9-2cd257c54eb6" providerId="ADAL" clId="{F82BFD76-0259-412C-94D1-46734F1300A7}" dt="2025-01-08T14:02:25.801" v="219" actId="1076"/>
          <ac:spMkLst>
            <pc:docMk/>
            <pc:sldMk cId="57218788" sldId="283"/>
            <ac:spMk id="4" creationId="{76E749A2-0140-EB20-E7F4-3E78F5E70418}"/>
          </ac:spMkLst>
        </pc:spChg>
        <pc:spChg chg="mod">
          <ac:chgData name="Ainslie Bradley" userId="cf0bf7ea-799c-42a9-bae9-2cd257c54eb6" providerId="ADAL" clId="{F82BFD76-0259-412C-94D1-46734F1300A7}" dt="2025-01-08T14:02:45.366" v="252" actId="207"/>
          <ac:spMkLst>
            <pc:docMk/>
            <pc:sldMk cId="57218788" sldId="283"/>
            <ac:spMk id="6" creationId="{071588D8-25EB-D819-C489-01ED78A5C193}"/>
          </ac:spMkLst>
        </pc:spChg>
        <pc:spChg chg="mod">
          <ac:chgData name="Ainslie Bradley" userId="cf0bf7ea-799c-42a9-bae9-2cd257c54eb6" providerId="ADAL" clId="{F82BFD76-0259-412C-94D1-46734F1300A7}" dt="2025-01-08T14:05:54.782" v="294" actId="20577"/>
          <ac:spMkLst>
            <pc:docMk/>
            <pc:sldMk cId="57218788" sldId="283"/>
            <ac:spMk id="8" creationId="{0D1BD669-F8FA-143E-9814-6B3E60126B5A}"/>
          </ac:spMkLst>
        </pc:spChg>
        <pc:spChg chg="mod">
          <ac:chgData name="Ainslie Bradley" userId="cf0bf7ea-799c-42a9-bae9-2cd257c54eb6" providerId="ADAL" clId="{F82BFD76-0259-412C-94D1-46734F1300A7}" dt="2025-01-08T14:03:17.256" v="258" actId="1076"/>
          <ac:spMkLst>
            <pc:docMk/>
            <pc:sldMk cId="57218788" sldId="283"/>
            <ac:spMk id="11" creationId="{EA2CDF45-770A-9210-A299-A569CBBD342F}"/>
          </ac:spMkLst>
        </pc:spChg>
        <pc:cxnChg chg="del mod">
          <ac:chgData name="Ainslie Bradley" userId="cf0bf7ea-799c-42a9-bae9-2cd257c54eb6" providerId="ADAL" clId="{F82BFD76-0259-412C-94D1-46734F1300A7}" dt="2025-01-08T14:02:09.840" v="214" actId="21"/>
          <ac:cxnSpMkLst>
            <pc:docMk/>
            <pc:sldMk cId="57218788" sldId="283"/>
            <ac:cxnSpMk id="7" creationId="{9844A910-38A9-1BE0-A5C8-16EBD0DDAB9C}"/>
          </ac:cxnSpMkLst>
        </pc:cxnChg>
        <pc:cxnChg chg="del">
          <ac:chgData name="Ainslie Bradley" userId="cf0bf7ea-799c-42a9-bae9-2cd257c54eb6" providerId="ADAL" clId="{F82BFD76-0259-412C-94D1-46734F1300A7}" dt="2025-01-08T14:02:12.896" v="215" actId="21"/>
          <ac:cxnSpMkLst>
            <pc:docMk/>
            <pc:sldMk cId="57218788" sldId="283"/>
            <ac:cxnSpMk id="10" creationId="{064821EA-829C-36A7-8FF9-E2E59862D463}"/>
          </ac:cxnSpMkLst>
        </pc:cxnChg>
        <pc:cxnChg chg="add mod">
          <ac:chgData name="Ainslie Bradley" userId="cf0bf7ea-799c-42a9-bae9-2cd257c54eb6" providerId="ADAL" clId="{F82BFD76-0259-412C-94D1-46734F1300A7}" dt="2025-01-08T14:04:23.511" v="265" actId="692"/>
          <ac:cxnSpMkLst>
            <pc:docMk/>
            <pc:sldMk cId="57218788" sldId="283"/>
            <ac:cxnSpMk id="13" creationId="{16B2A4FB-5376-33B7-12EF-600EF7C300C8}"/>
          </ac:cxnSpMkLst>
        </pc:cxnChg>
        <pc:cxnChg chg="del mod">
          <ac:chgData name="Ainslie Bradley" userId="cf0bf7ea-799c-42a9-bae9-2cd257c54eb6" providerId="ADAL" clId="{F82BFD76-0259-412C-94D1-46734F1300A7}" dt="2025-01-08T14:02:15.911" v="216" actId="21"/>
          <ac:cxnSpMkLst>
            <pc:docMk/>
            <pc:sldMk cId="57218788" sldId="283"/>
            <ac:cxnSpMk id="14" creationId="{9AB553D8-ED07-D201-2394-A1DB6A8F86DA}"/>
          </ac:cxnSpMkLst>
        </pc:cxnChg>
        <pc:cxnChg chg="add mod">
          <ac:chgData name="Ainslie Bradley" userId="cf0bf7ea-799c-42a9-bae9-2cd257c54eb6" providerId="ADAL" clId="{F82BFD76-0259-412C-94D1-46734F1300A7}" dt="2025-01-08T14:04:45.916" v="267" actId="692"/>
          <ac:cxnSpMkLst>
            <pc:docMk/>
            <pc:sldMk cId="57218788" sldId="283"/>
            <ac:cxnSpMk id="16" creationId="{DC7C5655-B8B6-691C-5DF1-4C2F63F81E41}"/>
          </ac:cxnSpMkLst>
        </pc:cxnChg>
        <pc:cxnChg chg="add mod">
          <ac:chgData name="Ainslie Bradley" userId="cf0bf7ea-799c-42a9-bae9-2cd257c54eb6" providerId="ADAL" clId="{F82BFD76-0259-412C-94D1-46734F1300A7}" dt="2025-01-08T14:04:34.979" v="266" actId="692"/>
          <ac:cxnSpMkLst>
            <pc:docMk/>
            <pc:sldMk cId="57218788" sldId="283"/>
            <ac:cxnSpMk id="18" creationId="{DFC98845-5F55-CF97-66A8-3BC1A627B6A8}"/>
          </ac:cxnSpMkLst>
        </pc:cxnChg>
        <pc:cxnChg chg="add mod">
          <ac:chgData name="Ainslie Bradley" userId="cf0bf7ea-799c-42a9-bae9-2cd257c54eb6" providerId="ADAL" clId="{F82BFD76-0259-412C-94D1-46734F1300A7}" dt="2025-01-08T14:04:55.460" v="269" actId="692"/>
          <ac:cxnSpMkLst>
            <pc:docMk/>
            <pc:sldMk cId="57218788" sldId="283"/>
            <ac:cxnSpMk id="20" creationId="{EECC18E0-6FE5-2FFC-8319-BB91B9CC61A9}"/>
          </ac:cxnSpMkLst>
        </pc:cxnChg>
        <pc:cxnChg chg="add mod">
          <ac:chgData name="Ainslie Bradley" userId="cf0bf7ea-799c-42a9-bae9-2cd257c54eb6" providerId="ADAL" clId="{F82BFD76-0259-412C-94D1-46734F1300A7}" dt="2025-01-08T14:04:51.021" v="268" actId="692"/>
          <ac:cxnSpMkLst>
            <pc:docMk/>
            <pc:sldMk cId="57218788" sldId="283"/>
            <ac:cxnSpMk id="22" creationId="{A706C21F-2390-BB32-6376-E7EF965D8AC5}"/>
          </ac:cxnSpMkLst>
        </pc:cxnChg>
        <pc:cxnChg chg="add mod">
          <ac:chgData name="Ainslie Bradley" userId="cf0bf7ea-799c-42a9-bae9-2cd257c54eb6" providerId="ADAL" clId="{F82BFD76-0259-412C-94D1-46734F1300A7}" dt="2025-01-08T14:04:59.409" v="270" actId="692"/>
          <ac:cxnSpMkLst>
            <pc:docMk/>
            <pc:sldMk cId="57218788" sldId="283"/>
            <ac:cxnSpMk id="24" creationId="{0B95FBFF-49DF-1B2E-DC7C-081B15A5FC2F}"/>
          </ac:cxnSpMkLst>
        </pc:cxnChg>
      </pc:sldChg>
      <pc:sldChg chg="del">
        <pc:chgData name="Ainslie Bradley" userId="cf0bf7ea-799c-42a9-bae9-2cd257c54eb6" providerId="ADAL" clId="{F82BFD76-0259-412C-94D1-46734F1300A7}" dt="2025-01-08T14:06:09.432" v="296" actId="47"/>
        <pc:sldMkLst>
          <pc:docMk/>
          <pc:sldMk cId="1058346331" sldId="285"/>
        </pc:sldMkLst>
      </pc:sldChg>
      <pc:sldChg chg="modSp mod">
        <pc:chgData name="Ainslie Bradley" userId="cf0bf7ea-799c-42a9-bae9-2cd257c54eb6" providerId="ADAL" clId="{F82BFD76-0259-412C-94D1-46734F1300A7}" dt="2025-01-08T16:07:36.704" v="792" actId="6549"/>
        <pc:sldMkLst>
          <pc:docMk/>
          <pc:sldMk cId="946210017" sldId="295"/>
        </pc:sldMkLst>
        <pc:spChg chg="mod">
          <ac:chgData name="Ainslie Bradley" userId="cf0bf7ea-799c-42a9-bae9-2cd257c54eb6" providerId="ADAL" clId="{F82BFD76-0259-412C-94D1-46734F1300A7}" dt="2025-01-08T16:07:36.704" v="792" actId="6549"/>
          <ac:spMkLst>
            <pc:docMk/>
            <pc:sldMk cId="946210017" sldId="295"/>
            <ac:spMk id="8" creationId="{619B6A0B-1B81-972F-AB73-9865BCE66301}"/>
          </ac:spMkLst>
        </pc:spChg>
      </pc:sldChg>
      <pc:sldChg chg="modSp mod">
        <pc:chgData name="Ainslie Bradley" userId="cf0bf7ea-799c-42a9-bae9-2cd257c54eb6" providerId="ADAL" clId="{F82BFD76-0259-412C-94D1-46734F1300A7}" dt="2025-01-08T14:17:46.699" v="635" actId="20577"/>
        <pc:sldMkLst>
          <pc:docMk/>
          <pc:sldMk cId="3693005957" sldId="300"/>
        </pc:sldMkLst>
        <pc:spChg chg="mod">
          <ac:chgData name="Ainslie Bradley" userId="cf0bf7ea-799c-42a9-bae9-2cd257c54eb6" providerId="ADAL" clId="{F82BFD76-0259-412C-94D1-46734F1300A7}" dt="2025-01-08T14:17:46.699" v="635" actId="20577"/>
          <ac:spMkLst>
            <pc:docMk/>
            <pc:sldMk cId="3693005957" sldId="300"/>
            <ac:spMk id="7" creationId="{F0D31468-386B-4A1A-8ECA-B3014AD770F7}"/>
          </ac:spMkLst>
        </pc:spChg>
      </pc:sldChg>
      <pc:sldChg chg="modSp mod">
        <pc:chgData name="Ainslie Bradley" userId="cf0bf7ea-799c-42a9-bae9-2cd257c54eb6" providerId="ADAL" clId="{F82BFD76-0259-412C-94D1-46734F1300A7}" dt="2025-01-08T14:18:16.745" v="646" actId="20577"/>
        <pc:sldMkLst>
          <pc:docMk/>
          <pc:sldMk cId="129951829" sldId="301"/>
        </pc:sldMkLst>
        <pc:spChg chg="mod">
          <ac:chgData name="Ainslie Bradley" userId="cf0bf7ea-799c-42a9-bae9-2cd257c54eb6" providerId="ADAL" clId="{F82BFD76-0259-412C-94D1-46734F1300A7}" dt="2025-01-08T14:18:07.284" v="640" actId="20577"/>
          <ac:spMkLst>
            <pc:docMk/>
            <pc:sldMk cId="129951829" sldId="301"/>
            <ac:spMk id="26" creationId="{9CEDFC17-CE47-46F5-6AF8-FB596EB45C8A}"/>
          </ac:spMkLst>
        </pc:spChg>
        <pc:spChg chg="mod">
          <ac:chgData name="Ainslie Bradley" userId="cf0bf7ea-799c-42a9-bae9-2cd257c54eb6" providerId="ADAL" clId="{F82BFD76-0259-412C-94D1-46734F1300A7}" dt="2025-01-08T14:18:12.798" v="644" actId="20577"/>
          <ac:spMkLst>
            <pc:docMk/>
            <pc:sldMk cId="129951829" sldId="301"/>
            <ac:spMk id="27" creationId="{16AA55DB-6131-06EE-1F07-F1AAAB122A91}"/>
          </ac:spMkLst>
        </pc:spChg>
        <pc:spChg chg="mod">
          <ac:chgData name="Ainslie Bradley" userId="cf0bf7ea-799c-42a9-bae9-2cd257c54eb6" providerId="ADAL" clId="{F82BFD76-0259-412C-94D1-46734F1300A7}" dt="2025-01-08T14:18:16.745" v="646" actId="20577"/>
          <ac:spMkLst>
            <pc:docMk/>
            <pc:sldMk cId="129951829" sldId="301"/>
            <ac:spMk id="28" creationId="{1A90BB0E-4644-A113-F80D-48255D07A458}"/>
          </ac:spMkLst>
        </pc:spChg>
        <pc:spChg chg="mod">
          <ac:chgData name="Ainslie Bradley" userId="cf0bf7ea-799c-42a9-bae9-2cd257c54eb6" providerId="ADAL" clId="{F82BFD76-0259-412C-94D1-46734F1300A7}" dt="2025-01-08T14:18:10.091" v="642" actId="20577"/>
          <ac:spMkLst>
            <pc:docMk/>
            <pc:sldMk cId="129951829" sldId="301"/>
            <ac:spMk id="30" creationId="{43B1C631-688E-633D-6642-3719B8E8038A}"/>
          </ac:spMkLst>
        </pc:spChg>
        <pc:spChg chg="mod">
          <ac:chgData name="Ainslie Bradley" userId="cf0bf7ea-799c-42a9-bae9-2cd257c54eb6" providerId="ADAL" clId="{F82BFD76-0259-412C-94D1-46734F1300A7}" dt="2025-01-08T14:18:04.891" v="638" actId="20577"/>
          <ac:spMkLst>
            <pc:docMk/>
            <pc:sldMk cId="129951829" sldId="301"/>
            <ac:spMk id="31" creationId="{0F5FB8C2-C14F-E38D-1F05-812C83ECA74B}"/>
          </ac:spMkLst>
        </pc:spChg>
      </pc:sldChg>
      <pc:sldChg chg="modSp del mod">
        <pc:chgData name="Ainslie Bradley" userId="cf0bf7ea-799c-42a9-bae9-2cd257c54eb6" providerId="ADAL" clId="{F82BFD76-0259-412C-94D1-46734F1300A7}" dt="2025-01-08T14:09:55.701" v="374" actId="2696"/>
        <pc:sldMkLst>
          <pc:docMk/>
          <pc:sldMk cId="2899946484" sldId="304"/>
        </pc:sldMkLst>
        <pc:spChg chg="mod">
          <ac:chgData name="Ainslie Bradley" userId="cf0bf7ea-799c-42a9-bae9-2cd257c54eb6" providerId="ADAL" clId="{F82BFD76-0259-412C-94D1-46734F1300A7}" dt="2025-01-08T14:08:26.244" v="373" actId="20577"/>
          <ac:spMkLst>
            <pc:docMk/>
            <pc:sldMk cId="2899946484" sldId="304"/>
            <ac:spMk id="3" creationId="{F4E6787B-429D-7DC8-4632-677A4E97FBA6}"/>
          </ac:spMkLst>
        </pc:spChg>
      </pc:sldChg>
      <pc:sldChg chg="modSp mod">
        <pc:chgData name="Ainslie Bradley" userId="cf0bf7ea-799c-42a9-bae9-2cd257c54eb6" providerId="ADAL" clId="{F82BFD76-0259-412C-94D1-46734F1300A7}" dt="2025-01-08T14:00:03.723" v="84" actId="20577"/>
        <pc:sldMkLst>
          <pc:docMk/>
          <pc:sldMk cId="2303596187" sldId="305"/>
        </pc:sldMkLst>
        <pc:spChg chg="mod">
          <ac:chgData name="Ainslie Bradley" userId="cf0bf7ea-799c-42a9-bae9-2cd257c54eb6" providerId="ADAL" clId="{F82BFD76-0259-412C-94D1-46734F1300A7}" dt="2025-01-08T14:00:03.723" v="84" actId="20577"/>
          <ac:spMkLst>
            <pc:docMk/>
            <pc:sldMk cId="2303596187" sldId="305"/>
            <ac:spMk id="2" creationId="{B3ABBA8C-6821-060A-9D0E-6852CC324C47}"/>
          </ac:spMkLst>
        </pc:spChg>
      </pc:sldChg>
      <pc:sldChg chg="del">
        <pc:chgData name="Ainslie Bradley" userId="cf0bf7ea-799c-42a9-bae9-2cd257c54eb6" providerId="ADAL" clId="{F82BFD76-0259-412C-94D1-46734F1300A7}" dt="2025-01-08T14:06:09.432" v="296" actId="47"/>
        <pc:sldMkLst>
          <pc:docMk/>
          <pc:sldMk cId="3185734724" sldId="306"/>
        </pc:sldMkLst>
      </pc:sldChg>
      <pc:sldChg chg="del">
        <pc:chgData name="Ainslie Bradley" userId="cf0bf7ea-799c-42a9-bae9-2cd257c54eb6" providerId="ADAL" clId="{F82BFD76-0259-412C-94D1-46734F1300A7}" dt="2025-01-08T14:06:02.481" v="295" actId="2696"/>
        <pc:sldMkLst>
          <pc:docMk/>
          <pc:sldMk cId="3466918221" sldId="307"/>
        </pc:sldMkLst>
      </pc:sldChg>
      <pc:sldChg chg="modSp mod">
        <pc:chgData name="Ainslie Bradley" userId="cf0bf7ea-799c-42a9-bae9-2cd257c54eb6" providerId="ADAL" clId="{F82BFD76-0259-412C-94D1-46734F1300A7}" dt="2025-01-08T14:08:03.256" v="355" actId="255"/>
        <pc:sldMkLst>
          <pc:docMk/>
          <pc:sldMk cId="3209650847" sldId="308"/>
        </pc:sldMkLst>
        <pc:spChg chg="mod">
          <ac:chgData name="Ainslie Bradley" userId="cf0bf7ea-799c-42a9-bae9-2cd257c54eb6" providerId="ADAL" clId="{F82BFD76-0259-412C-94D1-46734F1300A7}" dt="2025-01-08T14:08:03.256" v="355" actId="255"/>
          <ac:spMkLst>
            <pc:docMk/>
            <pc:sldMk cId="3209650847" sldId="308"/>
            <ac:spMk id="5" creationId="{79A9E5BA-E0CE-E0A6-6C5A-EFE8DF7E2F3D}"/>
          </ac:spMkLst>
        </pc:spChg>
      </pc:sldChg>
      <pc:sldChg chg="modSp mod">
        <pc:chgData name="Ainslie Bradley" userId="cf0bf7ea-799c-42a9-bae9-2cd257c54eb6" providerId="ADAL" clId="{F82BFD76-0259-412C-94D1-46734F1300A7}" dt="2025-01-08T14:10:51.360" v="399" actId="2711"/>
        <pc:sldMkLst>
          <pc:docMk/>
          <pc:sldMk cId="2434029149" sldId="313"/>
        </pc:sldMkLst>
        <pc:spChg chg="mod">
          <ac:chgData name="Ainslie Bradley" userId="cf0bf7ea-799c-42a9-bae9-2cd257c54eb6" providerId="ADAL" clId="{F82BFD76-0259-412C-94D1-46734F1300A7}" dt="2025-01-08T14:10:07.120" v="392" actId="20577"/>
          <ac:spMkLst>
            <pc:docMk/>
            <pc:sldMk cId="2434029149" sldId="313"/>
            <ac:spMk id="3" creationId="{1F77A093-778D-1D00-7ADF-6FC38548F51B}"/>
          </ac:spMkLst>
        </pc:spChg>
        <pc:spChg chg="mod">
          <ac:chgData name="Ainslie Bradley" userId="cf0bf7ea-799c-42a9-bae9-2cd257c54eb6" providerId="ADAL" clId="{F82BFD76-0259-412C-94D1-46734F1300A7}" dt="2025-01-08T14:10:51.360" v="399" actId="2711"/>
          <ac:spMkLst>
            <pc:docMk/>
            <pc:sldMk cId="2434029149" sldId="313"/>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Tenant Liaison Worker-Short Term Housing Glasgow </a:t>
            </a:r>
            <a:br>
              <a:rPr lang="en-US" sz="4400" dirty="0">
                <a:latin typeface="Tiempos Headline Regular" panose="02020503060303060403" pitchFamily="18" charset="0"/>
              </a:rPr>
            </a:br>
            <a:r>
              <a:rPr lang="en-US" sz="1800" dirty="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447645"/>
          </a:xfrm>
          <a:prstGeom prst="rect">
            <a:avLst/>
          </a:prstGeom>
          <a:noFill/>
        </p:spPr>
        <p:txBody>
          <a:bodyPr wrap="square" rtlCol="0">
            <a:spAutoFit/>
          </a:bodyPr>
          <a:lstStyle/>
          <a:p>
            <a:pPr>
              <a:lnSpc>
                <a:spcPct val="100000"/>
              </a:lnSpc>
              <a:spcBef>
                <a:spcPts val="0"/>
              </a:spcBef>
            </a:pPr>
            <a:r>
              <a:rPr lang="en-GB" dirty="0">
                <a:effectLst/>
                <a:latin typeface="TWK Lausanne 350" panose="02000503040000020004" pitchFamily="50" charset="0"/>
                <a:ea typeface="Aptos" panose="020B0004020202020204" pitchFamily="34" charset="0"/>
                <a:cs typeface="Times New Roman" panose="02020603050405020304" pitchFamily="18" charset="0"/>
              </a:rPr>
              <a:t>Essential Skills and Abilities</a:t>
            </a: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Good communication, interpersonal &amp; team-working skills</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Effective time management &amp; work prioritisation</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Competent in the use of the Microsoft Office Suite, in particular Word &amp; Excel and ability to adapt to and use bespoke software systems</a:t>
            </a:r>
            <a:endParaRPr lang="en-GB" sz="1200" dirty="0">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working to a high degree of accuracy, paying close attention to detail</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 positive approach to problem solving and commitment to providing a high level of customer service.</a:t>
            </a:r>
          </a:p>
          <a:p>
            <a:pPr>
              <a:lnSpc>
                <a:spcPct val="100000"/>
              </a:lnSpc>
              <a:spcBef>
                <a:spcPts val="0"/>
              </a:spcBef>
            </a:pPr>
            <a:endPar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00000"/>
              </a:lnSpc>
              <a:spcBef>
                <a:spcPts val="0"/>
              </a:spcBef>
            </a:pPr>
            <a:r>
              <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Essential Personal </a:t>
            </a:r>
            <a:r>
              <a:rPr lang="en-GB" sz="1800" b="1" dirty="0">
                <a:effectLst/>
                <a:latin typeface="Arial" panose="020B0604020202020204" pitchFamily="34" charset="0"/>
                <a:ea typeface="Aptos" panose="020B0004020202020204" pitchFamily="34" charset="0"/>
                <a:cs typeface="Times New Roman" panose="02020603050405020304" pitchFamily="18" charset="0"/>
              </a:rPr>
              <a:t>Attributes</a:t>
            </a: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Flexible attitude and the ability to cope well with change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Able to deal with difficult situations openly and constructively</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&amp; confidence to prioritise and work on your own initiative</a:t>
            </a:r>
          </a:p>
          <a:p>
            <a:pPr>
              <a:lnSpc>
                <a:spcPct val="100000"/>
              </a:lnSpc>
              <a:spcBef>
                <a:spcPts val="0"/>
              </a:spcBef>
            </a:pP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to build a rapport with tenants from a wide variety of cultures and backgrounds</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043013"/>
          </a:xfrm>
          <a:prstGeom prst="rect">
            <a:avLst/>
          </a:prstGeom>
          <a:noFill/>
        </p:spPr>
        <p:txBody>
          <a:bodyPr wrap="square" rtlCol="0">
            <a:spAutoFit/>
          </a:bodyPr>
          <a:lstStyle/>
          <a:p>
            <a:pPr>
              <a:lnSpc>
                <a:spcPct val="107000"/>
              </a:lnSpc>
              <a:spcAft>
                <a:spcPts val="800"/>
              </a:spcAft>
            </a:pPr>
            <a:r>
              <a:rPr lang="en-GB" sz="1400" b="1"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Desirable Education &amp; Qualifications</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Evidence of continued professional development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A housing related qualification</a:t>
            </a:r>
          </a:p>
          <a:p>
            <a:pPr>
              <a:lnSpc>
                <a:spcPct val="107000"/>
              </a:lnSpc>
              <a:spcAft>
                <a:spcPts val="800"/>
              </a:spcAft>
            </a:pPr>
            <a:endPar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4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Desirable Experience</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a Housing environment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the third sector</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of working in partnership with others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carrying out property visits/inspections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Worked in a busy environment that involves a wide range of tasks</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(£23,660 - £23,528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Tenant Liaison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17 Dava Street, Glasgow, G51 2JA. </a:t>
            </a:r>
            <a:r>
              <a:rPr lang="en-GB" sz="1200" dirty="0">
                <a:latin typeface="TWK Lausanne 350" panose="02000503040000020004" pitchFamily="50" charset="0"/>
                <a:cs typeface="Times New Roman" panose="02020603050405020304" pitchFamily="18" charset="0"/>
              </a:rPr>
              <a:t>The role involves lone working and travelling in your own vehicle between properties and being out in the community.</a:t>
            </a:r>
            <a:r>
              <a:rPr lang="en-GB" sz="1200" dirty="0">
                <a:highlight>
                  <a:srgbClr val="FFFF00"/>
                </a:highlight>
                <a:latin typeface="TWK Lausanne 350" panose="02000503040000020004" pitchFamily="50" charset="0"/>
                <a:cs typeface="Times New Roman" panose="02020603050405020304" pitchFamily="18" charset="0"/>
              </a:rPr>
              <a:t>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Wednesday 22</a:t>
            </a:r>
            <a:r>
              <a:rPr lang="en-GB" sz="1400" baseline="30000" dirty="0">
                <a:latin typeface="TWK Lausanne 350" panose="02000503040000020004" pitchFamily="50" charset="0"/>
              </a:rPr>
              <a:t>nd</a:t>
            </a:r>
            <a:r>
              <a:rPr lang="en-GB" sz="1400" dirty="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Tenant Liaison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873642"/>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 Our goal is to end homelessness by improving access to the</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 rented sector.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marL="5283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This role is to ensure a high quality, customer focused    housing management service within your individual property portfolio. Ensuring effective customer liaison and promotion of tenant participation</a:t>
            </a:r>
            <a:r>
              <a:rPr lang="en-GB" sz="1400" dirty="0">
                <a:latin typeface="TWK Lausanne 350" panose="02000503040000020004" pitchFamily="50" charset="0"/>
                <a:ea typeface="Aptos" panose="020B0004020202020204" pitchFamily="34" charset="0"/>
                <a:cs typeface="Times New Roman" panose="02020603050405020304" pitchFamily="18" charset="0"/>
              </a:rPr>
              <a:t>.</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682388" y="29501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Tenant Liaison Workers</a:t>
            </a:r>
          </a:p>
        </p:txBody>
      </p:sp>
      <p:sp>
        <p:nvSpPr>
          <p:cNvPr id="4" name="Rectangle 3">
            <a:extLst>
              <a:ext uri="{FF2B5EF4-FFF2-40B4-BE49-F238E27FC236}">
                <a16:creationId xmlns:a16="http://schemas.microsoft.com/office/drawing/2014/main" id="{76E749A2-0140-EB20-E7F4-3E78F5E70418}"/>
              </a:ext>
            </a:extLst>
          </p:cNvPr>
          <p:cNvSpPr/>
          <p:nvPr/>
        </p:nvSpPr>
        <p:spPr>
          <a:xfrm>
            <a:off x="682387" y="41607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965445"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647665" y="2469499"/>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7C5655-B8B6-691C-5DF1-4C2F63F81E41}"/>
              </a:ext>
            </a:extLst>
          </p:cNvPr>
          <p:cNvCxnSpPr/>
          <p:nvPr/>
        </p:nvCxnSpPr>
        <p:spPr>
          <a:xfrm flipH="1">
            <a:off x="1569491" y="2702257"/>
            <a:ext cx="107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C98845-5F55-CF97-66A8-3BC1A627B6A8}"/>
              </a:ext>
            </a:extLst>
          </p:cNvPr>
          <p:cNvCxnSpPr/>
          <p:nvPr/>
        </p:nvCxnSpPr>
        <p:spPr>
          <a:xfrm>
            <a:off x="2647666" y="2702257"/>
            <a:ext cx="12048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CC18E0-6FE5-2FFC-8319-BB91B9CC61A9}"/>
              </a:ext>
            </a:extLst>
          </p:cNvPr>
          <p:cNvCxnSpPr>
            <a:endCxn id="3" idx="0"/>
          </p:cNvCxnSpPr>
          <p:nvPr/>
        </p:nvCxnSpPr>
        <p:spPr>
          <a:xfrm>
            <a:off x="1569491" y="2702257"/>
            <a:ext cx="2" cy="247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6C21F-2390-BB32-6376-E7EF965D8AC5}"/>
              </a:ext>
            </a:extLst>
          </p:cNvPr>
          <p:cNvCxnSpPr>
            <a:endCxn id="11" idx="0"/>
          </p:cNvCxnSpPr>
          <p:nvPr/>
        </p:nvCxnSpPr>
        <p:spPr>
          <a:xfrm>
            <a:off x="3852549" y="2702257"/>
            <a:ext cx="1" cy="254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flipH="1">
            <a:off x="1569492" y="3680067"/>
            <a:ext cx="1" cy="480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472698" y="1083251"/>
            <a:ext cx="11430000" cy="5548122"/>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Provide a Housing </a:t>
            </a:r>
            <a:r>
              <a:rPr lang="en-GB" sz="1200" b="1" dirty="0">
                <a:latin typeface="Arial" panose="020B0604020202020204" pitchFamily="34" charset="0"/>
                <a:ea typeface="Times New Roman" panose="02020603050405020304" pitchFamily="18" charset="0"/>
              </a:rPr>
              <a:t>M</a:t>
            </a:r>
            <a:r>
              <a:rPr lang="en-GB" sz="1200" b="1" dirty="0">
                <a:effectLst/>
                <a:latin typeface="Arial" panose="020B0604020202020204" pitchFamily="34" charset="0"/>
                <a:ea typeface="Times New Roman" panose="02020603050405020304" pitchFamily="18" charset="0"/>
              </a:rPr>
              <a:t>anagement service: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Maintaining occupancy levels through efficient allocation and void management of properties.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housing management inspections prior to allocations </a:t>
            </a:r>
            <a:r>
              <a:rPr lang="en-GB" sz="1200">
                <a:effectLst/>
                <a:latin typeface="Arial" panose="020B0604020202020204" pitchFamily="34" charset="0"/>
                <a:ea typeface="Times New Roman" panose="02020603050405020304" pitchFamily="18" charset="0"/>
              </a:rPr>
              <a:t>of housing.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viewings of void properties with prospective tenants and initiate the book-in process.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Visit tenants in their own home and carry out tenancy inspections a minimum of every 28 days.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home visits of new tenants after a specified time to ensure they are occupying the property and adhering to all tenancy conditions as detailed in their tenancy agreement.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tenants are complying with their tenancy agreement and take appropriate action where necessary.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Be contact officer for all tenants and landlords/letting agents within the patch and resolve any issues they may have.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Investigate Neighbour Disputes and complaints of Anti-Social Behaviour and take appropriate action in accordance with Right There’s policy and procedures. Make appropriate referrals to specialist teams as appropriate in support of tenant’s wellbeing.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rent arrears recovery and early intervention activities are carried out in accordance with policies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general advice on matters to Tenants &amp; our Property Team in relation to the Repairs Service</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final overview of void properties and ensure they are at a satisfactory standard of repair &amp; cleanliness.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Upload accurate and detailed property and tenant reports to our Housing Management System. I.e. 28 days visits, book-ins, check-outs etc.</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Arrange temporary rehousing of tenants in appropriate circumstances.</a:t>
            </a:r>
          </a:p>
          <a:p>
            <a:pPr marL="342900" lvl="0" indent="-342900">
              <a:buFont typeface="Symbol" panose="05050102010706020507" pitchFamily="18" charset="2"/>
              <a:buChar char=""/>
            </a:pPr>
            <a:endParaRPr lang="en-GB" sz="1200" dirty="0">
              <a:latin typeface="Arial" panose="020B0604020202020204" pitchFamily="34"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Responsibility to the People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Develop positive, respectful and compassionate relationships with the people that we support.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Establish clear and professional boundaries with the people that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Ensuring tenants meet the obligations outlined in their lease agreement and liaise with internal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Right There Property team) &amp; external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case work team at Glasgow City Council) service providers when services are not provided to an appropriate standard.</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appropriate knowledge and understanding of the issues facing homeless persons in order to signpost to correct agencies and services</a:t>
            </a:r>
            <a:r>
              <a:rPr lang="en-GB" sz="1200" dirty="0">
                <a:latin typeface="Arial" panose="020B0604020202020204" pitchFamily="34" charset="0"/>
                <a:ea typeface="Times New Roman" panose="02020603050405020304" pitchFamily="18" charset="0"/>
              </a:rPr>
              <a:t> and support tenancy sustainment</a:t>
            </a:r>
            <a:r>
              <a:rPr lang="en-GB" sz="1200" dirty="0">
                <a:effectLst/>
                <a:latin typeface="Arial" panose="020B0604020202020204" pitchFamily="34" charset="0"/>
                <a:ea typeface="Times New Roman" panose="02020603050405020304" pitchFamily="18" charset="0"/>
              </a:rPr>
              <a:t> appropriately.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advice and assistance to Tenants on matters relating to all aspects of Housing Finance including Housing Benefits, Rent Arrears and Rent Accounts and refer cases to specialist officers or intervention where necessary.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Encourage and promote tenant participation in customer satisfaction surveys.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vulnerable tenants and ensure referrals are made to appropriate services and external agencies to assist.</a:t>
            </a:r>
            <a:endParaRPr lang="en-GB" sz="1200" dirty="0">
              <a:effectLst/>
              <a:latin typeface="Times New Roman" panose="02020603050405020304" pitchFamily="18" charset="0"/>
              <a:ea typeface="Times New Roman" panose="02020603050405020304" pitchFamily="18" charset="0"/>
            </a:endParaRPr>
          </a:p>
          <a:p>
            <a:pPr lvl="0">
              <a:lnSpc>
                <a:spcPct val="107000"/>
              </a:lnSpc>
              <a:buSzPts val="1000"/>
            </a:pPr>
            <a:br>
              <a:rPr lang="en-GB" sz="10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362806" y="1177058"/>
            <a:ext cx="10533603" cy="5191806"/>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Responsibility to the programme: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Housing Management functions are carried out in accordance with Right There’s policy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Undertake a wide range of general administrative duties e.g. </a:t>
            </a:r>
            <a:r>
              <a:rPr lang="en-GB" sz="1200" dirty="0">
                <a:latin typeface="Arial" panose="020B0604020202020204" pitchFamily="34" charset="0"/>
                <a:ea typeface="Times New Roman" panose="02020603050405020304" pitchFamily="18" charset="0"/>
              </a:rPr>
              <a:t>answering the telephone, photocopying, scanning, uploading data, filing, editing records, maintaining case notes etc </a:t>
            </a:r>
          </a:p>
          <a:p>
            <a:pPr marL="34290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areas for service improvements and make recommendations to Manager. </a:t>
            </a:r>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1200" dirty="0">
                <a:effectLst/>
                <a:latin typeface="TWK Lausanne 350" panose="02000503040000020004" pitchFamily="50" charset="0"/>
                <a:ea typeface="Aptos" panose="020B0004020202020204" pitchFamily="34" charset="0"/>
                <a:cs typeface="Aptos" panose="020B0004020202020204" pitchFamily="34" charset="0"/>
              </a:rPr>
              <a:t>Contribute to continuous service improvements and development</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that equal opportunities are applied in the delivery of the service.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Being a part of the Right There team: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To adhere to the Right There’s commitment to health and safety, supporting attendance, equal opportunities and compliance with all relevant policies.</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Be a proactive team member actively contributing to your service working collaboratively with your colleagues across the organisation.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Have a high standard of professional integrity with colleagues and other providers upholding clear professional boundaries at all times.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Ability to work towards performance targets to achieve agreed result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Participate in training and reflective practice, share your learning experiences, strive for continuous personal and professional development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Contribute to the organisations' development and improvement with feedback on the review of organisational policies and procedures and local guidelines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Engage with any organisational initiatives or working groups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Always apply safeguarding principles and maintain awareness of child protection and adult protection processes</a:t>
            </a:r>
            <a:r>
              <a:rPr lang="en-GB" sz="1200" dirty="0">
                <a:solidFill>
                  <a:srgbClr val="92D050"/>
                </a:solidFill>
                <a:effectLst/>
                <a:latin typeface="Arial" panose="020B0604020202020204" pitchFamily="34" charset="0"/>
                <a:ea typeface="Aptos" panose="020B0004020202020204" pitchFamily="34" charset="0"/>
                <a:cs typeface="Times New Roman" panose="02020603050405020304" pitchFamily="18" charset="0"/>
              </a:rPr>
              <a:t>.</a:t>
            </a:r>
            <a:endParaRPr lang="en-GB" sz="1200" dirty="0">
              <a:solidFill>
                <a:srgbClr val="92D050"/>
              </a:solidFill>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effectLst/>
                <a:latin typeface="Arial" panose="020B0604020202020204" pitchFamily="34" charset="0"/>
                <a:ea typeface="Aptos" panose="020B0004020202020204" pitchFamily="34" charset="0"/>
                <a:cs typeface="Times New Roman" panose="02020603050405020304" pitchFamily="18" charset="0"/>
              </a:rPr>
              <a:t>This description is indicative of the nature and level of responsibilities associated with this job. The job holder may be required to undertake other duties and responsibilities commensurate with the grade.</a:t>
            </a: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schemas.microsoft.com/office/infopath/2007/PartnerControls"/>
    <ds:schemaRef ds:uri="http://purl.org/dc/elements/1.1/"/>
    <ds:schemaRef ds:uri="http://schemas.microsoft.com/office/2006/metadata/properties"/>
    <ds:schemaRef ds:uri="9f7d3311-57c9-43fe-8231-1e93a56e81a6"/>
    <ds:schemaRef ds:uri="http://schemas.microsoft.com/office/2006/documentManagement/types"/>
    <ds:schemaRef ds:uri="http://purl.org/dc/terms/"/>
    <ds:schemaRef ds:uri="5918e872-e67b-4fda-801c-e11e2e8f9e7e"/>
    <ds:schemaRef ds:uri="http://purl.org/dc/dcmitype/"/>
    <ds:schemaRef ds:uri="http://schemas.openxmlformats.org/package/2006/metadata/core-properties"/>
    <ds:schemaRef ds:uri="a3b0d63c-cdf0-4c0c-bf95-5155ff5031c1"/>
    <ds:schemaRef ds:uri="http://www.w3.org/XML/1998/namespace"/>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4499</TotalTime>
  <Words>1930</Words>
  <Application>Microsoft Office PowerPoint</Application>
  <PresentationFormat>Widescreen</PresentationFormat>
  <Paragraphs>157</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TWK Lausanne 450</vt:lpstr>
      <vt:lpstr>Calibri Light</vt:lpstr>
      <vt:lpstr>Times New Roman</vt:lpstr>
      <vt:lpstr>Calibri</vt:lpstr>
      <vt:lpstr>TWK Lausanne 350</vt:lpstr>
      <vt:lpstr>Tiempos Headline Regular</vt:lpstr>
      <vt:lpstr>Symbol</vt:lpstr>
      <vt:lpstr>TWK Lausanne 300</vt:lpstr>
      <vt:lpstr>Arial</vt:lpstr>
      <vt:lpstr>Aptos</vt:lpstr>
      <vt:lpstr>Tiempos Headline Medium</vt:lpstr>
      <vt:lpstr>TWK Lausanne 500</vt:lpstr>
      <vt:lpstr>Segoe UI</vt:lpstr>
      <vt:lpstr>Office Theme</vt:lpstr>
      <vt:lpstr>1_Office Theme</vt:lpstr>
      <vt:lpstr>Job Pack   Tenant Liaison Worker-Short Term Housing Glasgow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2025-01-08T16:08:11Z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