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283" r:id="rId7"/>
    <p:sldId id="301" r:id="rId8"/>
    <p:sldId id="279" r:id="rId9"/>
    <p:sldId id="278" r:id="rId10"/>
    <p:sldId id="303" r:id="rId11"/>
    <p:sldId id="277" r:id="rId12"/>
    <p:sldId id="285" r:id="rId13"/>
    <p:sldId id="289" r:id="rId14"/>
    <p:sldId id="308" r:id="rId15"/>
    <p:sldId id="314"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5203F0-609F-49FE-85D5-32ACB58B0170}" v="1" dt="2025-02-12T16:36:53.2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70" d="100"/>
          <a:sy n="70" d="100"/>
        </p:scale>
        <p:origin x="75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4E5203F0-609F-49FE-85D5-32ACB58B0170}"/>
    <pc:docChg chg="custSel mod delSld modSld">
      <pc:chgData name="Ainslie Bradley" userId="cf0bf7ea-799c-42a9-bae9-2cd257c54eb6" providerId="ADAL" clId="{4E5203F0-609F-49FE-85D5-32ACB58B0170}" dt="2025-02-21T11:42:13.520" v="779" actId="20577"/>
      <pc:docMkLst>
        <pc:docMk/>
      </pc:docMkLst>
      <pc:sldChg chg="modSp mod">
        <pc:chgData name="Ainslie Bradley" userId="cf0bf7ea-799c-42a9-bae9-2cd257c54eb6" providerId="ADAL" clId="{4E5203F0-609F-49FE-85D5-32ACB58B0170}" dt="2025-02-12T16:41:05.547" v="451" actId="20577"/>
        <pc:sldMkLst>
          <pc:docMk/>
          <pc:sldMk cId="2875547132" sldId="280"/>
        </pc:sldMkLst>
        <pc:spChg chg="mod">
          <ac:chgData name="Ainslie Bradley" userId="cf0bf7ea-799c-42a9-bae9-2cd257c54eb6" providerId="ADAL" clId="{4E5203F0-609F-49FE-85D5-32ACB58B0170}" dt="2025-02-12T16:41:05.547" v="451" actId="20577"/>
          <ac:spMkLst>
            <pc:docMk/>
            <pc:sldMk cId="2875547132" sldId="280"/>
            <ac:spMk id="7" creationId="{4775E503-E4C9-9ACB-19E6-B46F25322EB8}"/>
          </ac:spMkLst>
        </pc:spChg>
      </pc:sldChg>
      <pc:sldChg chg="addSp delSp modSp mod">
        <pc:chgData name="Ainslie Bradley" userId="cf0bf7ea-799c-42a9-bae9-2cd257c54eb6" providerId="ADAL" clId="{4E5203F0-609F-49FE-85D5-32ACB58B0170}" dt="2025-02-12T16:46:12.988" v="601" actId="255"/>
        <pc:sldMkLst>
          <pc:docMk/>
          <pc:sldMk cId="57218788" sldId="283"/>
        </pc:sldMkLst>
        <pc:spChg chg="mod">
          <ac:chgData name="Ainslie Bradley" userId="cf0bf7ea-799c-42a9-bae9-2cd257c54eb6" providerId="ADAL" clId="{4E5203F0-609F-49FE-85D5-32ACB58B0170}" dt="2025-02-12T16:43:46.331" v="569" actId="1076"/>
          <ac:spMkLst>
            <pc:docMk/>
            <pc:sldMk cId="57218788" sldId="283"/>
            <ac:spMk id="2" creationId="{4A813FF3-6D98-D818-FB63-AC584196F74C}"/>
          </ac:spMkLst>
        </pc:spChg>
        <pc:spChg chg="mod">
          <ac:chgData name="Ainslie Bradley" userId="cf0bf7ea-799c-42a9-bae9-2cd257c54eb6" providerId="ADAL" clId="{4E5203F0-609F-49FE-85D5-32ACB58B0170}" dt="2025-02-12T16:43:19.733" v="564" actId="1076"/>
          <ac:spMkLst>
            <pc:docMk/>
            <pc:sldMk cId="57218788" sldId="283"/>
            <ac:spMk id="3" creationId="{0658C970-5B5D-D1BA-005E-CBAF0E55ED52}"/>
          </ac:spMkLst>
        </pc:spChg>
        <pc:spChg chg="mod">
          <ac:chgData name="Ainslie Bradley" userId="cf0bf7ea-799c-42a9-bae9-2cd257c54eb6" providerId="ADAL" clId="{4E5203F0-609F-49FE-85D5-32ACB58B0170}" dt="2025-02-12T16:43:25.039" v="565" actId="1076"/>
          <ac:spMkLst>
            <pc:docMk/>
            <pc:sldMk cId="57218788" sldId="283"/>
            <ac:spMk id="4" creationId="{76E749A2-0140-EB20-E7F4-3E78F5E70418}"/>
          </ac:spMkLst>
        </pc:spChg>
        <pc:spChg chg="mod">
          <ac:chgData name="Ainslie Bradley" userId="cf0bf7ea-799c-42a9-bae9-2cd257c54eb6" providerId="ADAL" clId="{4E5203F0-609F-49FE-85D5-32ACB58B0170}" dt="2025-02-12T16:33:07.422" v="99" actId="207"/>
          <ac:spMkLst>
            <pc:docMk/>
            <pc:sldMk cId="57218788" sldId="283"/>
            <ac:spMk id="6" creationId="{071588D8-25EB-D819-C489-01ED78A5C193}"/>
          </ac:spMkLst>
        </pc:spChg>
        <pc:spChg chg="mod">
          <ac:chgData name="Ainslie Bradley" userId="cf0bf7ea-799c-42a9-bae9-2cd257c54eb6" providerId="ADAL" clId="{4E5203F0-609F-49FE-85D5-32ACB58B0170}" dt="2025-02-12T16:33:13.318" v="110" actId="20577"/>
          <ac:spMkLst>
            <pc:docMk/>
            <pc:sldMk cId="57218788" sldId="283"/>
            <ac:spMk id="8" creationId="{0D1BD669-F8FA-143E-9814-6B3E60126B5A}"/>
          </ac:spMkLst>
        </pc:spChg>
        <pc:spChg chg="add mod">
          <ac:chgData name="Ainslie Bradley" userId="cf0bf7ea-799c-42a9-bae9-2cd257c54eb6" providerId="ADAL" clId="{4E5203F0-609F-49FE-85D5-32ACB58B0170}" dt="2025-02-12T16:36:00.576" v="132" actId="20577"/>
          <ac:spMkLst>
            <pc:docMk/>
            <pc:sldMk cId="57218788" sldId="283"/>
            <ac:spMk id="9" creationId="{488A05B7-0A55-EAC0-84C2-62DDCE8939EC}"/>
          </ac:spMkLst>
        </pc:spChg>
        <pc:spChg chg="mod">
          <ac:chgData name="Ainslie Bradley" userId="cf0bf7ea-799c-42a9-bae9-2cd257c54eb6" providerId="ADAL" clId="{4E5203F0-609F-49FE-85D5-32ACB58B0170}" dt="2025-02-12T16:46:12.988" v="601" actId="255"/>
          <ac:spMkLst>
            <pc:docMk/>
            <pc:sldMk cId="57218788" sldId="283"/>
            <ac:spMk id="11" creationId="{EA2CDF45-770A-9210-A299-A569CBBD342F}"/>
          </ac:spMkLst>
        </pc:spChg>
        <pc:cxnChg chg="add mod">
          <ac:chgData name="Ainslie Bradley" userId="cf0bf7ea-799c-42a9-bae9-2cd257c54eb6" providerId="ADAL" clId="{4E5203F0-609F-49FE-85D5-32ACB58B0170}" dt="2025-02-12T16:45:35.757" v="581" actId="692"/>
          <ac:cxnSpMkLst>
            <pc:docMk/>
            <pc:sldMk cId="57218788" sldId="283"/>
            <ac:cxnSpMk id="19" creationId="{C185DF43-27B0-DBF4-79E3-129F39976F71}"/>
          </ac:cxnSpMkLst>
        </pc:cxnChg>
        <pc:cxnChg chg="add mod">
          <ac:chgData name="Ainslie Bradley" userId="cf0bf7ea-799c-42a9-bae9-2cd257c54eb6" providerId="ADAL" clId="{4E5203F0-609F-49FE-85D5-32ACB58B0170}" dt="2025-02-12T16:45:46.371" v="583" actId="692"/>
          <ac:cxnSpMkLst>
            <pc:docMk/>
            <pc:sldMk cId="57218788" sldId="283"/>
            <ac:cxnSpMk id="21" creationId="{67C6B250-B299-595B-68F4-82237626473D}"/>
          </ac:cxnSpMkLst>
        </pc:cxnChg>
        <pc:cxnChg chg="add">
          <ac:chgData name="Ainslie Bradley" userId="cf0bf7ea-799c-42a9-bae9-2cd257c54eb6" providerId="ADAL" clId="{4E5203F0-609F-49FE-85D5-32ACB58B0170}" dt="2025-02-12T16:44:29.161" v="573" actId="11529"/>
          <ac:cxnSpMkLst>
            <pc:docMk/>
            <pc:sldMk cId="57218788" sldId="283"/>
            <ac:cxnSpMk id="25" creationId="{DFBDD7AA-5357-FD00-D61F-FAA9EB8553DA}"/>
          </ac:cxnSpMkLst>
        </pc:cxnChg>
        <pc:cxnChg chg="add mod">
          <ac:chgData name="Ainslie Bradley" userId="cf0bf7ea-799c-42a9-bae9-2cd257c54eb6" providerId="ADAL" clId="{4E5203F0-609F-49FE-85D5-32ACB58B0170}" dt="2025-02-12T16:45:59.768" v="586" actId="692"/>
          <ac:cxnSpMkLst>
            <pc:docMk/>
            <pc:sldMk cId="57218788" sldId="283"/>
            <ac:cxnSpMk id="29" creationId="{64AC32EA-95DF-B3AD-52EF-A6F8905B28ED}"/>
          </ac:cxnSpMkLst>
        </pc:cxnChg>
        <pc:cxnChg chg="add mod">
          <ac:chgData name="Ainslie Bradley" userId="cf0bf7ea-799c-42a9-bae9-2cd257c54eb6" providerId="ADAL" clId="{4E5203F0-609F-49FE-85D5-32ACB58B0170}" dt="2025-02-12T16:45:42.131" v="582" actId="692"/>
          <ac:cxnSpMkLst>
            <pc:docMk/>
            <pc:sldMk cId="57218788" sldId="283"/>
            <ac:cxnSpMk id="31" creationId="{98F5170D-D2B5-011B-BBE1-1091AFEEA6D7}"/>
          </ac:cxnSpMkLst>
        </pc:cxnChg>
        <pc:cxnChg chg="add mod">
          <ac:chgData name="Ainslie Bradley" userId="cf0bf7ea-799c-42a9-bae9-2cd257c54eb6" providerId="ADAL" clId="{4E5203F0-609F-49FE-85D5-32ACB58B0170}" dt="2025-02-12T16:45:50.973" v="584" actId="692"/>
          <ac:cxnSpMkLst>
            <pc:docMk/>
            <pc:sldMk cId="57218788" sldId="283"/>
            <ac:cxnSpMk id="33" creationId="{7BC0B2C1-0EA6-95B2-50F2-F9BF99E3FFF0}"/>
          </ac:cxnSpMkLst>
        </pc:cxnChg>
        <pc:cxnChg chg="add mod">
          <ac:chgData name="Ainslie Bradley" userId="cf0bf7ea-799c-42a9-bae9-2cd257c54eb6" providerId="ADAL" clId="{4E5203F0-609F-49FE-85D5-32ACB58B0170}" dt="2025-02-12T16:45:55.357" v="585" actId="692"/>
          <ac:cxnSpMkLst>
            <pc:docMk/>
            <pc:sldMk cId="57218788" sldId="283"/>
            <ac:cxnSpMk id="35" creationId="{5EBA682A-B584-5F7C-3A79-B1077140B1C4}"/>
          </ac:cxnSpMkLst>
        </pc:cxnChg>
      </pc:sldChg>
      <pc:sldChg chg="modSp del mod">
        <pc:chgData name="Ainslie Bradley" userId="cf0bf7ea-799c-42a9-bae9-2cd257c54eb6" providerId="ADAL" clId="{4E5203F0-609F-49FE-85D5-32ACB58B0170}" dt="2025-02-12T16:46:59.022" v="613" actId="2711"/>
        <pc:sldMkLst>
          <pc:docMk/>
          <pc:sldMk cId="1058346331" sldId="285"/>
        </pc:sldMkLst>
        <pc:spChg chg="mod">
          <ac:chgData name="Ainslie Bradley" userId="cf0bf7ea-799c-42a9-bae9-2cd257c54eb6" providerId="ADAL" clId="{4E5203F0-609F-49FE-85D5-32ACB58B0170}" dt="2025-02-12T16:46:59.022" v="613" actId="2711"/>
          <ac:spMkLst>
            <pc:docMk/>
            <pc:sldMk cId="1058346331" sldId="285"/>
            <ac:spMk id="8" creationId="{619B6A0B-1B81-972F-AB73-9865BCE66301}"/>
          </ac:spMkLst>
        </pc:spChg>
      </pc:sldChg>
      <pc:sldChg chg="modSp mod">
        <pc:chgData name="Ainslie Bradley" userId="cf0bf7ea-799c-42a9-bae9-2cd257c54eb6" providerId="ADAL" clId="{4E5203F0-609F-49FE-85D5-32ACB58B0170}" dt="2025-02-12T16:47:08.156" v="614" actId="2711"/>
        <pc:sldMkLst>
          <pc:docMk/>
          <pc:sldMk cId="3108892992" sldId="289"/>
        </pc:sldMkLst>
        <pc:spChg chg="mod">
          <ac:chgData name="Ainslie Bradley" userId="cf0bf7ea-799c-42a9-bae9-2cd257c54eb6" providerId="ADAL" clId="{4E5203F0-609F-49FE-85D5-32ACB58B0170}" dt="2025-02-12T16:47:08.156" v="614" actId="2711"/>
          <ac:spMkLst>
            <pc:docMk/>
            <pc:sldMk cId="3108892992" sldId="289"/>
            <ac:spMk id="8" creationId="{619B6A0B-1B81-972F-AB73-9865BCE66301}"/>
          </ac:spMkLst>
        </pc:spChg>
      </pc:sldChg>
      <pc:sldChg chg="modSp mod">
        <pc:chgData name="Ainslie Bradley" userId="cf0bf7ea-799c-42a9-bae9-2cd257c54eb6" providerId="ADAL" clId="{4E5203F0-609F-49FE-85D5-32ACB58B0170}" dt="2025-02-21T11:42:13.520" v="779" actId="20577"/>
        <pc:sldMkLst>
          <pc:docMk/>
          <pc:sldMk cId="946210017" sldId="295"/>
        </pc:sldMkLst>
        <pc:spChg chg="mod">
          <ac:chgData name="Ainslie Bradley" userId="cf0bf7ea-799c-42a9-bae9-2cd257c54eb6" providerId="ADAL" clId="{4E5203F0-609F-49FE-85D5-32ACB58B0170}" dt="2025-02-21T11:42:13.520" v="779" actId="20577"/>
          <ac:spMkLst>
            <pc:docMk/>
            <pc:sldMk cId="946210017" sldId="295"/>
            <ac:spMk id="8" creationId="{619B6A0B-1B81-972F-AB73-9865BCE66301}"/>
          </ac:spMkLst>
        </pc:spChg>
      </pc:sldChg>
      <pc:sldChg chg="modSp mod">
        <pc:chgData name="Ainslie Bradley" userId="cf0bf7ea-799c-42a9-bae9-2cd257c54eb6" providerId="ADAL" clId="{4E5203F0-609F-49FE-85D5-32ACB58B0170}" dt="2025-02-20T09:17:46.952" v="683" actId="20577"/>
        <pc:sldMkLst>
          <pc:docMk/>
          <pc:sldMk cId="3693005957" sldId="300"/>
        </pc:sldMkLst>
        <pc:spChg chg="mod">
          <ac:chgData name="Ainslie Bradley" userId="cf0bf7ea-799c-42a9-bae9-2cd257c54eb6" providerId="ADAL" clId="{4E5203F0-609F-49FE-85D5-32ACB58B0170}" dt="2025-02-20T09:17:46.952" v="683" actId="20577"/>
          <ac:spMkLst>
            <pc:docMk/>
            <pc:sldMk cId="3693005957" sldId="300"/>
            <ac:spMk id="7" creationId="{F0D31468-386B-4A1A-8ECA-B3014AD770F7}"/>
          </ac:spMkLst>
        </pc:spChg>
      </pc:sldChg>
      <pc:sldChg chg="modSp mod">
        <pc:chgData name="Ainslie Bradley" userId="cf0bf7ea-799c-42a9-bae9-2cd257c54eb6" providerId="ADAL" clId="{4E5203F0-609F-49FE-85D5-32ACB58B0170}" dt="2025-02-12T16:46:44.002" v="612" actId="20577"/>
        <pc:sldMkLst>
          <pc:docMk/>
          <pc:sldMk cId="129951829" sldId="301"/>
        </pc:sldMkLst>
        <pc:spChg chg="mod">
          <ac:chgData name="Ainslie Bradley" userId="cf0bf7ea-799c-42a9-bae9-2cd257c54eb6" providerId="ADAL" clId="{4E5203F0-609F-49FE-85D5-32ACB58B0170}" dt="2025-02-12T16:46:33.664" v="606" actId="20577"/>
          <ac:spMkLst>
            <pc:docMk/>
            <pc:sldMk cId="129951829" sldId="301"/>
            <ac:spMk id="26" creationId="{9CEDFC17-CE47-46F5-6AF8-FB596EB45C8A}"/>
          </ac:spMkLst>
        </pc:spChg>
        <pc:spChg chg="mod">
          <ac:chgData name="Ainslie Bradley" userId="cf0bf7ea-799c-42a9-bae9-2cd257c54eb6" providerId="ADAL" clId="{4E5203F0-609F-49FE-85D5-32ACB58B0170}" dt="2025-02-12T16:46:40.686" v="610" actId="20577"/>
          <ac:spMkLst>
            <pc:docMk/>
            <pc:sldMk cId="129951829" sldId="301"/>
            <ac:spMk id="27" creationId="{16AA55DB-6131-06EE-1F07-F1AAAB122A91}"/>
          </ac:spMkLst>
        </pc:spChg>
        <pc:spChg chg="mod">
          <ac:chgData name="Ainslie Bradley" userId="cf0bf7ea-799c-42a9-bae9-2cd257c54eb6" providerId="ADAL" clId="{4E5203F0-609F-49FE-85D5-32ACB58B0170}" dt="2025-02-12T16:46:44.002" v="612" actId="20577"/>
          <ac:spMkLst>
            <pc:docMk/>
            <pc:sldMk cId="129951829" sldId="301"/>
            <ac:spMk id="28" creationId="{1A90BB0E-4644-A113-F80D-48255D07A458}"/>
          </ac:spMkLst>
        </pc:spChg>
        <pc:spChg chg="mod">
          <ac:chgData name="Ainslie Bradley" userId="cf0bf7ea-799c-42a9-bae9-2cd257c54eb6" providerId="ADAL" clId="{4E5203F0-609F-49FE-85D5-32ACB58B0170}" dt="2025-02-12T16:46:37.269" v="608" actId="20577"/>
          <ac:spMkLst>
            <pc:docMk/>
            <pc:sldMk cId="129951829" sldId="301"/>
            <ac:spMk id="30" creationId="{43B1C631-688E-633D-6642-3719B8E8038A}"/>
          </ac:spMkLst>
        </pc:spChg>
        <pc:spChg chg="mod">
          <ac:chgData name="Ainslie Bradley" userId="cf0bf7ea-799c-42a9-bae9-2cd257c54eb6" providerId="ADAL" clId="{4E5203F0-609F-49FE-85D5-32ACB58B0170}" dt="2025-02-12T16:46:30.518" v="604" actId="20577"/>
          <ac:spMkLst>
            <pc:docMk/>
            <pc:sldMk cId="129951829" sldId="301"/>
            <ac:spMk id="31" creationId="{0F5FB8C2-C14F-E38D-1F05-812C83ECA74B}"/>
          </ac:spMkLst>
        </pc:spChg>
      </pc:sldChg>
      <pc:sldChg chg="modSp mod">
        <pc:chgData name="Ainslie Bradley" userId="cf0bf7ea-799c-42a9-bae9-2cd257c54eb6" providerId="ADAL" clId="{4E5203F0-609F-49FE-85D5-32ACB58B0170}" dt="2025-02-12T16:32:51.675" v="60" actId="20577"/>
        <pc:sldMkLst>
          <pc:docMk/>
          <pc:sldMk cId="2303596187" sldId="305"/>
        </pc:sldMkLst>
        <pc:spChg chg="mod">
          <ac:chgData name="Ainslie Bradley" userId="cf0bf7ea-799c-42a9-bae9-2cd257c54eb6" providerId="ADAL" clId="{4E5203F0-609F-49FE-85D5-32ACB58B0170}" dt="2025-02-12T16:32:51.675" v="60" actId="20577"/>
          <ac:spMkLst>
            <pc:docMk/>
            <pc:sldMk cId="2303596187" sldId="305"/>
            <ac:spMk id="2" creationId="{B3ABBA8C-6821-060A-9D0E-6852CC324C47}"/>
          </ac:spMkLst>
        </pc:spChg>
      </pc:sldChg>
      <pc:sldChg chg="del">
        <pc:chgData name="Ainslie Bradley" userId="cf0bf7ea-799c-42a9-bae9-2cd257c54eb6" providerId="ADAL" clId="{4E5203F0-609F-49FE-85D5-32ACB58B0170}" dt="2025-02-12T16:36:43.366" v="134" actId="2696"/>
        <pc:sldMkLst>
          <pc:docMk/>
          <pc:sldMk cId="3185734724" sldId="306"/>
        </pc:sldMkLst>
      </pc:sldChg>
      <pc:sldChg chg="del">
        <pc:chgData name="Ainslie Bradley" userId="cf0bf7ea-799c-42a9-bae9-2cd257c54eb6" providerId="ADAL" clId="{4E5203F0-609F-49FE-85D5-32ACB58B0170}" dt="2025-02-12T16:36:09.410" v="133" actId="2696"/>
        <pc:sldMkLst>
          <pc:docMk/>
          <pc:sldMk cId="3466918221" sldId="307"/>
        </pc:sldMkLst>
      </pc:sldChg>
      <pc:sldChg chg="modSp mod">
        <pc:chgData name="Ainslie Bradley" userId="cf0bf7ea-799c-42a9-bae9-2cd257c54eb6" providerId="ADAL" clId="{4E5203F0-609F-49FE-85D5-32ACB58B0170}" dt="2025-02-12T16:37:16.212" v="139"/>
        <pc:sldMkLst>
          <pc:docMk/>
          <pc:sldMk cId="3209650847" sldId="308"/>
        </pc:sldMkLst>
        <pc:spChg chg="mod">
          <ac:chgData name="Ainslie Bradley" userId="cf0bf7ea-799c-42a9-bae9-2cd257c54eb6" providerId="ADAL" clId="{4E5203F0-609F-49FE-85D5-32ACB58B0170}" dt="2025-02-12T16:37:16.212" v="139"/>
          <ac:spMkLst>
            <pc:docMk/>
            <pc:sldMk cId="3209650847" sldId="308"/>
            <ac:spMk id="5" creationId="{79A9E5BA-E0CE-E0A6-6C5A-EFE8DF7E2F3D}"/>
          </ac:spMkLst>
        </pc:spChg>
      </pc:sldChg>
      <pc:sldChg chg="modSp mod">
        <pc:chgData name="Ainslie Bradley" userId="cf0bf7ea-799c-42a9-bae9-2cd257c54eb6" providerId="ADAL" clId="{4E5203F0-609F-49FE-85D5-32ACB58B0170}" dt="2025-02-12T16:37:35.826" v="144"/>
        <pc:sldMkLst>
          <pc:docMk/>
          <pc:sldMk cId="590339862" sldId="314"/>
        </pc:sldMkLst>
        <pc:spChg chg="mod">
          <ac:chgData name="Ainslie Bradley" userId="cf0bf7ea-799c-42a9-bae9-2cd257c54eb6" providerId="ADAL" clId="{4E5203F0-609F-49FE-85D5-32ACB58B0170}" dt="2025-02-12T16:37:35.826" v="144"/>
          <ac:spMkLst>
            <pc:docMk/>
            <pc:sldMk cId="590339862" sldId="314"/>
            <ac:spMk id="5" creationId="{19A0A8D7-3D64-4155-E82E-DDD5EEEB91A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21/02/2025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2/21/2025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2/21/2025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Family Support Worker</a:t>
            </a:r>
            <a:br>
              <a:rPr lang="en-US" sz="4400" dirty="0">
                <a:latin typeface="Tiempos Headline Regular" panose="02020503060303060403" pitchFamily="18" charset="0"/>
              </a:rPr>
            </a:br>
            <a:r>
              <a:rPr lang="en-US" sz="1800" dirty="0">
                <a:latin typeface="TWK Lausanne 350" panose="02000503040000020004" pitchFamily="50" charset="0"/>
              </a:rPr>
              <a:t>(February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3949799"/>
          </a:xfrm>
          <a:prstGeom prst="rect">
            <a:avLst/>
          </a:prstGeom>
          <a:noFill/>
        </p:spPr>
        <p:txBody>
          <a:bodyPr wrap="square" rtlCol="0">
            <a:spAutoFit/>
          </a:bodyPr>
          <a:lstStyle/>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Qualified, or willing to work towards a relevant professional qualification for example SVQ 2 Social Services and Healthcare (Children and Young People) relevant HNC or equivalent.</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Arial" panose="020B0604020202020204" pitchFamily="34" charset="0"/>
                <a:cs typeface="Arial" panose="020B0604020202020204" pitchFamily="34" charset="0"/>
              </a:rPr>
              <a:t>Experience of working with children, young people and families facing challenges and on the edges of care.</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Arial" panose="020B0604020202020204" pitchFamily="34" charset="0"/>
                <a:cs typeface="Arial" panose="020B0604020202020204" pitchFamily="34" charset="0"/>
              </a:rPr>
              <a:t>Understanding of current relevant legislation and policies relating to children, young people and families, including GIRFEC, UNCRC, The Promise.</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Arial" panose="020B0604020202020204" pitchFamily="34" charset="0"/>
                <a:cs typeface="Arial" panose="020B0604020202020204" pitchFamily="34" charset="0"/>
              </a:rPr>
              <a:t>Knowledge of the key issues facing children, young people and families such as the effects of trauma and poverty.</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Arial" panose="020B0604020202020204" pitchFamily="34" charset="0"/>
                <a:cs typeface="Arial" panose="020B0604020202020204" pitchFamily="34" charset="0"/>
              </a:rPr>
              <a:t>Working knowledge of SSSC Codes of Practice.</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Arial" panose="020B0604020202020204" pitchFamily="34" charset="0"/>
                <a:cs typeface="Arial" panose="020B0604020202020204" pitchFamily="34" charset="0"/>
              </a:rPr>
              <a:t>Able to demonstrate skills and experience in prioritizing resources to meet the needs of children, young people and families.</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Computer literate and competent with Microsoft Office software packages</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Ability to ensure the Programme is delivered in accordance with corporate policy and organisational objectives.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1426031"/>
          </a:xfrm>
          <a:prstGeom prst="rect">
            <a:avLst/>
          </a:prstGeom>
          <a:noFill/>
        </p:spPr>
        <p:txBody>
          <a:bodyPr wrap="square" rtlCol="0">
            <a:spAutoFit/>
          </a:bodyPr>
          <a:lstStyle/>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Skills and ability in effective time management and working to deadlines.</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Ability to compile comprehensive reports as required.</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Flexibility with regards to working patterns.</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Ability to travel within agreed geographical area.</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Ability to respond at short notice to crisis situations.</a:t>
            </a:r>
            <a:endParaRPr lang="en-US" sz="1200" dirty="0">
              <a:effectLst/>
              <a:latin typeface="TWK Lausanne 350" panose="02000503040000020004" pitchFamily="50" charset="0"/>
              <a:ea typeface="Times New Roman" panose="02020603050405020304" pitchFamily="18" charset="0"/>
              <a:cs typeface="Arial" panose="020B0604020202020204" pitchFamily="34"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919569"/>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19-22 (£23,660 - £25,328 per annum) Pay award pending effective from 01/04/2025 (£24,252 - £25,961 </a:t>
            </a:r>
            <a:r>
              <a:rPr lang="en-GB" sz="1200" b="1">
                <a:latin typeface="TWK Lausanne 350" panose="02000503040000020004" pitchFamily="50" charset="0"/>
                <a:ea typeface="Calibri" panose="020F0502020204030204" pitchFamily="34" charset="0"/>
                <a:cs typeface="Times New Roman" panose="02020603050405020304" pitchFamily="18" charset="0"/>
              </a:rPr>
              <a:t>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Senior Family Support Worker </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solidFill>
                  <a:srgbClr val="000000"/>
                </a:solidFill>
                <a:effectLst/>
                <a:latin typeface="TWK Lausanne 350" panose="02000503040000020004" pitchFamily="50" charset="0"/>
                <a:ea typeface="Calibri" panose="020F0502020204030204" pitchFamily="34" charset="0"/>
                <a:cs typeface="Arial" panose="020B0604020202020204" pitchFamily="34" charset="0"/>
              </a:rPr>
              <a:t>Your normal working hours are an average of 35 per week. These hours will be worked between the hours of 8am and 10pm, Monday to Sunday, in shifts which are defined by your line manager on a rolling rota, over a 52-week period.</a:t>
            </a:r>
            <a:endParaRPr lang="en-GB" sz="1200" dirty="0">
              <a:effectLst/>
              <a:latin typeface="Times New Roman" panose="02020603050405020304" pitchFamily="18" charset="0"/>
              <a:ea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a:t>
            </a:r>
            <a:r>
              <a:rPr lang="en-GB" sz="1200" dirty="0">
                <a:latin typeface="TWK Lausanne 350" panose="02000503040000020004" pitchFamily="50" charset="0"/>
                <a:ea typeface="Calibri" panose="020F0502020204030204" pitchFamily="34" charset="0"/>
                <a:cs typeface="Times New Roman" panose="02020603050405020304" pitchFamily="18" charset="0"/>
              </a:rPr>
              <a:t>15 Dava Street, Glasgow, G51 2JA. You are also required to work in the local community, and you will be paid travel expenses between your usual place of work and appointments undertaken in the course of your duties. Alternatively, you may choose to work remotely from your home address where appropriate. Working arrangements must be agreed with your line manager based on the needs of the service. </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309420"/>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p>
          <a:p>
            <a:pPr>
              <a:buFont typeface="Arial" panose="020B0604020202020204" pitchFamily="34" charset="0"/>
              <a:buChar char="•"/>
            </a:pP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dirty="0">
                <a:solidFill>
                  <a:srgbClr val="000000"/>
                </a:solidFill>
                <a:latin typeface="TWK Lausanne 350" panose="02000503040000020004" pitchFamily="50" charset="0"/>
              </a:rPr>
              <a:t>Pension after 3-months provided you meet the auto-enrolment criteria</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a:t>
            </a:r>
            <a:r>
              <a:rPr lang="en-GB" sz="1400">
                <a:latin typeface="TWK Lausanne 350" panose="02000503040000020004" pitchFamily="50" charset="0"/>
              </a:rPr>
              <a:t>5pm on Monday 3</a:t>
            </a:r>
            <a:r>
              <a:rPr lang="en-GB" sz="1400" baseline="30000">
                <a:latin typeface="TWK Lausanne 350" panose="02000503040000020004" pitchFamily="50" charset="0"/>
              </a:rPr>
              <a:t>rd</a:t>
            </a:r>
            <a:r>
              <a:rPr lang="en-GB" sz="1400">
                <a:latin typeface="TWK Lausanne 350" panose="02000503040000020004" pitchFamily="50" charset="0"/>
              </a:rPr>
              <a:t> March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Family Support Worker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307777"/>
          </a:xfrm>
          <a:prstGeom prst="rect">
            <a:avLst/>
          </a:prstGeom>
          <a:noFill/>
        </p:spPr>
        <p:txBody>
          <a:bodyPr wrap="square">
            <a:spAutoFit/>
          </a:bodyPr>
          <a:lstStyle/>
          <a:p>
            <a:r>
              <a:rPr lang="en-GB" sz="1400">
                <a:solidFill>
                  <a:srgbClr val="FF0000"/>
                </a:solidFill>
                <a:latin typeface="TWK Lausanne 350" panose="02000503040000020004" pitchFamily="50" charset="0"/>
                <a:cs typeface="Arial" panose="020B0604020202020204" pitchFamily="34" charset="0"/>
              </a:rPr>
              <a:t> </a:t>
            </a:r>
            <a:endParaRPr lang="en-GB" sz="1400" dirty="0">
              <a:solidFill>
                <a:srgbClr val="FF0000"/>
              </a:solidFill>
              <a:latin typeface="TWK Lausanne 350" panose="02000503040000020004" pitchFamily="50"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514901" y="1784201"/>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Service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378929" y="2957238"/>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Senior Family Support Workers</a:t>
            </a:r>
          </a:p>
        </p:txBody>
      </p:sp>
      <p:sp>
        <p:nvSpPr>
          <p:cNvPr id="4" name="Rectangle 3">
            <a:extLst>
              <a:ext uri="{FF2B5EF4-FFF2-40B4-BE49-F238E27FC236}">
                <a16:creationId xmlns:a16="http://schemas.microsoft.com/office/drawing/2014/main" id="{76E749A2-0140-EB20-E7F4-3E78F5E70418}"/>
              </a:ext>
            </a:extLst>
          </p:cNvPr>
          <p:cNvSpPr/>
          <p:nvPr/>
        </p:nvSpPr>
        <p:spPr>
          <a:xfrm>
            <a:off x="378928" y="410195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Family Support Workers</a:t>
            </a:r>
          </a:p>
        </p:txBody>
      </p:sp>
      <p:sp>
        <p:nvSpPr>
          <p:cNvPr id="11" name="Rectangle 10">
            <a:extLst>
              <a:ext uri="{FF2B5EF4-FFF2-40B4-BE49-F238E27FC236}">
                <a16:creationId xmlns:a16="http://schemas.microsoft.com/office/drawing/2014/main" id="{EA2CDF45-770A-9210-A299-A569CBBD342F}"/>
              </a:ext>
            </a:extLst>
          </p:cNvPr>
          <p:cNvSpPr/>
          <p:nvPr/>
        </p:nvSpPr>
        <p:spPr>
          <a:xfrm>
            <a:off x="2593074" y="2957238"/>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Administrator</a:t>
            </a:r>
          </a:p>
        </p:txBody>
      </p:sp>
      <p:sp>
        <p:nvSpPr>
          <p:cNvPr id="9" name="TextBox 8">
            <a:extLst>
              <a:ext uri="{FF2B5EF4-FFF2-40B4-BE49-F238E27FC236}">
                <a16:creationId xmlns:a16="http://schemas.microsoft.com/office/drawing/2014/main" id="{488A05B7-0A55-EAC0-84C2-62DDCE8939EC}"/>
              </a:ext>
            </a:extLst>
          </p:cNvPr>
          <p:cNvSpPr txBox="1"/>
          <p:nvPr/>
        </p:nvSpPr>
        <p:spPr>
          <a:xfrm>
            <a:off x="5254387" y="1802864"/>
            <a:ext cx="5718412" cy="2299091"/>
          </a:xfrm>
          <a:prstGeom prst="rect">
            <a:avLst/>
          </a:prstGeom>
          <a:noFill/>
        </p:spPr>
        <p:txBody>
          <a:bodyPr wrap="square">
            <a:spAutoFit/>
          </a:bodyPr>
          <a:lstStyle/>
          <a:p>
            <a:pPr>
              <a:lnSpc>
                <a:spcPct val="115000"/>
              </a:lnSpc>
              <a:spcAft>
                <a:spcPts val="800"/>
              </a:spcAft>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Our team provides flexible intensive family support that enables</a:t>
            </a:r>
            <a:r>
              <a:rPr lang="en-GB" sz="1400" dirty="0">
                <a:solidFill>
                  <a:srgbClr val="000000"/>
                </a:solidFill>
                <a:effectLst/>
                <a:latin typeface="TWK Lausanne 350" panose="02000503040000020004" pitchFamily="50" charset="0"/>
                <a:ea typeface="Calibri" panose="020F0502020204030204" pitchFamily="34" charset="0"/>
                <a:cs typeface="Times New Roman" panose="02020603050405020304" pitchFamily="18" charset="0"/>
              </a:rPr>
              <a:t> children and young people on the edges of care, and their families, to receive the right support at the right time, building on their strengths and reducing the need for statutory supports. A key part of this role will be working in partnership with the Health and Social Care Partnership (HSCP) and other family support providers as part of the GIFSS (Glasgow Intensive Family Support </a:t>
            </a:r>
            <a:r>
              <a:rPr lang="en-GB" sz="1400" dirty="0">
                <a:solidFill>
                  <a:srgbClr val="000000"/>
                </a:solidFill>
                <a:latin typeface="TWK Lausanne 350" panose="02000503040000020004" pitchFamily="50" charset="0"/>
                <a:ea typeface="Calibri" panose="020F0502020204030204" pitchFamily="34" charset="0"/>
                <a:cs typeface="Times New Roman" panose="02020603050405020304" pitchFamily="18" charset="0"/>
              </a:rPr>
              <a:t>Service</a:t>
            </a:r>
            <a:r>
              <a:rPr lang="en-GB" sz="1400" dirty="0">
                <a:solidFill>
                  <a:srgbClr val="000000"/>
                </a:solidFill>
                <a:effectLst/>
                <a:latin typeface="TWK Lausanne 350" panose="02000503040000020004" pitchFamily="50" charset="0"/>
                <a:ea typeface="Calibri" panose="020F0502020204030204" pitchFamily="34" charset="0"/>
                <a:cs typeface="Times New Roman" panose="02020603050405020304" pitchFamily="18" charset="0"/>
              </a:rPr>
              <a:t>) model by sharing resources, learning and creating solutions that help children, young people and families to thrive. </a:t>
            </a: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C185DF43-27B0-DBF4-79E3-129F39976F71}"/>
              </a:ext>
            </a:extLst>
          </p:cNvPr>
          <p:cNvCxnSpPr>
            <a:stCxn id="2" idx="2"/>
          </p:cNvCxnSpPr>
          <p:nvPr/>
        </p:nvCxnSpPr>
        <p:spPr>
          <a:xfrm flipH="1">
            <a:off x="2402005" y="2514133"/>
            <a:ext cx="1" cy="2427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C6B250-B299-595B-68F4-82237626473D}"/>
              </a:ext>
            </a:extLst>
          </p:cNvPr>
          <p:cNvCxnSpPr/>
          <p:nvPr/>
        </p:nvCxnSpPr>
        <p:spPr>
          <a:xfrm>
            <a:off x="2402006" y="2756848"/>
            <a:ext cx="10781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FBDD7AA-5357-FD00-D61F-FAA9EB8553DA}"/>
              </a:ext>
            </a:extLst>
          </p:cNvPr>
          <p:cNvCxnSpPr/>
          <p:nvPr/>
        </p:nvCxnSpPr>
        <p:spPr>
          <a:xfrm>
            <a:off x="3480178" y="275684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4AC32EA-95DF-B3AD-52EF-A6F8905B28ED}"/>
              </a:ext>
            </a:extLst>
          </p:cNvPr>
          <p:cNvCxnSpPr>
            <a:stCxn id="3" idx="2"/>
            <a:endCxn id="4" idx="0"/>
          </p:cNvCxnSpPr>
          <p:nvPr/>
        </p:nvCxnSpPr>
        <p:spPr>
          <a:xfrm flipH="1">
            <a:off x="1266033" y="3687170"/>
            <a:ext cx="1" cy="4147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8F5170D-D2B5-011B-BBE1-1091AFEEA6D7}"/>
              </a:ext>
            </a:extLst>
          </p:cNvPr>
          <p:cNvCxnSpPr/>
          <p:nvPr/>
        </p:nvCxnSpPr>
        <p:spPr>
          <a:xfrm flipH="1">
            <a:off x="1266034" y="2756848"/>
            <a:ext cx="11359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BC0B2C1-0EA6-95B2-50F2-F9BF99E3FFF0}"/>
              </a:ext>
            </a:extLst>
          </p:cNvPr>
          <p:cNvCxnSpPr>
            <a:endCxn id="3" idx="0"/>
          </p:cNvCxnSpPr>
          <p:nvPr/>
        </p:nvCxnSpPr>
        <p:spPr>
          <a:xfrm>
            <a:off x="1266032" y="2756848"/>
            <a:ext cx="2" cy="2003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EBA682A-B584-5F7C-3A79-B1077140B1C4}"/>
              </a:ext>
            </a:extLst>
          </p:cNvPr>
          <p:cNvCxnSpPr>
            <a:endCxn id="11" idx="0"/>
          </p:cNvCxnSpPr>
          <p:nvPr/>
        </p:nvCxnSpPr>
        <p:spPr>
          <a:xfrm>
            <a:off x="3480178" y="2756848"/>
            <a:ext cx="1" cy="2003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215389"/>
            <a:ext cx="10716028" cy="4033412"/>
          </a:xfrm>
          <a:prstGeom prst="rect">
            <a:avLst/>
          </a:prstGeom>
          <a:noFill/>
        </p:spPr>
        <p:txBody>
          <a:bodyPr wrap="square">
            <a:spAutoFit/>
          </a:bodyPr>
          <a:lstStyle/>
          <a:p>
            <a:pPr marL="285750" lvl="0" indent="-285750">
              <a:lnSpc>
                <a:spcPct val="115000"/>
              </a:lnSpc>
              <a:buFont typeface="Wingdings" panose="05000000000000000000" pitchFamily="2" charset="2"/>
              <a:buChar char="Ø"/>
            </a:pPr>
            <a:r>
              <a:rPr lang="en-US" sz="1400" dirty="0">
                <a:effectLst/>
                <a:latin typeface="TWK Lausanne 350" panose="02000503040000020004" pitchFamily="50" charset="0"/>
                <a:ea typeface="Times New Roman" panose="02020603050405020304" pitchFamily="18" charset="0"/>
              </a:rPr>
              <a:t>Develop good communication and working relationships with children and families, colleagues and other professionals</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Work alongside all immediate family members and extended family/support network as required</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Advocate on behalf of children and families</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Support children and families in the local community</a:t>
            </a:r>
          </a:p>
          <a:p>
            <a:pPr marL="285750" lvl="0" indent="-285750">
              <a:lnSpc>
                <a:spcPct val="115000"/>
              </a:lnSpc>
              <a:buFont typeface="Wingdings" panose="05000000000000000000" pitchFamily="2" charset="2"/>
              <a:buChar char="Ø"/>
            </a:pPr>
            <a:r>
              <a:rPr lang="en-US" sz="1400" dirty="0">
                <a:effectLst/>
                <a:latin typeface="TWK Lausanne 350" panose="02000503040000020004" pitchFamily="50" charset="0"/>
                <a:ea typeface="Times New Roman" panose="02020603050405020304" pitchFamily="18" charset="0"/>
              </a:rPr>
              <a:t>Represent Right There to local partnership agencies including Local Authority, Social Work, Housing </a:t>
            </a:r>
            <a:r>
              <a:rPr lang="en-US" sz="1400" dirty="0" err="1">
                <a:effectLst/>
                <a:latin typeface="TWK Lausanne 350" panose="02000503040000020004" pitchFamily="50" charset="0"/>
                <a:ea typeface="Times New Roman" panose="02020603050405020304" pitchFamily="18" charset="0"/>
              </a:rPr>
              <a:t>Programmes</a:t>
            </a:r>
            <a:r>
              <a:rPr lang="en-US" sz="1400" dirty="0">
                <a:effectLst/>
                <a:latin typeface="TWK Lausanne 350" panose="02000503040000020004" pitchFamily="50" charset="0"/>
                <a:ea typeface="Times New Roman" panose="02020603050405020304" pitchFamily="18" charset="0"/>
              </a:rPr>
              <a:t> and other relevant bodies</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Provide appropriate levels of high-quality support to families in their homes and community</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Use a flexible approach so that families receive support whenever is best for them including evenings and weekends</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Deliver evidenced based family support that helps families overcome current challenges and build resilience for the future</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Maintain accurate case files for all family members and consistently assess progress across all outcomes for all family members</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Plan, implement and continuously develop packages of tailored interventions for families to </a:t>
            </a:r>
            <a:r>
              <a:rPr lang="en-GB" sz="1400" dirty="0">
                <a:solidFill>
                  <a:srgbClr val="000000"/>
                </a:solidFill>
                <a:effectLst/>
                <a:latin typeface="TWK Lausanne 350" panose="02000503040000020004" pitchFamily="50" charset="0"/>
                <a:ea typeface="Calibri" panose="020F0502020204030204" pitchFamily="34" charset="0"/>
                <a:cs typeface="Times New Roman" panose="02020603050405020304" pitchFamily="18" charset="0"/>
              </a:rPr>
              <a:t>meet the needs of the individual child, their parent(s)/carer(s), siblings and wider family network. Including: practical support; parenting education and support; and emotional health and wellbeing, as well as other factors that are unique to that family</a:t>
            </a:r>
          </a:p>
          <a:p>
            <a:pPr marL="285750" lvl="0" indent="-285750">
              <a:lnSpc>
                <a:spcPct val="115000"/>
              </a:lnSpc>
              <a:buFont typeface="Wingdings" panose="05000000000000000000" pitchFamily="2" charset="2"/>
              <a:buChar char="Ø"/>
            </a:pPr>
            <a:r>
              <a:rPr lang="en-GB" sz="1400" dirty="0">
                <a:solidFill>
                  <a:srgbClr val="000000"/>
                </a:solidFill>
                <a:effectLst/>
                <a:latin typeface="TWK Lausanne 350" panose="02000503040000020004" pitchFamily="50" charset="0"/>
                <a:ea typeface="Calibri" panose="020F0502020204030204" pitchFamily="34" charset="0"/>
                <a:cs typeface="Times New Roman" panose="02020603050405020304" pitchFamily="18" charset="0"/>
              </a:rPr>
              <a:t>Assist individuals accessing the Programme to engage and integrate into their local community and become active citizens.</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Undertake whole family assessments that focus on strengths and continuous assessment of progress towards outcomes for all family members</a:t>
            </a: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592283"/>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13788" y="1659921"/>
            <a:ext cx="10533603" cy="5923288"/>
          </a:xfrm>
          <a:prstGeom prst="rect">
            <a:avLst/>
          </a:prstGeom>
          <a:noFill/>
        </p:spPr>
        <p:txBody>
          <a:bodyPr wrap="square">
            <a:spAutoFit/>
          </a:bodyPr>
          <a:lstStyle/>
          <a:p>
            <a:pPr marL="285750" lvl="0" indent="-285750">
              <a:buFont typeface="Wingdings" panose="05000000000000000000" pitchFamily="2" charset="2"/>
              <a:buChar char="Ø"/>
            </a:pPr>
            <a:r>
              <a:rPr lang="en-GB" sz="1400" dirty="0">
                <a:solidFill>
                  <a:srgbClr val="000000"/>
                </a:solidFill>
                <a:effectLst/>
                <a:latin typeface="TWK Lausanne 350" panose="02000503040000020004" pitchFamily="50" charset="0"/>
                <a:ea typeface="Times New Roman" panose="02020603050405020304" pitchFamily="18" charset="0"/>
              </a:rPr>
              <a:t>Have comprehensive local knowledge of other relevant Programmes and support family members to access these</a:t>
            </a:r>
          </a:p>
          <a:p>
            <a:pPr marL="285750" lvl="0" indent="-285750">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Commit to ensuring that that all support provided is Right There’s approach to ensuring a Psychologically Informed Environment</a:t>
            </a:r>
          </a:p>
          <a:p>
            <a:pPr marL="285750" lvl="0" indent="-285750">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Adopt a person-centred approach and participate in reflective practice</a:t>
            </a:r>
          </a:p>
          <a:p>
            <a:pPr marL="285750" lvl="0" indent="-285750">
              <a:buFont typeface="Wingdings" panose="05000000000000000000" pitchFamily="2" charset="2"/>
              <a:buChar char="Ø"/>
            </a:pPr>
            <a:r>
              <a:rPr lang="en-GB" sz="1400" dirty="0">
                <a:solidFill>
                  <a:srgbClr val="000000"/>
                </a:solidFill>
                <a:effectLst/>
                <a:latin typeface="TWK Lausanne 350" panose="02000503040000020004" pitchFamily="50" charset="0"/>
                <a:ea typeface="Times New Roman" panose="02020603050405020304" pitchFamily="18" charset="0"/>
              </a:rPr>
              <a:t>Contribute to our commitment to work together with peers from other organisations delivering family support in the community by sharing resources, contributing to meetings, working together to create opportunity and share learning</a:t>
            </a:r>
          </a:p>
          <a:p>
            <a:pPr marL="285750" lvl="0" indent="-285750">
              <a:buFont typeface="Wingdings" panose="05000000000000000000" pitchFamily="2" charset="2"/>
              <a:buChar char="Ø"/>
            </a:pPr>
            <a:r>
              <a:rPr lang="en-GB" sz="1400" dirty="0">
                <a:solidFill>
                  <a:srgbClr val="000000"/>
                </a:solidFill>
                <a:effectLst/>
                <a:latin typeface="TWK Lausanne 350" panose="02000503040000020004" pitchFamily="50" charset="0"/>
                <a:ea typeface="Times New Roman" panose="02020603050405020304" pitchFamily="18" charset="0"/>
              </a:rPr>
              <a:t>Ensure delivery is aligned with the UN Convention on The Rights of The Child</a:t>
            </a:r>
          </a:p>
          <a:p>
            <a:pPr marL="285750" lvl="0" indent="-285750">
              <a:buFont typeface="Wingdings" panose="05000000000000000000" pitchFamily="2" charset="2"/>
              <a:buChar char="Ø"/>
            </a:pPr>
            <a:r>
              <a:rPr lang="en-US" sz="1400" dirty="0">
                <a:solidFill>
                  <a:srgbClr val="000000"/>
                </a:solidFill>
                <a:effectLst/>
                <a:latin typeface="TWK Lausanne 350" panose="02000503040000020004" pitchFamily="50" charset="0"/>
                <a:ea typeface="Times New Roman" panose="02020603050405020304" pitchFamily="18" charset="0"/>
              </a:rPr>
              <a:t>Encourage and promote people accessing the </a:t>
            </a:r>
            <a:r>
              <a:rPr lang="en-US" sz="1400" dirty="0" err="1">
                <a:solidFill>
                  <a:srgbClr val="000000"/>
                </a:solidFill>
                <a:effectLst/>
                <a:latin typeface="TWK Lausanne 350" panose="02000503040000020004" pitchFamily="50" charset="0"/>
                <a:ea typeface="Times New Roman" panose="02020603050405020304" pitchFamily="18" charset="0"/>
              </a:rPr>
              <a:t>Programme</a:t>
            </a:r>
            <a:r>
              <a:rPr lang="en-US" sz="1400" dirty="0">
                <a:solidFill>
                  <a:srgbClr val="000000"/>
                </a:solidFill>
                <a:effectLst/>
                <a:latin typeface="TWK Lausanne 350" panose="02000503040000020004" pitchFamily="50" charset="0"/>
                <a:ea typeface="Times New Roman" panose="02020603050405020304" pitchFamily="18" charset="0"/>
              </a:rPr>
              <a:t> to be involved in improvement and development of the </a:t>
            </a:r>
            <a:r>
              <a:rPr lang="en-US" sz="1400" dirty="0" err="1">
                <a:solidFill>
                  <a:srgbClr val="000000"/>
                </a:solidFill>
                <a:effectLst/>
                <a:latin typeface="TWK Lausanne 350" panose="02000503040000020004" pitchFamily="50" charset="0"/>
                <a:ea typeface="Times New Roman" panose="02020603050405020304" pitchFamily="18" charset="0"/>
              </a:rPr>
              <a:t>Programme</a:t>
            </a:r>
            <a:r>
              <a:rPr lang="en-US" sz="1400" dirty="0">
                <a:solidFill>
                  <a:srgbClr val="000000"/>
                </a:solidFill>
                <a:effectLst/>
                <a:latin typeface="TWK Lausanne 350" panose="02000503040000020004" pitchFamily="50" charset="0"/>
                <a:ea typeface="Times New Roman" panose="02020603050405020304" pitchFamily="18" charset="0"/>
              </a:rPr>
              <a:t>.</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Actively contribute to your Programme and the organisation’s development and improvement.</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Participate in team meetings.</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Attend and participate in training and share learning experiences.</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Engage in reflective practice.</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Feedback on the review of organisational polices &amp; procedures and local guidelines.</a:t>
            </a:r>
          </a:p>
          <a:p>
            <a:pPr marL="285750" lvl="0" indent="-285750">
              <a:buFont typeface="Wingdings" panose="05000000000000000000" pitchFamily="2" charset="2"/>
              <a:buChar char="Ø"/>
            </a:pPr>
            <a:r>
              <a:rPr lang="en-US" sz="1400" dirty="0">
                <a:effectLst/>
                <a:latin typeface="TWK Lausanne 350" panose="02000503040000020004" pitchFamily="50" charset="0"/>
                <a:ea typeface="Times New Roman" panose="02020603050405020304" pitchFamily="18" charset="0"/>
                <a:cs typeface="Times New Roman" panose="02020603050405020304" pitchFamily="18" charset="0"/>
              </a:rPr>
              <a:t>Promote and represent Right There </a:t>
            </a:r>
            <a:r>
              <a:rPr lang="en-US" sz="1400" dirty="0" err="1">
                <a:effectLst/>
                <a:latin typeface="TWK Lausanne 350" panose="02000503040000020004" pitchFamily="50" charset="0"/>
                <a:ea typeface="Times New Roman" panose="02020603050405020304" pitchFamily="18" charset="0"/>
                <a:cs typeface="Times New Roman" panose="02020603050405020304" pitchFamily="18" charset="0"/>
              </a:rPr>
              <a:t>Programmes</a:t>
            </a:r>
            <a:r>
              <a:rPr lang="en-US" sz="1400" dirty="0">
                <a:effectLst/>
                <a:latin typeface="TWK Lausanne 350" panose="02000503040000020004" pitchFamily="50" charset="0"/>
                <a:ea typeface="Times New Roman" panose="02020603050405020304" pitchFamily="18" charset="0"/>
                <a:cs typeface="Times New Roman" panose="02020603050405020304" pitchFamily="18" charset="0"/>
              </a:rPr>
              <a:t> positively.</a:t>
            </a:r>
          </a:p>
          <a:p>
            <a:pPr marL="285750" lvl="0" indent="-285750">
              <a:buFont typeface="Wingdings" panose="05000000000000000000" pitchFamily="2" charset="2"/>
              <a:buChar char="Ø"/>
            </a:pPr>
            <a:r>
              <a:rPr lang="en-US" sz="1400" dirty="0">
                <a:effectLst/>
                <a:latin typeface="TWK Lausanne 350" panose="02000503040000020004" pitchFamily="50" charset="0"/>
                <a:ea typeface="Times New Roman" panose="02020603050405020304" pitchFamily="18" charset="0"/>
                <a:cs typeface="Times New Roman" panose="02020603050405020304" pitchFamily="18" charset="0"/>
              </a:rPr>
              <a:t>S</a:t>
            </a:r>
            <a:r>
              <a:rPr lang="en-GB" sz="1400" dirty="0" err="1">
                <a:effectLst/>
                <a:latin typeface="TWK Lausanne 350" panose="02000503040000020004" pitchFamily="50" charset="0"/>
                <a:ea typeface="Times New Roman" panose="02020603050405020304" pitchFamily="18" charset="0"/>
                <a:cs typeface="Times New Roman" panose="02020603050405020304" pitchFamily="18" charset="0"/>
              </a:rPr>
              <a:t>trive</a:t>
            </a: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 for continuous personal and professional development</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Engage with any organisational initiatives or working groups such as NHS Healthy Working Lives, Investors In people etc.</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Retain up to date knowledge so that you can provide evidence-based family support</a:t>
            </a: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endPar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a:lnSpc>
                <a:spcPct val="107000"/>
              </a:lnSpc>
              <a:spcAft>
                <a:spcPts val="800"/>
              </a:spcAft>
            </a:pPr>
            <a:endParaRPr lang="en-GB" sz="1200" b="1" dirty="0">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GB" sz="2400" b="1"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GB" sz="2400" b="1"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8892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2.xml><?xml version="1.0" encoding="utf-8"?>
<ds:datastoreItem xmlns:ds="http://schemas.openxmlformats.org/officeDocument/2006/customXml" ds:itemID="{DAD794F1-94B9-4D1B-AED5-C98D7FEFA3F7}">
  <ds:schemaRefs>
    <ds:schemaRef ds:uri="http://purl.org/dc/dcmitype/"/>
    <ds:schemaRef ds:uri="http://schemas.microsoft.com/office/2006/documentManagement/types"/>
    <ds:schemaRef ds:uri="http://schemas.openxmlformats.org/package/2006/metadata/core-properties"/>
    <ds:schemaRef ds:uri="5918e872-e67b-4fda-801c-e11e2e8f9e7e"/>
    <ds:schemaRef ds:uri="http://purl.org/dc/terms/"/>
    <ds:schemaRef ds:uri="http://purl.org/dc/elements/1.1/"/>
    <ds:schemaRef ds:uri="http://schemas.microsoft.com/office/infopath/2007/PartnerControls"/>
    <ds:schemaRef ds:uri="a3b0d63c-cdf0-4c0c-bf95-5155ff5031c1"/>
    <ds:schemaRef ds:uri="9f7d3311-57c9-43fe-8231-1e93a56e81a6"/>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4385</TotalTime>
  <Words>1717</Words>
  <Application>Microsoft Office PowerPoint</Application>
  <PresentationFormat>Widescreen</PresentationFormat>
  <Paragraphs>119</Paragraphs>
  <Slides>15</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15</vt:i4>
      </vt:variant>
    </vt:vector>
  </HeadingPairs>
  <TitlesOfParts>
    <vt:vector size="30" baseType="lpstr">
      <vt:lpstr>Wingdings</vt:lpstr>
      <vt:lpstr>Symbol</vt:lpstr>
      <vt:lpstr>Tiempos Headline Medium</vt:lpstr>
      <vt:lpstr>Calibri</vt:lpstr>
      <vt:lpstr>Segoe UI</vt:lpstr>
      <vt:lpstr>Times New Roman</vt:lpstr>
      <vt:lpstr>Calibri Light</vt:lpstr>
      <vt:lpstr>TWK Lausanne 300</vt:lpstr>
      <vt:lpstr>Arial</vt:lpstr>
      <vt:lpstr>TWK Lausanne 450</vt:lpstr>
      <vt:lpstr>TWK Lausanne 350</vt:lpstr>
      <vt:lpstr>Tiempos Headline Regular</vt:lpstr>
      <vt:lpstr>TWK Lausanne 500</vt:lpstr>
      <vt:lpstr>Office Theme</vt:lpstr>
      <vt:lpstr>1_Office Theme</vt:lpstr>
      <vt:lpstr>Job Pack   Family Support Worker (February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147</cp:revision>
  <dcterms:created xsi:type="dcterms:W3CDTF">2021-11-30T15:33:31Z</dcterms:created>
  <dcterms:modified xsi:type="dcterms:W3CDTF">2025-02-21T11:42:14Z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