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1"/>
  </p:notesMasterIdLst>
  <p:sldIdLst>
    <p:sldId id="305" r:id="rId6"/>
    <p:sldId id="283" r:id="rId7"/>
    <p:sldId id="301" r:id="rId8"/>
    <p:sldId id="279" r:id="rId9"/>
    <p:sldId id="278" r:id="rId10"/>
    <p:sldId id="303" r:id="rId11"/>
    <p:sldId id="277" r:id="rId12"/>
    <p:sldId id="285" r:id="rId13"/>
    <p:sldId id="289" r:id="rId14"/>
    <p:sldId id="308" r:id="rId15"/>
    <p:sldId id="313" r:id="rId16"/>
    <p:sldId id="295" r:id="rId17"/>
    <p:sldId id="280" r:id="rId18"/>
    <p:sldId id="300" r:id="rId19"/>
    <p:sldId id="299" r:id="rId20"/>
  </p:sldIdLst>
  <p:sldSz cx="12192000" cy="6858000"/>
  <p:notesSz cx="6858000" cy="9144000"/>
  <p:embeddedFontLst>
    <p:embeddedFont>
      <p:font typeface="Segoe UI" panose="020B0502040204020203" pitchFamily="34" charset="0"/>
      <p:regular r:id="rId22"/>
      <p:bold r:id="rId23"/>
      <p:italic r:id="rId24"/>
      <p:boldItalic r:id="rId25"/>
    </p:embeddedFont>
    <p:embeddedFont>
      <p:font typeface="Tiempos Headline Medium" panose="020B0604020202020204" charset="0"/>
      <p:regular r:id="rId26"/>
    </p:embeddedFont>
    <p:embeddedFont>
      <p:font typeface="Tiempos Headline Regular" panose="02020503060303060403" pitchFamily="18" charset="0"/>
      <p:regular r:id="rId27"/>
    </p:embeddedFont>
    <p:embeddedFont>
      <p:font typeface="TWK Lausanne 350" panose="02000503040000020004" pitchFamily="50" charset="0"/>
      <p:regular r:id="rId28"/>
      <p:italic r:id="rId29"/>
    </p:embeddedFont>
    <p:embeddedFont>
      <p:font typeface="TWK Lausanne 500" panose="02000503040000020004" pitchFamily="50" charset="0"/>
      <p:regular r:id="rId30"/>
      <p:italic r:id="rId3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5F2"/>
    <a:srgbClr val="F5BF17"/>
    <a:srgbClr val="EBDECF"/>
    <a:srgbClr val="7A99C7"/>
    <a:srgbClr val="FABAB5"/>
    <a:srgbClr val="5252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6327"/>
  </p:normalViewPr>
  <p:slideViewPr>
    <p:cSldViewPr snapToGrid="0" snapToObjects="1">
      <p:cViewPr varScale="1">
        <p:scale>
          <a:sx n="70" d="100"/>
          <a:sy n="70" d="100"/>
        </p:scale>
        <p:origin x="75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font" Target="fonts/font7.fntdata"/><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3BBDF19E-D5D4-462C-993F-EC7ADC590A52}"/>
    <pc:docChg chg="custSel modSld">
      <pc:chgData name="Ainslie Bradley" userId="cf0bf7ea-799c-42a9-bae9-2cd257c54eb6" providerId="ADAL" clId="{3BBDF19E-D5D4-462C-993F-EC7ADC590A52}" dt="2025-02-21T11:24:04.676" v="183" actId="20577"/>
      <pc:docMkLst>
        <pc:docMk/>
      </pc:docMkLst>
      <pc:sldChg chg="modSp mod">
        <pc:chgData name="Ainslie Bradley" userId="cf0bf7ea-799c-42a9-bae9-2cd257c54eb6" providerId="ADAL" clId="{3BBDF19E-D5D4-462C-993F-EC7ADC590A52}" dt="2025-02-21T11:23:43.262" v="88" actId="20577"/>
        <pc:sldMkLst>
          <pc:docMk/>
          <pc:sldMk cId="946210017" sldId="295"/>
        </pc:sldMkLst>
        <pc:spChg chg="mod">
          <ac:chgData name="Ainslie Bradley" userId="cf0bf7ea-799c-42a9-bae9-2cd257c54eb6" providerId="ADAL" clId="{3BBDF19E-D5D4-462C-993F-EC7ADC590A52}" dt="2025-02-21T11:23:43.262" v="88" actId="20577"/>
          <ac:spMkLst>
            <pc:docMk/>
            <pc:sldMk cId="946210017" sldId="295"/>
            <ac:spMk id="8" creationId="{619B6A0B-1B81-972F-AB73-9865BCE66301}"/>
          </ac:spMkLst>
        </pc:spChg>
      </pc:sldChg>
      <pc:sldChg chg="modSp mod">
        <pc:chgData name="Ainslie Bradley" userId="cf0bf7ea-799c-42a9-bae9-2cd257c54eb6" providerId="ADAL" clId="{3BBDF19E-D5D4-462C-993F-EC7ADC590A52}" dt="2025-02-21T11:24:04.676" v="183" actId="20577"/>
        <pc:sldMkLst>
          <pc:docMk/>
          <pc:sldMk cId="3693005957" sldId="300"/>
        </pc:sldMkLst>
        <pc:spChg chg="mod">
          <ac:chgData name="Ainslie Bradley" userId="cf0bf7ea-799c-42a9-bae9-2cd257c54eb6" providerId="ADAL" clId="{3BBDF19E-D5D4-462C-993F-EC7ADC590A52}" dt="2025-02-21T11:24:04.676" v="183" actId="20577"/>
          <ac:spMkLst>
            <pc:docMk/>
            <pc:sldMk cId="3693005957" sldId="300"/>
            <ac:spMk id="7" creationId="{F0D31468-386B-4A1A-8ECA-B3014AD770F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2/21/2025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21/02/2025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2/21/2025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2/21/2025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Tenant Liaison Worker-Short Term Housing Glasgow </a:t>
            </a:r>
            <a:br>
              <a:rPr lang="en-US" sz="4400" dirty="0">
                <a:latin typeface="Tiempos Headline Regular" panose="02020503060303060403" pitchFamily="18" charset="0"/>
              </a:rPr>
            </a:br>
            <a:r>
              <a:rPr lang="en-US" sz="1800" dirty="0">
                <a:latin typeface="TWK Lausanne 350" panose="02000503040000020004" pitchFamily="50" charset="0"/>
              </a:rPr>
              <a:t>(January 2025)</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pic>
        <p:nvPicPr>
          <p:cNvPr id="4" name="Picture 3">
            <a:extLst>
              <a:ext uri="{FF2B5EF4-FFF2-40B4-BE49-F238E27FC236}">
                <a16:creationId xmlns:a16="http://schemas.microsoft.com/office/drawing/2014/main" id="{536B5C65-BB8F-98E5-E9A0-A106692E821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7" name="Picture 6" descr="A black hexagon on a yellow background&#10;&#10;Description automatically generated">
            <a:extLst>
              <a:ext uri="{FF2B5EF4-FFF2-40B4-BE49-F238E27FC236}">
                <a16:creationId xmlns:a16="http://schemas.microsoft.com/office/drawing/2014/main" id="{2596409C-78ED-0917-6E20-0B3934D3D763}"/>
              </a:ext>
            </a:extLst>
          </p:cNvPr>
          <p:cNvPicPr>
            <a:picLocks noChangeAspect="1"/>
          </p:cNvPicPr>
          <p:nvPr/>
        </p:nvPicPr>
        <p:blipFill>
          <a:blip r:embed="rId3"/>
          <a:stretch>
            <a:fillRect/>
          </a:stretch>
        </p:blipFill>
        <p:spPr>
          <a:xfrm>
            <a:off x="-1" y="1230825"/>
            <a:ext cx="5627175" cy="5627175"/>
          </a:xfrm>
          <a:prstGeom prst="rect">
            <a:avLst/>
          </a:prstGeom>
        </p:spPr>
      </p:pic>
      <p:sp>
        <p:nvSpPr>
          <p:cNvPr id="5" name="TextBox 4">
            <a:extLst>
              <a:ext uri="{FF2B5EF4-FFF2-40B4-BE49-F238E27FC236}">
                <a16:creationId xmlns:a16="http://schemas.microsoft.com/office/drawing/2014/main" id="{79A9E5BA-E0CE-E0A6-6C5A-EFE8DF7E2F3D}"/>
              </a:ext>
            </a:extLst>
          </p:cNvPr>
          <p:cNvSpPr txBox="1"/>
          <p:nvPr/>
        </p:nvSpPr>
        <p:spPr>
          <a:xfrm>
            <a:off x="5915025" y="1239340"/>
            <a:ext cx="5374432" cy="5447645"/>
          </a:xfrm>
          <a:prstGeom prst="rect">
            <a:avLst/>
          </a:prstGeom>
          <a:noFill/>
        </p:spPr>
        <p:txBody>
          <a:bodyPr wrap="square" rtlCol="0">
            <a:spAutoFit/>
          </a:bodyPr>
          <a:lstStyle/>
          <a:p>
            <a:pPr>
              <a:lnSpc>
                <a:spcPct val="100000"/>
              </a:lnSpc>
              <a:spcBef>
                <a:spcPts val="0"/>
              </a:spcBef>
            </a:pPr>
            <a:r>
              <a:rPr lang="en-GB" dirty="0">
                <a:effectLst/>
                <a:latin typeface="TWK Lausanne 350" panose="02000503040000020004" pitchFamily="50" charset="0"/>
                <a:ea typeface="Aptos" panose="020B0004020202020204" pitchFamily="34" charset="0"/>
                <a:cs typeface="Times New Roman" panose="02020603050405020304" pitchFamily="18" charset="0"/>
              </a:rPr>
              <a:t>Essential Skills and Abilities</a:t>
            </a:r>
          </a:p>
          <a:p>
            <a:pPr>
              <a:lnSpc>
                <a:spcPct val="100000"/>
              </a:lnSpc>
              <a:spcBef>
                <a:spcPts val="0"/>
              </a:spcBef>
            </a:pPr>
            <a:r>
              <a:rPr lang="en-GB" sz="1200" dirty="0">
                <a:effectLst/>
                <a:latin typeface="TWK Lausanne 350" panose="02000503040000020004" pitchFamily="50" charset="0"/>
                <a:ea typeface="Aptos" panose="020B0004020202020204" pitchFamily="34" charset="0"/>
                <a:cs typeface="Times New Roman" panose="02020603050405020304" pitchFamily="18" charset="0"/>
              </a:rPr>
              <a:t>Good communication, interpersonal &amp; team-working skills</a:t>
            </a:r>
          </a:p>
          <a:p>
            <a:pPr>
              <a:lnSpc>
                <a:spcPct val="100000"/>
              </a:lnSpc>
              <a:spcBef>
                <a:spcPts val="0"/>
              </a:spcBef>
            </a:pPr>
            <a:endParaRPr lang="en-GB" sz="1200" dirty="0">
              <a:effectLst/>
              <a:latin typeface="TWK Lausanne 350" panose="02000503040000020004" pitchFamily="50" charset="0"/>
              <a:ea typeface="Aptos" panose="020B0004020202020204" pitchFamily="34" charset="0"/>
              <a:cs typeface="Times New Roman" panose="02020603050405020304" pitchFamily="18" charset="0"/>
            </a:endParaRPr>
          </a:p>
          <a:p>
            <a:pPr>
              <a:lnSpc>
                <a:spcPct val="100000"/>
              </a:lnSpc>
              <a:spcBef>
                <a:spcPts val="0"/>
              </a:spcBef>
            </a:pPr>
            <a:r>
              <a:rPr lang="en-GB" sz="1200" dirty="0">
                <a:effectLst/>
                <a:latin typeface="TWK Lausanne 350" panose="02000503040000020004" pitchFamily="50" charset="0"/>
                <a:ea typeface="Aptos" panose="020B0004020202020204" pitchFamily="34" charset="0"/>
                <a:cs typeface="Times New Roman" panose="02020603050405020304" pitchFamily="18" charset="0"/>
              </a:rPr>
              <a:t>Effective time management &amp; work prioritisation</a:t>
            </a:r>
          </a:p>
          <a:p>
            <a:pPr>
              <a:lnSpc>
                <a:spcPct val="100000"/>
              </a:lnSpc>
              <a:spcBef>
                <a:spcPts val="0"/>
              </a:spcBef>
            </a:pPr>
            <a:endParaRPr lang="en-GB" sz="1200" dirty="0">
              <a:effectLst/>
              <a:latin typeface="TWK Lausanne 350" panose="02000503040000020004" pitchFamily="50" charset="0"/>
              <a:ea typeface="Aptos" panose="020B0004020202020204" pitchFamily="34" charset="0"/>
              <a:cs typeface="Times New Roman" panose="02020603050405020304" pitchFamily="18" charset="0"/>
            </a:endParaRPr>
          </a:p>
          <a:p>
            <a:pPr>
              <a:lnSpc>
                <a:spcPct val="100000"/>
              </a:lnSpc>
              <a:spcBef>
                <a:spcPts val="0"/>
              </a:spcBef>
            </a:pPr>
            <a:r>
              <a:rPr lang="en-GB" sz="1200" dirty="0">
                <a:effectLst/>
                <a:latin typeface="TWK Lausanne 350" panose="02000503040000020004" pitchFamily="50" charset="0"/>
                <a:ea typeface="Aptos" panose="020B0004020202020204" pitchFamily="34" charset="0"/>
                <a:cs typeface="Times New Roman" panose="02020603050405020304" pitchFamily="18" charset="0"/>
              </a:rPr>
              <a:t>Competent in the use of the Microsoft Office Suite, in particular Word &amp; Excel and ability to adapt to and use bespoke software systems</a:t>
            </a:r>
            <a:endParaRPr lang="en-GB" sz="1200" dirty="0">
              <a:latin typeface="TWK Lausanne 350" panose="02000503040000020004" pitchFamily="50" charset="0"/>
              <a:ea typeface="Aptos" panose="020B0004020202020204" pitchFamily="34" charset="0"/>
              <a:cs typeface="Times New Roman" panose="02020603050405020304" pitchFamily="18" charset="0"/>
            </a:endParaRPr>
          </a:p>
          <a:p>
            <a:pPr>
              <a:lnSpc>
                <a:spcPct val="100000"/>
              </a:lnSpc>
              <a:spcBef>
                <a:spcPts val="0"/>
              </a:spcBef>
            </a:pPr>
            <a:endParaRPr lang="en-GB" sz="1200" dirty="0">
              <a:effectLst/>
              <a:latin typeface="TWK Lausanne 350" panose="02000503040000020004" pitchFamily="50" charset="0"/>
              <a:ea typeface="Aptos" panose="020B0004020202020204" pitchFamily="34" charset="0"/>
              <a:cs typeface="Times New Roman" panose="02020603050405020304" pitchFamily="18" charset="0"/>
            </a:endParaRPr>
          </a:p>
          <a:p>
            <a:pPr>
              <a:lnSpc>
                <a:spcPct val="100000"/>
              </a:lnSpc>
              <a:spcBef>
                <a:spcPts val="0"/>
              </a:spcBef>
            </a:pPr>
            <a:r>
              <a:rPr lang="en-GB" sz="1200" dirty="0">
                <a:effectLst/>
                <a:latin typeface="TWK Lausanne 350" panose="02000503040000020004" pitchFamily="50" charset="0"/>
                <a:ea typeface="Aptos" panose="020B0004020202020204" pitchFamily="34" charset="0"/>
                <a:cs typeface="Times New Roman" panose="02020603050405020304" pitchFamily="18" charset="0"/>
              </a:rPr>
              <a:t>Full UK drivers’ licence &amp; use of own vehicle for business use</a:t>
            </a:r>
          </a:p>
          <a:p>
            <a:pPr>
              <a:lnSpc>
                <a:spcPct val="100000"/>
              </a:lnSpc>
              <a:spcBef>
                <a:spcPts val="0"/>
              </a:spcBef>
            </a:pPr>
            <a:r>
              <a:rPr lang="en-GB" sz="1200" dirty="0">
                <a:latin typeface="TWK Lausanne 350" panose="02000503040000020004" pitchFamily="50" charset="0"/>
                <a:ea typeface="Aptos" panose="020B0004020202020204" pitchFamily="34" charset="0"/>
                <a:cs typeface="Times New Roman" panose="02020603050405020304" pitchFamily="18" charset="0"/>
              </a:rPr>
              <a:t>(Note: Employees must hold insurance that covers domestic  and business use).</a:t>
            </a:r>
          </a:p>
          <a:p>
            <a:pPr>
              <a:lnSpc>
                <a:spcPct val="100000"/>
              </a:lnSpc>
              <a:spcBef>
                <a:spcPts val="0"/>
              </a:spcBef>
            </a:pPr>
            <a:endParaRPr lang="en-GB" sz="1200" dirty="0">
              <a:effectLst/>
              <a:latin typeface="TWK Lausanne 350" panose="02000503040000020004" pitchFamily="50" charset="0"/>
              <a:ea typeface="Aptos" panose="020B0004020202020204" pitchFamily="34" charset="0"/>
              <a:cs typeface="Times New Roman" panose="02020603050405020304" pitchFamily="18" charset="0"/>
            </a:endParaRPr>
          </a:p>
          <a:p>
            <a:pPr>
              <a:lnSpc>
                <a:spcPct val="100000"/>
              </a:lnSpc>
              <a:spcBef>
                <a:spcPts val="0"/>
              </a:spcBef>
            </a:pPr>
            <a:r>
              <a:rPr lang="en-GB" sz="1200" dirty="0">
                <a:effectLst/>
                <a:latin typeface="TWK Lausanne 350" panose="02000503040000020004" pitchFamily="50" charset="0"/>
                <a:ea typeface="Aptos" panose="020B0004020202020204" pitchFamily="34" charset="0"/>
                <a:cs typeface="Times New Roman" panose="02020603050405020304" pitchFamily="18" charset="0"/>
              </a:rPr>
              <a:t>Experience of working to a high degree of accuracy, paying close attention to detail</a:t>
            </a:r>
          </a:p>
          <a:p>
            <a:pPr>
              <a:lnSpc>
                <a:spcPct val="100000"/>
              </a:lnSpc>
              <a:spcBef>
                <a:spcPts val="0"/>
              </a:spcBef>
            </a:pPr>
            <a:endParaRPr lang="en-GB" sz="1200" dirty="0">
              <a:effectLst/>
              <a:latin typeface="TWK Lausanne 350" panose="02000503040000020004" pitchFamily="50" charset="0"/>
              <a:ea typeface="Aptos" panose="020B0004020202020204" pitchFamily="34" charset="0"/>
              <a:cs typeface="Times New Roman" panose="02020603050405020304" pitchFamily="18" charset="0"/>
            </a:endParaRPr>
          </a:p>
          <a:p>
            <a:pPr>
              <a:lnSpc>
                <a:spcPct val="100000"/>
              </a:lnSpc>
              <a:spcBef>
                <a:spcPts val="0"/>
              </a:spcBef>
            </a:pPr>
            <a:r>
              <a:rPr lang="en-GB" sz="1200" dirty="0">
                <a:effectLst/>
                <a:latin typeface="TWK Lausanne 350" panose="02000503040000020004" pitchFamily="50" charset="0"/>
                <a:ea typeface="Aptos" panose="020B0004020202020204" pitchFamily="34" charset="0"/>
                <a:cs typeface="Times New Roman" panose="02020603050405020304" pitchFamily="18" charset="0"/>
              </a:rPr>
              <a:t>A positive approach to problem solving and commitment to providing a high level of customer service.</a:t>
            </a:r>
          </a:p>
          <a:p>
            <a:pPr>
              <a:lnSpc>
                <a:spcPct val="100000"/>
              </a:lnSpc>
              <a:spcBef>
                <a:spcPts val="0"/>
              </a:spcBef>
            </a:pPr>
            <a:endParaRPr lang="en-GB" sz="1800" b="1" dirty="0">
              <a:solidFill>
                <a:schemeClr val="tx1">
                  <a:lumMod val="95000"/>
                  <a:lumOff val="5000"/>
                </a:schemeClr>
              </a:solidFill>
              <a:effectLst/>
              <a:latin typeface="Arial" panose="020B0604020202020204" pitchFamily="34" charset="0"/>
              <a:ea typeface="Aptos" panose="020B0004020202020204" pitchFamily="34" charset="0"/>
              <a:cs typeface="Times New Roman" panose="02020603050405020304" pitchFamily="18" charset="0"/>
            </a:endParaRPr>
          </a:p>
          <a:p>
            <a:pPr>
              <a:lnSpc>
                <a:spcPct val="100000"/>
              </a:lnSpc>
              <a:spcBef>
                <a:spcPts val="0"/>
              </a:spcBef>
            </a:pPr>
            <a:r>
              <a:rPr lang="en-GB" sz="1800" b="1" dirty="0">
                <a:solidFill>
                  <a:schemeClr val="tx1">
                    <a:lumMod val="95000"/>
                    <a:lumOff val="5000"/>
                  </a:schemeClr>
                </a:solidFill>
                <a:effectLst/>
                <a:latin typeface="Arial" panose="020B0604020202020204" pitchFamily="34" charset="0"/>
                <a:ea typeface="Aptos" panose="020B0004020202020204" pitchFamily="34" charset="0"/>
                <a:cs typeface="Times New Roman" panose="02020603050405020304" pitchFamily="18" charset="0"/>
              </a:rPr>
              <a:t>Essential Personal </a:t>
            </a:r>
            <a:r>
              <a:rPr lang="en-GB" sz="1800" b="1" dirty="0">
                <a:effectLst/>
                <a:latin typeface="Arial" panose="020B0604020202020204" pitchFamily="34" charset="0"/>
                <a:ea typeface="Aptos" panose="020B0004020202020204" pitchFamily="34" charset="0"/>
                <a:cs typeface="Times New Roman" panose="02020603050405020304" pitchFamily="18" charset="0"/>
              </a:rPr>
              <a:t>Attributes</a:t>
            </a:r>
            <a:endParaRPr lang="en-GB" sz="1800" dirty="0">
              <a:effectLst/>
              <a:latin typeface="TWK Lausanne 350" panose="02000503040000020004" pitchFamily="50" charset="0"/>
              <a:ea typeface="Aptos" panose="020B0004020202020204" pitchFamily="34" charset="0"/>
              <a:cs typeface="Times New Roman" panose="02020603050405020304" pitchFamily="18" charset="0"/>
            </a:endParaRPr>
          </a:p>
          <a:p>
            <a:pPr>
              <a:lnSpc>
                <a:spcPct val="100000"/>
              </a:lnSpc>
              <a:spcBef>
                <a:spcPts val="0"/>
              </a:spcBef>
            </a:pPr>
            <a:r>
              <a:rPr lang="en-GB" sz="1200" dirty="0">
                <a:effectLst/>
                <a:latin typeface="TWK Lausanne 350" panose="02000503040000020004" pitchFamily="50" charset="0"/>
                <a:ea typeface="Aptos" panose="020B0004020202020204" pitchFamily="34" charset="0"/>
                <a:cs typeface="Times New Roman" panose="02020603050405020304" pitchFamily="18" charset="0"/>
              </a:rPr>
              <a:t>Flexible attitude and the ability to cope well with change</a:t>
            </a:r>
          </a:p>
          <a:p>
            <a:pPr>
              <a:lnSpc>
                <a:spcPct val="100000"/>
              </a:lnSpc>
              <a:spcBef>
                <a:spcPts val="0"/>
              </a:spcBef>
            </a:pPr>
            <a:endParaRPr lang="en-GB" sz="1200" dirty="0">
              <a:effectLst/>
              <a:latin typeface="TWK Lausanne 350" panose="02000503040000020004" pitchFamily="50" charset="0"/>
              <a:ea typeface="Aptos" panose="020B0004020202020204" pitchFamily="34" charset="0"/>
              <a:cs typeface="Times New Roman" panose="02020603050405020304" pitchFamily="18" charset="0"/>
            </a:endParaRPr>
          </a:p>
          <a:p>
            <a:pPr>
              <a:lnSpc>
                <a:spcPct val="100000"/>
              </a:lnSpc>
              <a:spcBef>
                <a:spcPts val="0"/>
              </a:spcBef>
            </a:pPr>
            <a:r>
              <a:rPr lang="en-GB" sz="1200" dirty="0">
                <a:effectLst/>
                <a:latin typeface="TWK Lausanne 350" panose="02000503040000020004" pitchFamily="50" charset="0"/>
                <a:ea typeface="Aptos" panose="020B0004020202020204" pitchFamily="34" charset="0"/>
                <a:cs typeface="Times New Roman" panose="02020603050405020304" pitchFamily="18" charset="0"/>
              </a:rPr>
              <a:t>Able to deal with difficult situations openly and constructively</a:t>
            </a:r>
          </a:p>
          <a:p>
            <a:pPr>
              <a:lnSpc>
                <a:spcPct val="100000"/>
              </a:lnSpc>
              <a:spcBef>
                <a:spcPts val="0"/>
              </a:spcBef>
            </a:pPr>
            <a:endParaRPr lang="en-GB" sz="1200" dirty="0">
              <a:effectLst/>
              <a:latin typeface="TWK Lausanne 350" panose="02000503040000020004" pitchFamily="50" charset="0"/>
              <a:ea typeface="Aptos" panose="020B0004020202020204" pitchFamily="34" charset="0"/>
              <a:cs typeface="Times New Roman" panose="02020603050405020304" pitchFamily="18" charset="0"/>
            </a:endParaRPr>
          </a:p>
          <a:p>
            <a:pPr>
              <a:lnSpc>
                <a:spcPct val="100000"/>
              </a:lnSpc>
              <a:spcBef>
                <a:spcPts val="0"/>
              </a:spcBef>
            </a:pPr>
            <a:r>
              <a:rPr lang="en-GB" sz="1200" dirty="0">
                <a:effectLst/>
                <a:latin typeface="TWK Lausanne 350" panose="02000503040000020004" pitchFamily="50" charset="0"/>
                <a:ea typeface="Aptos" panose="020B0004020202020204" pitchFamily="34" charset="0"/>
                <a:cs typeface="Times New Roman" panose="02020603050405020304" pitchFamily="18" charset="0"/>
              </a:rPr>
              <a:t>Ability &amp; confidence to prioritise and work on your own initiative</a:t>
            </a:r>
          </a:p>
          <a:p>
            <a:pPr>
              <a:lnSpc>
                <a:spcPct val="100000"/>
              </a:lnSpc>
              <a:spcBef>
                <a:spcPts val="0"/>
              </a:spcBef>
            </a:pPr>
            <a:endParaRPr lang="en-GB" sz="1800" dirty="0">
              <a:effectLst/>
              <a:latin typeface="TWK Lausanne 350" panose="02000503040000020004" pitchFamily="50" charset="0"/>
              <a:ea typeface="Aptos" panose="020B0004020202020204" pitchFamily="34" charset="0"/>
              <a:cs typeface="Times New Roman" panose="02020603050405020304" pitchFamily="18" charset="0"/>
            </a:endParaRPr>
          </a:p>
          <a:p>
            <a:pPr>
              <a:lnSpc>
                <a:spcPct val="100000"/>
              </a:lnSpc>
              <a:spcBef>
                <a:spcPts val="0"/>
              </a:spcBef>
            </a:pPr>
            <a:r>
              <a:rPr lang="en-GB" sz="1200" dirty="0">
                <a:effectLst/>
                <a:latin typeface="TWK Lausanne 350" panose="02000503040000020004" pitchFamily="50" charset="0"/>
                <a:ea typeface="Aptos" panose="020B0004020202020204" pitchFamily="34" charset="0"/>
                <a:cs typeface="Times New Roman" panose="02020603050405020304" pitchFamily="18" charset="0"/>
              </a:rPr>
              <a:t>Ability to build a rapport with tenants from a wide variety of cultures and backgrounds</a:t>
            </a:r>
          </a:p>
        </p:txBody>
      </p:sp>
    </p:spTree>
    <p:extLst>
      <p:ext uri="{BB962C8B-B14F-4D97-AF65-F5344CB8AC3E}">
        <p14:creationId xmlns:p14="http://schemas.microsoft.com/office/powerpoint/2010/main" val="3209650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11635-C92A-EAFA-3A20-C0D3D733B6B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F77A093-778D-1D00-7ADF-6FC38548F51B}"/>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Desirable skills and experience</a:t>
            </a:r>
          </a:p>
        </p:txBody>
      </p:sp>
      <p:sp>
        <p:nvSpPr>
          <p:cNvPr id="5" name="TextBox 4">
            <a:extLst>
              <a:ext uri="{FF2B5EF4-FFF2-40B4-BE49-F238E27FC236}">
                <a16:creationId xmlns:a16="http://schemas.microsoft.com/office/drawing/2014/main" id="{19A0A8D7-3D64-4155-E82E-DDD5EEEB91A0}"/>
              </a:ext>
            </a:extLst>
          </p:cNvPr>
          <p:cNvSpPr txBox="1"/>
          <p:nvPr/>
        </p:nvSpPr>
        <p:spPr>
          <a:xfrm>
            <a:off x="5915025" y="1239340"/>
            <a:ext cx="5374432" cy="3043013"/>
          </a:xfrm>
          <a:prstGeom prst="rect">
            <a:avLst/>
          </a:prstGeom>
          <a:noFill/>
        </p:spPr>
        <p:txBody>
          <a:bodyPr wrap="square" rtlCol="0">
            <a:spAutoFit/>
          </a:bodyPr>
          <a:lstStyle/>
          <a:p>
            <a:pPr>
              <a:lnSpc>
                <a:spcPct val="107000"/>
              </a:lnSpc>
              <a:spcAft>
                <a:spcPts val="800"/>
              </a:spcAft>
            </a:pPr>
            <a:r>
              <a:rPr lang="en-GB" sz="1400" b="1" dirty="0">
                <a:solidFill>
                  <a:schemeClr val="tx1">
                    <a:lumMod val="95000"/>
                    <a:lumOff val="5000"/>
                  </a:schemeClr>
                </a:solidFill>
                <a:effectLst/>
                <a:latin typeface="TWK Lausanne 350" panose="02000503040000020004" pitchFamily="50" charset="0"/>
                <a:ea typeface="Aptos" panose="020B0004020202020204" pitchFamily="34" charset="0"/>
                <a:cs typeface="Times New Roman" panose="02020603050405020304" pitchFamily="18" charset="0"/>
              </a:rPr>
              <a:t>Desirable Education &amp; Qualifications</a:t>
            </a:r>
            <a:endParaRPr lang="en-GB" sz="1400" dirty="0">
              <a:solidFill>
                <a:schemeClr val="tx1">
                  <a:lumMod val="95000"/>
                  <a:lumOff val="5000"/>
                </a:schemeClr>
              </a:solidFill>
              <a:effectLst/>
              <a:latin typeface="TWK Lausanne 350" panose="02000503040000020004" pitchFamily="50" charset="0"/>
              <a:ea typeface="Aptos" panose="020B0004020202020204" pitchFamily="34" charset="0"/>
              <a:cs typeface="Times New Roman" panose="02020603050405020304" pitchFamily="18" charset="0"/>
            </a:endParaRPr>
          </a:p>
          <a:p>
            <a:pPr>
              <a:lnSpc>
                <a:spcPct val="107000"/>
              </a:lnSpc>
              <a:spcAft>
                <a:spcPts val="800"/>
              </a:spcAft>
            </a:pPr>
            <a:r>
              <a:rPr lang="en-GB" sz="1200" dirty="0">
                <a:solidFill>
                  <a:schemeClr val="tx1">
                    <a:lumMod val="95000"/>
                    <a:lumOff val="5000"/>
                  </a:schemeClr>
                </a:solidFill>
                <a:effectLst/>
                <a:latin typeface="TWK Lausanne 350" panose="02000503040000020004" pitchFamily="50" charset="0"/>
                <a:ea typeface="Aptos" panose="020B0004020202020204" pitchFamily="34" charset="0"/>
                <a:cs typeface="Times New Roman" panose="02020603050405020304" pitchFamily="18" charset="0"/>
              </a:rPr>
              <a:t>Evidence of continued professional development</a:t>
            </a:r>
          </a:p>
          <a:p>
            <a:pPr>
              <a:lnSpc>
                <a:spcPct val="107000"/>
              </a:lnSpc>
              <a:spcAft>
                <a:spcPts val="800"/>
              </a:spcAft>
            </a:pPr>
            <a:r>
              <a:rPr lang="en-GB" sz="1200" dirty="0">
                <a:solidFill>
                  <a:schemeClr val="tx1">
                    <a:lumMod val="95000"/>
                    <a:lumOff val="5000"/>
                  </a:schemeClr>
                </a:solidFill>
                <a:effectLst/>
                <a:latin typeface="TWK Lausanne 350" panose="02000503040000020004" pitchFamily="50" charset="0"/>
                <a:ea typeface="Aptos" panose="020B0004020202020204" pitchFamily="34" charset="0"/>
                <a:cs typeface="Times New Roman" panose="02020603050405020304" pitchFamily="18" charset="0"/>
              </a:rPr>
              <a:t>A housing related qualification</a:t>
            </a:r>
          </a:p>
          <a:p>
            <a:pPr>
              <a:lnSpc>
                <a:spcPct val="107000"/>
              </a:lnSpc>
              <a:spcAft>
                <a:spcPts val="800"/>
              </a:spcAft>
            </a:pPr>
            <a:endParaRPr lang="en-GB" sz="1200" dirty="0">
              <a:solidFill>
                <a:schemeClr val="tx1">
                  <a:lumMod val="95000"/>
                  <a:lumOff val="5000"/>
                </a:schemeClr>
              </a:solidFill>
              <a:effectLst/>
              <a:latin typeface="TWK Lausanne 350" panose="02000503040000020004" pitchFamily="50" charset="0"/>
              <a:ea typeface="Aptos" panose="020B0004020202020204" pitchFamily="34" charset="0"/>
              <a:cs typeface="Times New Roman" panose="02020603050405020304" pitchFamily="18" charset="0"/>
            </a:endParaRPr>
          </a:p>
          <a:p>
            <a:pPr>
              <a:lnSpc>
                <a:spcPct val="107000"/>
              </a:lnSpc>
              <a:spcAft>
                <a:spcPts val="800"/>
              </a:spcAft>
            </a:pPr>
            <a:r>
              <a:rPr lang="en-GB" sz="1400" b="1" dirty="0">
                <a:solidFill>
                  <a:schemeClr val="tx1">
                    <a:lumMod val="95000"/>
                    <a:lumOff val="5000"/>
                  </a:schemeClr>
                </a:solidFill>
                <a:effectLst/>
                <a:latin typeface="Arial" panose="020B0604020202020204" pitchFamily="34" charset="0"/>
                <a:ea typeface="Aptos" panose="020B0004020202020204" pitchFamily="34" charset="0"/>
                <a:cs typeface="Times New Roman" panose="02020603050405020304" pitchFamily="18" charset="0"/>
              </a:rPr>
              <a:t>Desirable Experience</a:t>
            </a:r>
            <a:endParaRPr lang="en-GB" sz="1400" dirty="0">
              <a:solidFill>
                <a:schemeClr val="tx1">
                  <a:lumMod val="95000"/>
                  <a:lumOff val="5000"/>
                </a:schemeClr>
              </a:solidFill>
              <a:effectLst/>
              <a:latin typeface="TWK Lausanne 350" panose="02000503040000020004" pitchFamily="50" charset="0"/>
              <a:ea typeface="Aptos" panose="020B0004020202020204" pitchFamily="34" charset="0"/>
              <a:cs typeface="Times New Roman" panose="02020603050405020304" pitchFamily="18" charset="0"/>
            </a:endParaRPr>
          </a:p>
          <a:p>
            <a:pPr>
              <a:lnSpc>
                <a:spcPct val="107000"/>
              </a:lnSpc>
              <a:spcAft>
                <a:spcPts val="800"/>
              </a:spcAft>
            </a:pPr>
            <a:r>
              <a:rPr lang="en-GB" sz="1200" dirty="0">
                <a:solidFill>
                  <a:schemeClr val="tx1">
                    <a:lumMod val="95000"/>
                    <a:lumOff val="5000"/>
                  </a:schemeClr>
                </a:solidFill>
                <a:effectLst/>
                <a:latin typeface="TWK Lausanne 350" panose="02000503040000020004" pitchFamily="50" charset="0"/>
                <a:ea typeface="Aptos" panose="020B0004020202020204" pitchFamily="34" charset="0"/>
                <a:cs typeface="Times New Roman" panose="02020603050405020304" pitchFamily="18" charset="0"/>
              </a:rPr>
              <a:t>Experience of working in a Housing environment</a:t>
            </a:r>
          </a:p>
          <a:p>
            <a:pPr>
              <a:lnSpc>
                <a:spcPct val="107000"/>
              </a:lnSpc>
              <a:spcAft>
                <a:spcPts val="800"/>
              </a:spcAft>
            </a:pPr>
            <a:r>
              <a:rPr lang="en-GB" sz="1200" dirty="0">
                <a:solidFill>
                  <a:schemeClr val="tx1">
                    <a:lumMod val="95000"/>
                    <a:lumOff val="5000"/>
                  </a:schemeClr>
                </a:solidFill>
                <a:effectLst/>
                <a:latin typeface="TWK Lausanne 350" panose="02000503040000020004" pitchFamily="50" charset="0"/>
                <a:ea typeface="Aptos" panose="020B0004020202020204" pitchFamily="34" charset="0"/>
                <a:cs typeface="Times New Roman" panose="02020603050405020304" pitchFamily="18" charset="0"/>
              </a:rPr>
              <a:t>Experience of working in the third sector</a:t>
            </a:r>
          </a:p>
          <a:p>
            <a:pPr>
              <a:lnSpc>
                <a:spcPct val="107000"/>
              </a:lnSpc>
              <a:spcAft>
                <a:spcPts val="800"/>
              </a:spcAft>
            </a:pPr>
            <a:r>
              <a:rPr lang="en-GB" sz="1200" dirty="0">
                <a:solidFill>
                  <a:schemeClr val="tx1">
                    <a:lumMod val="95000"/>
                    <a:lumOff val="5000"/>
                  </a:schemeClr>
                </a:solidFill>
                <a:effectLst/>
                <a:latin typeface="TWK Lausanne 350" panose="02000503040000020004" pitchFamily="50" charset="0"/>
                <a:ea typeface="Aptos" panose="020B0004020202020204" pitchFamily="34" charset="0"/>
                <a:cs typeface="Times New Roman" panose="02020603050405020304" pitchFamily="18" charset="0"/>
              </a:rPr>
              <a:t>Experience </a:t>
            </a:r>
            <a:r>
              <a:rPr lang="en-GB" sz="1200" dirty="0">
                <a:effectLst/>
                <a:latin typeface="TWK Lausanne 350" panose="02000503040000020004" pitchFamily="50" charset="0"/>
                <a:ea typeface="Aptos" panose="020B0004020202020204" pitchFamily="34" charset="0"/>
                <a:cs typeface="Times New Roman" panose="02020603050405020304" pitchFamily="18" charset="0"/>
              </a:rPr>
              <a:t>of working in partnership with others</a:t>
            </a:r>
          </a:p>
          <a:p>
            <a:pPr>
              <a:lnSpc>
                <a:spcPct val="107000"/>
              </a:lnSpc>
              <a:spcAft>
                <a:spcPts val="800"/>
              </a:spcAft>
            </a:pPr>
            <a:r>
              <a:rPr lang="en-GB" sz="1200" dirty="0">
                <a:effectLst/>
                <a:latin typeface="TWK Lausanne 350" panose="02000503040000020004" pitchFamily="50" charset="0"/>
                <a:ea typeface="Aptos" panose="020B0004020202020204" pitchFamily="34" charset="0"/>
                <a:cs typeface="Times New Roman" panose="02020603050405020304" pitchFamily="18" charset="0"/>
              </a:rPr>
              <a:t>Experience of carrying out property visits/inspections</a:t>
            </a:r>
          </a:p>
          <a:p>
            <a:pPr>
              <a:lnSpc>
                <a:spcPct val="107000"/>
              </a:lnSpc>
              <a:spcAft>
                <a:spcPts val="800"/>
              </a:spcAft>
            </a:pPr>
            <a:r>
              <a:rPr lang="en-GB" sz="1200" dirty="0">
                <a:effectLst/>
                <a:latin typeface="TWK Lausanne 350" panose="02000503040000020004" pitchFamily="50" charset="0"/>
                <a:ea typeface="Aptos" panose="020B0004020202020204" pitchFamily="34" charset="0"/>
                <a:cs typeface="Times New Roman" panose="02020603050405020304" pitchFamily="18" charset="0"/>
              </a:rPr>
              <a:t>Worked in a busy environment that involves a wide range of tasks</a:t>
            </a:r>
          </a:p>
        </p:txBody>
      </p:sp>
      <p:grpSp>
        <p:nvGrpSpPr>
          <p:cNvPr id="4" name="Group 3">
            <a:extLst>
              <a:ext uri="{FF2B5EF4-FFF2-40B4-BE49-F238E27FC236}">
                <a16:creationId xmlns:a16="http://schemas.microsoft.com/office/drawing/2014/main" id="{83DB64FA-840D-2CDD-0C3F-B90A56892263}"/>
              </a:ext>
            </a:extLst>
          </p:cNvPr>
          <p:cNvGrpSpPr/>
          <p:nvPr/>
        </p:nvGrpSpPr>
        <p:grpSpPr>
          <a:xfrm>
            <a:off x="-1" y="1230825"/>
            <a:ext cx="5627176" cy="5627175"/>
            <a:chOff x="-1" y="1230825"/>
            <a:chExt cx="5627176" cy="5627175"/>
          </a:xfrm>
        </p:grpSpPr>
        <p:pic>
          <p:nvPicPr>
            <p:cNvPr id="2" name="Picture 1">
              <a:extLst>
                <a:ext uri="{FF2B5EF4-FFF2-40B4-BE49-F238E27FC236}">
                  <a16:creationId xmlns:a16="http://schemas.microsoft.com/office/drawing/2014/main" id="{0CD47148-0B30-B78B-D993-8D11E1890B7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876A8A8-A8CC-B14E-DD8A-49110D14F3BF}"/>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2434029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5129096"/>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Full time, permanent, 35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19-22 (£23,660 - £23,528 per annum) Pay award pending effective from 01/04/2025 (£24,252 - ££25,961 per annum)</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Senior Tenant Liaison Worker</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Working hours are Monday to Friday – worked flexibly between the hours of 8.00am to 6.00pm depending on the needs of the service with one-hour unpaid break. </a:t>
            </a: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 be 17 Dava Street, Glasgow, G51 2JA. </a:t>
            </a:r>
            <a:r>
              <a:rPr lang="en-GB" sz="1200" dirty="0">
                <a:latin typeface="TWK Lausanne 350" panose="02000503040000020004" pitchFamily="50" charset="0"/>
                <a:cs typeface="Times New Roman" panose="02020603050405020304" pitchFamily="18" charset="0"/>
              </a:rPr>
              <a:t>The role involves lone working and travelling in your own vehicle between properties and being out in the community.</a:t>
            </a:r>
            <a:r>
              <a:rPr lang="en-GB" sz="1200" dirty="0">
                <a:highlight>
                  <a:srgbClr val="FFFF00"/>
                </a:highlight>
                <a:latin typeface="TWK Lausanne 350" panose="02000503040000020004" pitchFamily="50" charset="0"/>
                <a:cs typeface="Times New Roman" panose="02020603050405020304" pitchFamily="18" charset="0"/>
              </a:rPr>
              <a:t> </a:t>
            </a: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210 hours holiday (equivalent to 6 weeks) pro rata per year in the first year rising to 280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a:t>
            </a:r>
            <a:r>
              <a:rPr lang="en-GB" sz="1200" dirty="0">
                <a:latin typeface="TWK Lausanne 350" panose="02000503040000020004" pitchFamily="50" charset="0"/>
                <a:ea typeface="Calibri" panose="020F0502020204030204" pitchFamily="34" charset="0"/>
                <a:cs typeface="Times New Roman" panose="02020603050405020304" pitchFamily="18" charset="0"/>
              </a:rPr>
              <a:t>Pension. Deductions will be taken from your salary in the month you will complete 3-months of employment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6093976"/>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400" dirty="0">
              <a:solidFill>
                <a:srgbClr val="000000"/>
              </a:solidFill>
              <a:latin typeface="TWK Lausanne 350" panose="02000503040000020004" pitchFamily="50" charset="0"/>
            </a:endParaRPr>
          </a:p>
          <a:p>
            <a:pPr algn="l"/>
            <a:r>
              <a:rPr lang="en-GB" sz="1400" dirty="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Hybrid working – work where is best for you and your role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rising to 8 after a year (plus you can purchase up to 5 more days)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Refer a Friend</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endParaRPr lang="en-US" sz="1200" b="1" dirty="0">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3466718"/>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cover letter outlining why you want to work with us, and how you meet the experience, skills and behaviours expected for this role. </a:t>
            </a:r>
            <a:br>
              <a:rPr lang="en-GB" sz="1400" dirty="0">
                <a:latin typeface="TWK Lausanne 350" panose="02000503040000020004" pitchFamily="50" charset="0"/>
              </a:rPr>
            </a:br>
            <a:endParaRPr lang="en-GB" sz="1400" dirty="0">
              <a:latin typeface="TWK Lausanne 350" panose="02000503040000020004" pitchFamily="50" charset="0"/>
            </a:endParaRPr>
          </a:p>
          <a:p>
            <a:pPr>
              <a:lnSpc>
                <a:spcPct val="150000"/>
              </a:lnSpc>
            </a:pPr>
            <a:r>
              <a:rPr lang="en-GB" sz="1400" dirty="0">
                <a:latin typeface="TWK Lausanne 350" panose="02000503040000020004" pitchFamily="50" charset="0"/>
              </a:rPr>
              <a:t>Applications will be considered as they are received and </a:t>
            </a:r>
            <a:r>
              <a:rPr lang="en-GB" sz="1400">
                <a:latin typeface="TWK Lausanne 350" panose="02000503040000020004" pitchFamily="50" charset="0"/>
              </a:rPr>
              <a:t>interviews arranged.</a:t>
            </a:r>
          </a:p>
          <a:p>
            <a:pPr>
              <a:lnSpc>
                <a:spcPct val="150000"/>
              </a:lnSpc>
            </a:pPr>
            <a:r>
              <a:rPr lang="en-GB" sz="140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1077218"/>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Tenant Liaison Worker</a:t>
            </a: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870089"/>
            <a:ext cx="4651898" cy="4873642"/>
          </a:xfrm>
          <a:prstGeom prst="rect">
            <a:avLst/>
          </a:prstGeom>
          <a:noFill/>
        </p:spPr>
        <p:txBody>
          <a:bodyPr wrap="square">
            <a:spAutoFit/>
          </a:bodyPr>
          <a:lstStyle/>
          <a:p>
            <a:pPr marL="71120" marR="299720"/>
            <a:endParaRPr lang="en-GB" sz="1400" dirty="0">
              <a:latin typeface="TWK Lausanne 350" panose="02000503040000020004" pitchFamily="50" charset="0"/>
              <a:ea typeface="Arial" panose="020B0604020202020204" pitchFamily="34" charset="0"/>
              <a:cs typeface="Arial" panose="020B0604020202020204" pitchFamily="34" charset="0"/>
            </a:endParaRPr>
          </a:p>
          <a:p>
            <a:pPr marL="71120" marR="299720"/>
            <a:endParaRPr lang="en-GB" sz="1400" dirty="0">
              <a:latin typeface="TWK Lausanne 350" panose="02000503040000020004" pitchFamily="50" charset="0"/>
              <a:ea typeface="Arial" panose="020B0604020202020204" pitchFamily="34" charset="0"/>
              <a:cs typeface="Arial" panose="020B0604020202020204" pitchFamily="34" charset="0"/>
            </a:endParaRPr>
          </a:p>
          <a:p>
            <a:pPr marL="71120" marR="299720"/>
            <a:r>
              <a:rPr lang="en-GB" sz="1400" dirty="0">
                <a:latin typeface="TWK Lausanne 350" panose="02000503040000020004" pitchFamily="50" charset="0"/>
                <a:ea typeface="Arial" panose="020B0604020202020204" pitchFamily="34" charset="0"/>
                <a:cs typeface="Arial" panose="020B0604020202020204" pitchFamily="34" charset="0"/>
              </a:rPr>
              <a:t>Short-Term Housing Glasgow </a:t>
            </a:r>
            <a:r>
              <a:rPr lang="en-GB" sz="1400" dirty="0">
                <a:effectLst/>
                <a:latin typeface="TWK Lausanne 350" panose="02000503040000020004" pitchFamily="50" charset="0"/>
                <a:ea typeface="Arial" panose="020B0604020202020204" pitchFamily="34" charset="0"/>
                <a:cs typeface="Arial" panose="020B0604020202020204" pitchFamily="34" charset="0"/>
              </a:rPr>
              <a:t>provides</a:t>
            </a:r>
            <a:r>
              <a:rPr lang="en-GB" sz="1400" spc="-5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a:t>
            </a:r>
            <a:r>
              <a:rPr lang="en-GB" sz="1400" spc="-5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service</a:t>
            </a:r>
            <a:r>
              <a:rPr lang="en-GB" sz="1400" spc="-5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between</a:t>
            </a:r>
            <a:r>
              <a:rPr lang="en-GB" sz="1400" spc="-5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private</a:t>
            </a:r>
            <a:r>
              <a:rPr lang="en-GB" sz="1400" spc="-5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property</a:t>
            </a:r>
            <a:r>
              <a:rPr lang="en-GB" sz="1400" spc="-5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owners </a:t>
            </a:r>
            <a:r>
              <a:rPr lang="en-GB" sz="1400" spc="-4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and tenants. Our goal is to end homelessness by improving access to the</a:t>
            </a:r>
            <a:r>
              <a:rPr lang="en-GB" sz="1400" spc="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private rented sector. </a:t>
            </a:r>
          </a:p>
          <a:p>
            <a:pPr marL="71120" marR="299720"/>
            <a:r>
              <a:rPr lang="en-GB" sz="1400" dirty="0">
                <a:effectLst/>
                <a:latin typeface="TWK Lausanne 350" panose="02000503040000020004" pitchFamily="50" charset="0"/>
                <a:ea typeface="Arial" panose="020B0604020202020204" pitchFamily="34" charset="0"/>
                <a:cs typeface="Arial" panose="020B0604020202020204" pitchFamily="34" charset="0"/>
              </a:rPr>
              <a:t> </a:t>
            </a:r>
          </a:p>
          <a:p>
            <a:pPr marL="71120" marR="299720"/>
            <a:r>
              <a:rPr lang="en-GB" sz="1400" dirty="0">
                <a:effectLst/>
                <a:latin typeface="TWK Lausanne 350" panose="02000503040000020004" pitchFamily="50" charset="0"/>
                <a:ea typeface="Arial" panose="020B0604020202020204" pitchFamily="34" charset="0"/>
                <a:cs typeface="Arial" panose="020B0604020202020204" pitchFamily="34" charset="0"/>
              </a:rPr>
              <a:t>There are two parts to the Service: Help to Rent and Short-Term Housing. Through both of these areas, we provide tenancy sustainment</a:t>
            </a:r>
            <a:r>
              <a:rPr lang="en-GB" sz="1400" spc="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support</a:t>
            </a:r>
            <a:r>
              <a:rPr lang="en-GB" sz="1400" spc="-1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to</a:t>
            </a:r>
            <a:r>
              <a:rPr lang="en-GB" sz="1400" spc="-1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people</a:t>
            </a:r>
            <a:r>
              <a:rPr lang="en-GB" sz="1400" spc="-1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who</a:t>
            </a:r>
            <a:r>
              <a:rPr lang="en-GB" sz="1400" spc="-12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are</a:t>
            </a:r>
            <a:r>
              <a:rPr lang="en-GB" sz="1400" spc="-1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experiencing</a:t>
            </a:r>
            <a:r>
              <a:rPr lang="en-GB" sz="1400" spc="-1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homelessness,</a:t>
            </a:r>
            <a:r>
              <a:rPr lang="en-GB" sz="1400" spc="-12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or</a:t>
            </a:r>
            <a:r>
              <a:rPr lang="en-GB" sz="1400" spc="-1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who</a:t>
            </a:r>
            <a:r>
              <a:rPr lang="en-GB" sz="1400" spc="-1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are</a:t>
            </a:r>
            <a:r>
              <a:rPr lang="en-GB" sz="1400" spc="-12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latin typeface="TWK Lausanne 350" panose="02000503040000020004" pitchFamily="50" charset="0"/>
                <a:cs typeface="Arial" panose="020B0604020202020204" pitchFamily="34" charset="0"/>
              </a:rPr>
              <a:t>in danger of becoming homeless.</a:t>
            </a:r>
          </a:p>
          <a:p>
            <a:pPr marL="528320"/>
            <a:r>
              <a:rPr lang="en-GB" sz="1400" dirty="0">
                <a:latin typeface="TWK Lausanne 350" panose="02000503040000020004" pitchFamily="50" charset="0"/>
                <a:cs typeface="Arial" panose="020B0604020202020204" pitchFamily="34" charset="0"/>
              </a:rPr>
              <a:t> </a:t>
            </a:r>
          </a:p>
          <a:p>
            <a:pPr marL="71120" marR="246380" algn="just"/>
            <a:r>
              <a:rPr lang="en-GB" sz="1400" dirty="0">
                <a:effectLst/>
                <a:latin typeface="TWK Lausanne 350" panose="02000503040000020004" pitchFamily="50" charset="0"/>
                <a:ea typeface="Arial" panose="020B0604020202020204" pitchFamily="34" charset="0"/>
                <a:cs typeface="Arial" panose="020B0604020202020204" pitchFamily="34" charset="0"/>
              </a:rPr>
              <a:t>We</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provide</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high</a:t>
            </a:r>
            <a:r>
              <a:rPr lang="en-GB" sz="1400" spc="-9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standards</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of</a:t>
            </a:r>
            <a:r>
              <a:rPr lang="en-GB" sz="1400" spc="-9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accommodation</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and,</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crucially,</a:t>
            </a:r>
            <a:r>
              <a:rPr lang="en-GB" sz="1400" spc="-9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create</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a:t>
            </a:r>
            <a:r>
              <a:rPr lang="en-GB" sz="1400" spc="-9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platform</a:t>
            </a:r>
            <a:r>
              <a:rPr lang="en-GB" sz="1400" spc="-4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for</a:t>
            </a:r>
            <a:r>
              <a:rPr lang="en-GB" sz="1400" spc="-10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some</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of</a:t>
            </a:r>
            <a:r>
              <a:rPr lang="en-GB" sz="1400" spc="-10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society’s</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most</a:t>
            </a:r>
            <a:r>
              <a:rPr lang="en-GB" sz="1400" spc="-10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under-represented</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people</a:t>
            </a:r>
            <a:r>
              <a:rPr lang="en-GB" sz="1400" spc="-10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with</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the</a:t>
            </a:r>
            <a:r>
              <a:rPr lang="en-GB" sz="1400" spc="-10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ultimate</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aim</a:t>
            </a:r>
            <a:r>
              <a:rPr lang="en-GB" sz="1400" spc="-10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of</a:t>
            </a:r>
            <a:r>
              <a:rPr lang="en-GB" sz="1400" spc="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making</a:t>
            </a:r>
            <a:r>
              <a:rPr lang="en-GB" sz="1400" spc="-14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a:t>
            </a:r>
            <a:r>
              <a:rPr lang="en-GB" sz="1400" spc="15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genuine</a:t>
            </a:r>
            <a:r>
              <a:rPr lang="en-GB" sz="1400" spc="-14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difference</a:t>
            </a:r>
            <a:r>
              <a:rPr lang="en-GB" sz="1400" spc="-14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in</a:t>
            </a:r>
            <a:r>
              <a:rPr lang="en-GB" sz="1400" spc="-14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their</a:t>
            </a:r>
            <a:r>
              <a:rPr lang="en-GB" sz="1400" spc="-14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lives.</a:t>
            </a:r>
          </a:p>
          <a:p>
            <a:pPr marL="528320"/>
            <a:r>
              <a:rPr lang="en-GB" sz="1400" dirty="0">
                <a:effectLst/>
                <a:latin typeface="TWK Lausanne 350" panose="02000503040000020004" pitchFamily="50" charset="0"/>
                <a:ea typeface="Arial" panose="020B0604020202020204" pitchFamily="34" charset="0"/>
                <a:cs typeface="Arial" panose="020B0604020202020204" pitchFamily="34" charset="0"/>
              </a:rPr>
              <a:t> </a:t>
            </a:r>
          </a:p>
          <a:p>
            <a:pPr>
              <a:lnSpc>
                <a:spcPct val="107000"/>
              </a:lnSpc>
              <a:spcAft>
                <a:spcPts val="800"/>
              </a:spcAft>
            </a:pPr>
            <a:r>
              <a:rPr lang="en-GB" sz="1400" dirty="0">
                <a:effectLst/>
                <a:latin typeface="TWK Lausanne 350" panose="02000503040000020004" pitchFamily="50" charset="0"/>
                <a:ea typeface="Aptos" panose="020B0004020202020204" pitchFamily="34" charset="0"/>
                <a:cs typeface="Times New Roman" panose="02020603050405020304" pitchFamily="18" charset="0"/>
              </a:rPr>
              <a:t>This role is to ensure a high quality, customer focused    housing management service within your individual property portfolio. Ensuring effective customer liaison and promotion of tenant participation</a:t>
            </a:r>
            <a:r>
              <a:rPr lang="en-GB" sz="1400" dirty="0">
                <a:latin typeface="TWK Lausanne 350" panose="02000503040000020004" pitchFamily="50" charset="0"/>
                <a:ea typeface="Aptos" panose="020B0004020202020204" pitchFamily="34" charset="0"/>
                <a:cs typeface="Times New Roman" panose="02020603050405020304" pitchFamily="18" charset="0"/>
              </a:rPr>
              <a:t>.</a:t>
            </a:r>
          </a:p>
        </p:txBody>
      </p:sp>
      <p:sp>
        <p:nvSpPr>
          <p:cNvPr id="2" name="Rectangle 1">
            <a:extLst>
              <a:ext uri="{FF2B5EF4-FFF2-40B4-BE49-F238E27FC236}">
                <a16:creationId xmlns:a16="http://schemas.microsoft.com/office/drawing/2014/main" id="{4A813FF3-6D98-D818-FB63-AC584196F74C}"/>
              </a:ext>
            </a:extLst>
          </p:cNvPr>
          <p:cNvSpPr/>
          <p:nvPr/>
        </p:nvSpPr>
        <p:spPr>
          <a:xfrm>
            <a:off x="1760561" y="173956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Housing Services Manager</a:t>
            </a:r>
          </a:p>
        </p:txBody>
      </p:sp>
      <p:sp>
        <p:nvSpPr>
          <p:cNvPr id="3" name="Rectangle 2">
            <a:extLst>
              <a:ext uri="{FF2B5EF4-FFF2-40B4-BE49-F238E27FC236}">
                <a16:creationId xmlns:a16="http://schemas.microsoft.com/office/drawing/2014/main" id="{0658C970-5B5D-D1BA-005E-CBAF0E55ED52}"/>
              </a:ext>
            </a:extLst>
          </p:cNvPr>
          <p:cNvSpPr/>
          <p:nvPr/>
        </p:nvSpPr>
        <p:spPr>
          <a:xfrm>
            <a:off x="682388" y="2950135"/>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Senior Tenant Liaison Workers</a:t>
            </a:r>
          </a:p>
        </p:txBody>
      </p:sp>
      <p:sp>
        <p:nvSpPr>
          <p:cNvPr id="4" name="Rectangle 3">
            <a:extLst>
              <a:ext uri="{FF2B5EF4-FFF2-40B4-BE49-F238E27FC236}">
                <a16:creationId xmlns:a16="http://schemas.microsoft.com/office/drawing/2014/main" id="{76E749A2-0140-EB20-E7F4-3E78F5E70418}"/>
              </a:ext>
            </a:extLst>
          </p:cNvPr>
          <p:cNvSpPr/>
          <p:nvPr/>
        </p:nvSpPr>
        <p:spPr>
          <a:xfrm>
            <a:off x="682387" y="4160703"/>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Tenant Liaison Workers</a:t>
            </a:r>
          </a:p>
        </p:txBody>
      </p:sp>
      <p:sp>
        <p:nvSpPr>
          <p:cNvPr id="11" name="Rectangle 10">
            <a:extLst>
              <a:ext uri="{FF2B5EF4-FFF2-40B4-BE49-F238E27FC236}">
                <a16:creationId xmlns:a16="http://schemas.microsoft.com/office/drawing/2014/main" id="{EA2CDF45-770A-9210-A299-A569CBBD342F}"/>
              </a:ext>
            </a:extLst>
          </p:cNvPr>
          <p:cNvSpPr/>
          <p:nvPr/>
        </p:nvSpPr>
        <p:spPr>
          <a:xfrm>
            <a:off x="2965445" y="2957238"/>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Administrators</a:t>
            </a:r>
          </a:p>
        </p:txBody>
      </p:sp>
      <p:cxnSp>
        <p:nvCxnSpPr>
          <p:cNvPr id="13" name="Straight Connector 12">
            <a:extLst>
              <a:ext uri="{FF2B5EF4-FFF2-40B4-BE49-F238E27FC236}">
                <a16:creationId xmlns:a16="http://schemas.microsoft.com/office/drawing/2014/main" id="{16B2A4FB-5376-33B7-12EF-600EF7C300C8}"/>
              </a:ext>
            </a:extLst>
          </p:cNvPr>
          <p:cNvCxnSpPr>
            <a:stCxn id="2" idx="2"/>
          </p:cNvCxnSpPr>
          <p:nvPr/>
        </p:nvCxnSpPr>
        <p:spPr>
          <a:xfrm flipH="1">
            <a:off x="2647665" y="2469499"/>
            <a:ext cx="1" cy="2327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C7C5655-B8B6-691C-5DF1-4C2F63F81E41}"/>
              </a:ext>
            </a:extLst>
          </p:cNvPr>
          <p:cNvCxnSpPr/>
          <p:nvPr/>
        </p:nvCxnSpPr>
        <p:spPr>
          <a:xfrm flipH="1">
            <a:off x="1569491" y="2702257"/>
            <a:ext cx="107817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FC98845-5F55-CF97-66A8-3BC1A627B6A8}"/>
              </a:ext>
            </a:extLst>
          </p:cNvPr>
          <p:cNvCxnSpPr/>
          <p:nvPr/>
        </p:nvCxnSpPr>
        <p:spPr>
          <a:xfrm>
            <a:off x="2647666" y="2702257"/>
            <a:ext cx="12048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ECC18E0-6FE5-2FFC-8319-BB91B9CC61A9}"/>
              </a:ext>
            </a:extLst>
          </p:cNvPr>
          <p:cNvCxnSpPr>
            <a:endCxn id="3" idx="0"/>
          </p:cNvCxnSpPr>
          <p:nvPr/>
        </p:nvCxnSpPr>
        <p:spPr>
          <a:xfrm>
            <a:off x="1569491" y="2702257"/>
            <a:ext cx="2" cy="2478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706C21F-2390-BB32-6376-E7EF965D8AC5}"/>
              </a:ext>
            </a:extLst>
          </p:cNvPr>
          <p:cNvCxnSpPr>
            <a:endCxn id="11" idx="0"/>
          </p:cNvCxnSpPr>
          <p:nvPr/>
        </p:nvCxnSpPr>
        <p:spPr>
          <a:xfrm>
            <a:off x="3852549" y="2702257"/>
            <a:ext cx="1" cy="25498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B95FBFF-49DF-1B2E-DC7C-081B15A5FC2F}"/>
              </a:ext>
            </a:extLst>
          </p:cNvPr>
          <p:cNvCxnSpPr>
            <a:stCxn id="3" idx="2"/>
            <a:endCxn id="4" idx="0"/>
          </p:cNvCxnSpPr>
          <p:nvPr/>
        </p:nvCxnSpPr>
        <p:spPr>
          <a:xfrm flipH="1">
            <a:off x="1569492" y="3680067"/>
            <a:ext cx="1" cy="4806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1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8 - 9</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12</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15</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10-11</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498476"/>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472698" y="1083251"/>
            <a:ext cx="11430000" cy="5548122"/>
          </a:xfrm>
          <a:prstGeom prst="rect">
            <a:avLst/>
          </a:prstGeom>
          <a:noFill/>
        </p:spPr>
        <p:txBody>
          <a:bodyPr wrap="square">
            <a:spAutoFit/>
          </a:bodyPr>
          <a:lstStyle/>
          <a:p>
            <a:r>
              <a:rPr lang="en-GB" sz="1200" b="1" dirty="0">
                <a:effectLst/>
                <a:latin typeface="Arial" panose="020B0604020202020204" pitchFamily="34" charset="0"/>
                <a:ea typeface="Times New Roman" panose="02020603050405020304" pitchFamily="18" charset="0"/>
              </a:rPr>
              <a:t>Provide a Housing </a:t>
            </a:r>
            <a:r>
              <a:rPr lang="en-GB" sz="1200" b="1" dirty="0">
                <a:latin typeface="Arial" panose="020B0604020202020204" pitchFamily="34" charset="0"/>
                <a:ea typeface="Times New Roman" panose="02020603050405020304" pitchFamily="18" charset="0"/>
              </a:rPr>
              <a:t>M</a:t>
            </a:r>
            <a:r>
              <a:rPr lang="en-GB" sz="1200" b="1" dirty="0">
                <a:effectLst/>
                <a:latin typeface="Arial" panose="020B0604020202020204" pitchFamily="34" charset="0"/>
                <a:ea typeface="Times New Roman" panose="02020603050405020304" pitchFamily="18" charset="0"/>
              </a:rPr>
              <a:t>anagement service: </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Maintaining occupancy levels through efficient allocation and void management of properties.</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Carry out housing management inspections prior to allocations </a:t>
            </a:r>
            <a:r>
              <a:rPr lang="en-GB" sz="1200">
                <a:effectLst/>
                <a:latin typeface="Arial" panose="020B0604020202020204" pitchFamily="34" charset="0"/>
                <a:ea typeface="Times New Roman" panose="02020603050405020304" pitchFamily="18" charset="0"/>
              </a:rPr>
              <a:t>of housing.</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Carry out viewings of void properties with prospective tenants and initiate the book-in process.</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Visit tenants in their own home and carry out tenancy inspections a minimum of every 28 days. </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Carry out home visits of new tenants after a specified time to ensure they are occupying the property and adhering to all tenancy conditions as detailed in their tenancy agreement.</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Ensure tenants are complying with their tenancy agreement and take appropriate action where necessary. </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Be contact officer for all tenants and landlords/letting agents within the patch and resolve any issues they may have.</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Investigate Neighbour Disputes and complaints of Anti-Social Behaviour and take appropriate action in accordance with Right There’s policy and procedures. Make appropriate referrals to specialist teams as appropriate in support of tenant’s wellbeing.</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Ensure all rent arrears recovery and early intervention activities are carried out in accordance with policies and procedures.</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Provide general advice on matters to Tenants &amp; our Property Team in relation to the Repairs Service</a:t>
            </a: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Have final overview of void properties and ensure they are at a satisfactory standard of repair &amp; cleanliness. </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Upload accurate and detailed property and tenant reports to our Housing Management System. I.e. 28 days visits, book-ins, check-outs etc.</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Arrange temporary rehousing of tenants in appropriate circumstances.</a:t>
            </a:r>
          </a:p>
          <a:p>
            <a:pPr marL="342900" lvl="0" indent="-342900">
              <a:buFont typeface="Symbol" panose="05050102010706020507" pitchFamily="18" charset="2"/>
              <a:buChar char=""/>
            </a:pPr>
            <a:endParaRPr lang="en-GB" sz="1200" dirty="0">
              <a:latin typeface="Arial" panose="020B0604020202020204" pitchFamily="34" charset="0"/>
              <a:ea typeface="Times New Roman" panose="02020603050405020304" pitchFamily="18" charset="0"/>
            </a:endParaRPr>
          </a:p>
          <a:p>
            <a:r>
              <a:rPr lang="en-GB" sz="1200" b="1" dirty="0">
                <a:effectLst/>
                <a:latin typeface="Arial" panose="020B0604020202020204" pitchFamily="34" charset="0"/>
                <a:ea typeface="Times New Roman" panose="02020603050405020304" pitchFamily="18" charset="0"/>
              </a:rPr>
              <a:t>Responsibility to the People we Support:</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Develop positive, respectful and compassionate relationships with the people that we support. </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Establish clear and professional boundaries with the people that we support.</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Ensuring tenants meet the obligations outlined in their lease agreement and liaise with internal (</a:t>
            </a:r>
            <a:r>
              <a:rPr lang="en-GB" sz="1200" dirty="0" err="1">
                <a:effectLst/>
                <a:latin typeface="Arial" panose="020B0604020202020204" pitchFamily="34" charset="0"/>
                <a:ea typeface="Times New Roman" panose="02020603050405020304" pitchFamily="18" charset="0"/>
              </a:rPr>
              <a:t>eg</a:t>
            </a:r>
            <a:r>
              <a:rPr lang="en-GB" sz="1200" dirty="0">
                <a:effectLst/>
                <a:latin typeface="Arial" panose="020B0604020202020204" pitchFamily="34" charset="0"/>
                <a:ea typeface="Times New Roman" panose="02020603050405020304" pitchFamily="18" charset="0"/>
              </a:rPr>
              <a:t> Right There Property team) &amp; external (</a:t>
            </a:r>
            <a:r>
              <a:rPr lang="en-GB" sz="1200" dirty="0" err="1">
                <a:effectLst/>
                <a:latin typeface="Arial" panose="020B0604020202020204" pitchFamily="34" charset="0"/>
                <a:ea typeface="Times New Roman" panose="02020603050405020304" pitchFamily="18" charset="0"/>
              </a:rPr>
              <a:t>eg</a:t>
            </a:r>
            <a:r>
              <a:rPr lang="en-GB" sz="1200" dirty="0">
                <a:effectLst/>
                <a:latin typeface="Arial" panose="020B0604020202020204" pitchFamily="34" charset="0"/>
                <a:ea typeface="Times New Roman" panose="02020603050405020304" pitchFamily="18" charset="0"/>
              </a:rPr>
              <a:t> case work team at Glasgow City Council) service providers when services are not provided to an appropriate standard.</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Have appropriate knowledge and understanding of the issues facing homeless persons in order to signpost to correct agencies and services</a:t>
            </a:r>
            <a:r>
              <a:rPr lang="en-GB" sz="1200" dirty="0">
                <a:latin typeface="Arial" panose="020B0604020202020204" pitchFamily="34" charset="0"/>
                <a:ea typeface="Times New Roman" panose="02020603050405020304" pitchFamily="18" charset="0"/>
              </a:rPr>
              <a:t> and support tenancy sustainment</a:t>
            </a:r>
            <a:r>
              <a:rPr lang="en-GB" sz="1200" dirty="0">
                <a:effectLst/>
                <a:latin typeface="Arial" panose="020B0604020202020204" pitchFamily="34" charset="0"/>
                <a:ea typeface="Times New Roman" panose="02020603050405020304" pitchFamily="18" charset="0"/>
              </a:rPr>
              <a:t> appropriately.</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Provide advice and assistance to Tenants on matters relating to all aspects of Housing Finance including Housing Benefits, Rent Arrears and Rent Accounts and refer cases to specialist officers or intervention where necessary.</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Encourage and promote tenant participation in customer satisfaction surveys.</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Identify vulnerable tenants and ensure referrals are made to appropriate services and external agencies to assist.</a:t>
            </a:r>
            <a:endParaRPr lang="en-GB" sz="1200" dirty="0">
              <a:effectLst/>
              <a:latin typeface="Times New Roman" panose="02020603050405020304" pitchFamily="18" charset="0"/>
              <a:ea typeface="Times New Roman" panose="02020603050405020304" pitchFamily="18" charset="0"/>
            </a:endParaRPr>
          </a:p>
          <a:p>
            <a:pPr lvl="0">
              <a:lnSpc>
                <a:spcPct val="107000"/>
              </a:lnSpc>
              <a:buSzPts val="1000"/>
            </a:pPr>
            <a:br>
              <a:rPr lang="en-GB" sz="1000" dirty="0">
                <a:effectLst/>
                <a:latin typeface="TWK Lausanne 350" panose="02000503040000020004" pitchFamily="50" charset="0"/>
                <a:ea typeface="Calibri" panose="020F0502020204030204" pitchFamily="34" charset="0"/>
                <a:cs typeface="Times New Roman" panose="02020603050405020304" pitchFamily="18" charset="0"/>
              </a:rPr>
            </a:b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8346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592283"/>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362806" y="1177058"/>
            <a:ext cx="10533603" cy="5191806"/>
          </a:xfrm>
          <a:prstGeom prst="rect">
            <a:avLst/>
          </a:prstGeom>
          <a:noFill/>
        </p:spPr>
        <p:txBody>
          <a:bodyPr wrap="square">
            <a:spAutoFit/>
          </a:bodyPr>
          <a:lstStyle/>
          <a:p>
            <a:r>
              <a:rPr lang="en-GB" sz="1200" b="1" dirty="0">
                <a:effectLst/>
                <a:latin typeface="Arial" panose="020B0604020202020204" pitchFamily="34" charset="0"/>
                <a:ea typeface="Times New Roman" panose="02020603050405020304" pitchFamily="18" charset="0"/>
              </a:rPr>
              <a:t>Responsibility to the programme:</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Ensure all Housing Management functions are carried out in accordance with Right There’s policy and procedures.</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Undertake a wide range of general administrative duties e.g. </a:t>
            </a:r>
            <a:r>
              <a:rPr lang="en-GB" sz="1200" dirty="0">
                <a:latin typeface="Arial" panose="020B0604020202020204" pitchFamily="34" charset="0"/>
                <a:ea typeface="Times New Roman" panose="02020603050405020304" pitchFamily="18" charset="0"/>
              </a:rPr>
              <a:t>answering the telephone, photocopying, scanning, uploading data, filing, editing records, maintaining case notes etc </a:t>
            </a:r>
          </a:p>
          <a:p>
            <a:pPr marL="34290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Identify areas for service improvements and make recommendations to Manager. </a:t>
            </a:r>
            <a:endParaRPr lang="en-GB" sz="1200" dirty="0">
              <a:effectLst/>
              <a:latin typeface="TWK Lausanne 350" panose="02000503040000020004" pitchFamily="50" charset="0"/>
              <a:ea typeface="Aptos" panose="020B0004020202020204" pitchFamily="34" charset="0"/>
              <a:cs typeface="Aptos" panose="020B0004020202020204" pitchFamily="34" charset="0"/>
            </a:endParaRPr>
          </a:p>
          <a:p>
            <a:pPr marL="342900" indent="-342900">
              <a:buFont typeface="Symbol" panose="05050102010706020507" pitchFamily="18" charset="2"/>
              <a:buChar char=""/>
            </a:pPr>
            <a:r>
              <a:rPr lang="en-GB" sz="1200" dirty="0">
                <a:effectLst/>
                <a:latin typeface="TWK Lausanne 350" panose="02000503040000020004" pitchFamily="50" charset="0"/>
                <a:ea typeface="Aptos" panose="020B0004020202020204" pitchFamily="34" charset="0"/>
                <a:cs typeface="Aptos" panose="020B0004020202020204" pitchFamily="34" charset="0"/>
              </a:rPr>
              <a:t>Contribute to continuous service improvements and development</a:t>
            </a:r>
            <a:endParaRPr lang="en-GB" sz="12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Ensure that equal opportunities are applied in the delivery of the service.</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Arial" panose="020B0604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Arial" panose="020B0604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r>
              <a:rPr lang="en-GB" sz="1200" b="1" dirty="0">
                <a:effectLst/>
                <a:latin typeface="Arial" panose="020B0604020202020204" pitchFamily="34" charset="0"/>
                <a:ea typeface="Times New Roman" panose="02020603050405020304" pitchFamily="18" charset="0"/>
              </a:rPr>
              <a:t>Being a part of the Right There team: </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To adhere to the Right There’s commitment to health and safety, supporting attendance, equal opportunities and compliance with all relevant policies.</a:t>
            </a:r>
            <a:endParaRPr lang="en-GB" sz="12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Arial" panose="020B0604020202020204" pitchFamily="34" charset="0"/>
                <a:ea typeface="Aptos" panose="020B0004020202020204" pitchFamily="34" charset="0"/>
                <a:cs typeface="Times New Roman" panose="02020603050405020304" pitchFamily="18" charset="0"/>
              </a:rPr>
              <a:t>Be a proactive team member actively contributing to your service working collaboratively with your colleagues across the organisation. </a:t>
            </a:r>
            <a:endParaRPr lang="en-GB" sz="1200" dirty="0">
              <a:effectLst/>
              <a:latin typeface="TWK Lausanne 350" panose="02000503040000020004" pitchFamily="50"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Arial" panose="020B0604020202020204" pitchFamily="34" charset="0"/>
                <a:ea typeface="Aptos" panose="020B0004020202020204" pitchFamily="34" charset="0"/>
                <a:cs typeface="Times New Roman" panose="02020603050405020304" pitchFamily="18" charset="0"/>
              </a:rPr>
              <a:t>Have a high standard of professional integrity with colleagues and other providers upholding clear professional boundaries at all times.</a:t>
            </a:r>
            <a:endParaRPr lang="en-GB" sz="1200" dirty="0">
              <a:effectLst/>
              <a:latin typeface="TWK Lausanne 350" panose="02000503040000020004" pitchFamily="50" charset="0"/>
              <a:ea typeface="Aptos" panose="020B0004020202020204" pitchFamily="34" charset="0"/>
              <a:cs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Aptos" panose="020B0004020202020204" pitchFamily="34" charset="0"/>
                <a:cs typeface="Times New Roman" panose="02020603050405020304" pitchFamily="18" charset="0"/>
              </a:rPr>
              <a:t>Ability to work towards performance targets to achieve agreed result</a:t>
            </a:r>
            <a:endParaRPr lang="en-GB" sz="1200" dirty="0">
              <a:effectLst/>
              <a:latin typeface="TWK Lausanne 350" panose="02000503040000020004" pitchFamily="50" charset="0"/>
              <a:ea typeface="Aptos" panose="020B0004020202020204" pitchFamily="34" charset="0"/>
              <a:cs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Aptos" panose="020B0004020202020204" pitchFamily="34" charset="0"/>
                <a:cs typeface="Times New Roman" panose="02020603050405020304" pitchFamily="18" charset="0"/>
              </a:rPr>
              <a:t>Participate in training and reflective practice, share your learning experiences, strive for continuous personal and professional development</a:t>
            </a:r>
            <a:endParaRPr lang="en-GB" sz="1200" dirty="0">
              <a:effectLst/>
              <a:latin typeface="TWK Lausanne 350" panose="02000503040000020004" pitchFamily="50" charset="0"/>
              <a:ea typeface="Aptos" panose="020B0004020202020204" pitchFamily="34" charset="0"/>
              <a:cs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Aptos" panose="020B0004020202020204" pitchFamily="34" charset="0"/>
                <a:cs typeface="Times New Roman" panose="02020603050405020304" pitchFamily="18" charset="0"/>
              </a:rPr>
              <a:t>Contribute to the organisations' development and improvement with feedback on the review of organisational policies and procedures and local guidelines</a:t>
            </a:r>
            <a:endParaRPr lang="en-GB" sz="1200" dirty="0">
              <a:effectLst/>
              <a:latin typeface="TWK Lausanne 350" panose="02000503040000020004" pitchFamily="50" charset="0"/>
              <a:ea typeface="Aptos" panose="020B0004020202020204" pitchFamily="34" charset="0"/>
              <a:cs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Aptos" panose="020B0004020202020204" pitchFamily="34" charset="0"/>
                <a:cs typeface="Times New Roman" panose="02020603050405020304" pitchFamily="18" charset="0"/>
              </a:rPr>
              <a:t>Engage with any organisational initiatives or working groups</a:t>
            </a:r>
            <a:endParaRPr lang="en-GB" sz="1200" dirty="0">
              <a:effectLst/>
              <a:latin typeface="TWK Lausanne 350" panose="02000503040000020004" pitchFamily="50" charset="0"/>
              <a:ea typeface="Aptos" panose="020B0004020202020204" pitchFamily="34" charset="0"/>
              <a:cs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Aptos" panose="020B0004020202020204" pitchFamily="34" charset="0"/>
                <a:cs typeface="Times New Roman" panose="02020603050405020304" pitchFamily="18" charset="0"/>
              </a:rPr>
              <a:t>Always apply safeguarding principles and maintain awareness of child protection and adult protection processes</a:t>
            </a:r>
            <a:r>
              <a:rPr lang="en-GB" sz="1200" dirty="0">
                <a:solidFill>
                  <a:srgbClr val="92D050"/>
                </a:solidFill>
                <a:effectLst/>
                <a:latin typeface="Arial" panose="020B0604020202020204" pitchFamily="34" charset="0"/>
                <a:ea typeface="Aptos" panose="020B0004020202020204" pitchFamily="34" charset="0"/>
                <a:cs typeface="Times New Roman" panose="02020603050405020304" pitchFamily="18" charset="0"/>
              </a:rPr>
              <a:t>.</a:t>
            </a:r>
            <a:endParaRPr lang="en-GB" sz="1200" dirty="0">
              <a:solidFill>
                <a:srgbClr val="92D050"/>
              </a:solidFill>
              <a:effectLst/>
              <a:latin typeface="TWK Lausanne 350" panose="02000503040000020004" pitchFamily="50" charset="0"/>
              <a:ea typeface="Aptos" panose="020B0004020202020204" pitchFamily="34" charset="0"/>
              <a:cs typeface="Times New Roman" panose="02020603050405020304" pitchFamily="18" charset="0"/>
            </a:endParaRPr>
          </a:p>
          <a:p>
            <a:r>
              <a:rPr lang="en-GB" sz="1200" dirty="0">
                <a:solidFill>
                  <a:srgbClr val="FF0000"/>
                </a:solidFill>
                <a:effectLst/>
                <a:latin typeface="Arial" panose="020B0604020202020204" pitchFamily="34" charset="0"/>
                <a:ea typeface="Aptos" panose="020B0004020202020204" pitchFamily="34" charset="0"/>
                <a:cs typeface="Times New Roman" panose="02020603050405020304" pitchFamily="18" charset="0"/>
              </a:rPr>
              <a:t>  </a:t>
            </a:r>
            <a:endParaRPr lang="en-GB" sz="1200" dirty="0">
              <a:effectLst/>
              <a:latin typeface="TWK Lausanne 350" panose="02000503040000020004" pitchFamily="50" charset="0"/>
              <a:ea typeface="Aptos" panose="020B0004020202020204" pitchFamily="34" charset="0"/>
              <a:cs typeface="Times New Roman" panose="02020603050405020304" pitchFamily="18" charset="0"/>
            </a:endParaRPr>
          </a:p>
          <a:p>
            <a:r>
              <a:rPr lang="en-GB" sz="1200" dirty="0">
                <a:effectLst/>
                <a:latin typeface="Arial" panose="020B0604020202020204" pitchFamily="34" charset="0"/>
                <a:ea typeface="Aptos" panose="020B0004020202020204" pitchFamily="34" charset="0"/>
                <a:cs typeface="Times New Roman" panose="02020603050405020304" pitchFamily="18" charset="0"/>
              </a:rPr>
              <a:t>This description is indicative of the nature and level of responsibilities associated with this job. The job holder may be required to undertake other duties and responsibilities commensurate with the grade.</a:t>
            </a:r>
            <a:r>
              <a:rPr lang="en-GB" sz="2400" b="1" dirty="0">
                <a:effectLst/>
                <a:latin typeface="TWK Lausanne 350" panose="02000503040000020004" pitchFamily="50" charset="0"/>
                <a:ea typeface="Calibri" panose="020F0502020204030204" pitchFamily="34" charset="0"/>
                <a:cs typeface="Times New Roman" panose="02020603050405020304" pitchFamily="18" charset="0"/>
              </a:rPr>
              <a:t> </a:t>
            </a:r>
            <a:endParaRPr lang="en-GB" sz="1800" dirty="0">
              <a:effectLst/>
              <a:latin typeface="TWK Lausanne 350" panose="02000503040000020004" pitchFamily="50" charset="0"/>
              <a:ea typeface="Calibri" panose="020F0502020204030204" pitchFamily="34" charset="0"/>
              <a:cs typeface="Times New Roman" panose="02020603050405020304" pitchFamily="18" charset="0"/>
            </a:endParaRPr>
          </a:p>
          <a:p>
            <a:r>
              <a:rPr lang="en-GB" sz="2400" b="1" dirty="0">
                <a:effectLst/>
                <a:latin typeface="TWK Lausanne 350" panose="02000503040000020004" pitchFamily="50" charset="0"/>
                <a:ea typeface="Calibri" panose="020F0502020204030204" pitchFamily="34" charset="0"/>
                <a:cs typeface="Times New Roman" panose="02020603050405020304" pitchFamily="18" charset="0"/>
              </a:rPr>
              <a:t> </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88929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D794F1-94B9-4D1B-AED5-C98D7FEFA3F7}">
  <ds:schemaRefs>
    <ds:schemaRef ds:uri="http://schemas.microsoft.com/office/infopath/2007/PartnerControls"/>
    <ds:schemaRef ds:uri="http://purl.org/dc/elements/1.1/"/>
    <ds:schemaRef ds:uri="http://schemas.microsoft.com/office/2006/metadata/properties"/>
    <ds:schemaRef ds:uri="9f7d3311-57c9-43fe-8231-1e93a56e81a6"/>
    <ds:schemaRef ds:uri="http://schemas.microsoft.com/office/2006/documentManagement/types"/>
    <ds:schemaRef ds:uri="http://purl.org/dc/terms/"/>
    <ds:schemaRef ds:uri="5918e872-e67b-4fda-801c-e11e2e8f9e7e"/>
    <ds:schemaRef ds:uri="http://purl.org/dc/dcmitype/"/>
    <ds:schemaRef ds:uri="http://schemas.openxmlformats.org/package/2006/metadata/core-properties"/>
    <ds:schemaRef ds:uri="a3b0d63c-cdf0-4c0c-bf95-5155ff5031c1"/>
    <ds:schemaRef ds:uri="http://www.w3.org/XML/1998/namespace"/>
  </ds:schemaRefs>
</ds:datastoreItem>
</file>

<file path=customXml/itemProps2.xml><?xml version="1.0" encoding="utf-8"?>
<ds:datastoreItem xmlns:ds="http://schemas.openxmlformats.org/officeDocument/2006/customXml" ds:itemID="{EFEDD8C9-B8A7-4A16-AA21-F92C260F1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3CD1676-3C7C-4497-A41D-429F43871B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4500</TotalTime>
  <Words>1948</Words>
  <Application>Microsoft Office PowerPoint</Application>
  <PresentationFormat>Widescreen</PresentationFormat>
  <Paragraphs>158</Paragraphs>
  <Slides>15</Slides>
  <Notes>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15</vt:i4>
      </vt:variant>
    </vt:vector>
  </HeadingPairs>
  <TitlesOfParts>
    <vt:vector size="30" baseType="lpstr">
      <vt:lpstr>Symbol</vt:lpstr>
      <vt:lpstr>Calibri</vt:lpstr>
      <vt:lpstr>Segoe UI</vt:lpstr>
      <vt:lpstr>Times New Roman</vt:lpstr>
      <vt:lpstr>Calibri Light</vt:lpstr>
      <vt:lpstr>TWK Lausanne 350</vt:lpstr>
      <vt:lpstr>TWK Lausanne 300</vt:lpstr>
      <vt:lpstr>Aptos</vt:lpstr>
      <vt:lpstr>Tiempos Headline Medium</vt:lpstr>
      <vt:lpstr>Arial</vt:lpstr>
      <vt:lpstr>TWK Lausanne 500</vt:lpstr>
      <vt:lpstr>TWK Lausanne 450</vt:lpstr>
      <vt:lpstr>Tiempos Headline Regular</vt:lpstr>
      <vt:lpstr>Office Theme</vt:lpstr>
      <vt:lpstr>1_Office Theme</vt:lpstr>
      <vt:lpstr>Job Pack   Tenant Liaison Worker-Short Term Housing Glasgow  (January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148</cp:revision>
  <dcterms:created xsi:type="dcterms:W3CDTF">2021-11-30T15:33:31Z</dcterms:created>
  <dcterms:modified xsi:type="dcterms:W3CDTF">2025-02-21T11:24:08Z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