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5" r:id="rId13"/>
    <p:sldId id="289" r:id="rId14"/>
    <p:sldId id="308" r:id="rId15"/>
    <p:sldId id="314"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D54B79-B05E-4429-938D-2C0D727525ED}" v="3" dt="2025-03-06T10:54:04.8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70" d="100"/>
          <a:sy n="70" d="100"/>
        </p:scale>
        <p:origin x="75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9FD54B79-B05E-4429-938D-2C0D727525ED}"/>
    <pc:docChg chg="custSel mod delSld modSld">
      <pc:chgData name="Ainslie Bradley" userId="cf0bf7ea-799c-42a9-bae9-2cd257c54eb6" providerId="ADAL" clId="{9FD54B79-B05E-4429-938D-2C0D727525ED}" dt="2025-03-17T12:55:53.824" v="826" actId="20577"/>
      <pc:docMkLst>
        <pc:docMk/>
      </pc:docMkLst>
      <pc:sldChg chg="addSp delSp modSp mod">
        <pc:chgData name="Ainslie Bradley" userId="cf0bf7ea-799c-42a9-bae9-2cd257c54eb6" providerId="ADAL" clId="{9FD54B79-B05E-4429-938D-2C0D727525ED}" dt="2025-03-06T16:02:29.771" v="653" actId="20577"/>
        <pc:sldMkLst>
          <pc:docMk/>
          <pc:sldMk cId="57218788" sldId="283"/>
        </pc:sldMkLst>
        <pc:spChg chg="mod">
          <ac:chgData name="Ainslie Bradley" userId="cf0bf7ea-799c-42a9-bae9-2cd257c54eb6" providerId="ADAL" clId="{9FD54B79-B05E-4429-938D-2C0D727525ED}" dt="2025-03-06T15:58:10.491" v="607" actId="1076"/>
          <ac:spMkLst>
            <pc:docMk/>
            <pc:sldMk cId="57218788" sldId="283"/>
            <ac:spMk id="2" creationId="{4A813FF3-6D98-D818-FB63-AC584196F74C}"/>
          </ac:spMkLst>
        </pc:spChg>
        <pc:spChg chg="mod">
          <ac:chgData name="Ainslie Bradley" userId="cf0bf7ea-799c-42a9-bae9-2cd257c54eb6" providerId="ADAL" clId="{9FD54B79-B05E-4429-938D-2C0D727525ED}" dt="2025-03-06T10:45:32.592" v="171" actId="1076"/>
          <ac:spMkLst>
            <pc:docMk/>
            <pc:sldMk cId="57218788" sldId="283"/>
            <ac:spMk id="3" creationId="{0658C970-5B5D-D1BA-005E-CBAF0E55ED52}"/>
          </ac:spMkLst>
        </pc:spChg>
        <pc:spChg chg="mod">
          <ac:chgData name="Ainslie Bradley" userId="cf0bf7ea-799c-42a9-bae9-2cd257c54eb6" providerId="ADAL" clId="{9FD54B79-B05E-4429-938D-2C0D727525ED}" dt="2025-03-06T10:46:23.550" v="227" actId="1076"/>
          <ac:spMkLst>
            <pc:docMk/>
            <pc:sldMk cId="57218788" sldId="283"/>
            <ac:spMk id="4" creationId="{76E749A2-0140-EB20-E7F4-3E78F5E70418}"/>
          </ac:spMkLst>
        </pc:spChg>
        <pc:spChg chg="mod">
          <ac:chgData name="Ainslie Bradley" userId="cf0bf7ea-799c-42a9-bae9-2cd257c54eb6" providerId="ADAL" clId="{9FD54B79-B05E-4429-938D-2C0D727525ED}" dt="2025-03-06T10:48:09.191" v="333" actId="207"/>
          <ac:spMkLst>
            <pc:docMk/>
            <pc:sldMk cId="57218788" sldId="283"/>
            <ac:spMk id="6" creationId="{071588D8-25EB-D819-C489-01ED78A5C193}"/>
          </ac:spMkLst>
        </pc:spChg>
        <pc:spChg chg="mod">
          <ac:chgData name="Ainslie Bradley" userId="cf0bf7ea-799c-42a9-bae9-2cd257c54eb6" providerId="ADAL" clId="{9FD54B79-B05E-4429-938D-2C0D727525ED}" dt="2025-03-06T10:53:20.213" v="394" actId="20577"/>
          <ac:spMkLst>
            <pc:docMk/>
            <pc:sldMk cId="57218788" sldId="283"/>
            <ac:spMk id="8" creationId="{0D1BD669-F8FA-143E-9814-6B3E60126B5A}"/>
          </ac:spMkLst>
        </pc:spChg>
        <pc:spChg chg="mod">
          <ac:chgData name="Ainslie Bradley" userId="cf0bf7ea-799c-42a9-bae9-2cd257c54eb6" providerId="ADAL" clId="{9FD54B79-B05E-4429-938D-2C0D727525ED}" dt="2025-03-06T16:02:29.771" v="653" actId="20577"/>
          <ac:spMkLst>
            <pc:docMk/>
            <pc:sldMk cId="57218788" sldId="283"/>
            <ac:spMk id="11" creationId="{EA2CDF45-770A-9210-A299-A569CBBD342F}"/>
          </ac:spMkLst>
        </pc:spChg>
        <pc:spChg chg="add mod">
          <ac:chgData name="Ainslie Bradley" userId="cf0bf7ea-799c-42a9-bae9-2cd257c54eb6" providerId="ADAL" clId="{9FD54B79-B05E-4429-938D-2C0D727525ED}" dt="2025-03-06T10:46:16.975" v="226" actId="255"/>
          <ac:spMkLst>
            <pc:docMk/>
            <pc:sldMk cId="57218788" sldId="283"/>
            <ac:spMk id="16" creationId="{7EC56A04-0D7A-4250-1CF7-91CC9C6399EC}"/>
          </ac:spMkLst>
        </pc:spChg>
        <pc:spChg chg="add mod">
          <ac:chgData name="Ainslie Bradley" userId="cf0bf7ea-799c-42a9-bae9-2cd257c54eb6" providerId="ADAL" clId="{9FD54B79-B05E-4429-938D-2C0D727525ED}" dt="2025-03-06T10:47:28.371" v="331" actId="255"/>
          <ac:spMkLst>
            <pc:docMk/>
            <pc:sldMk cId="57218788" sldId="283"/>
            <ac:spMk id="19" creationId="{30672E1E-EA37-22CB-1757-1A0E8EDCC422}"/>
          </ac:spMkLst>
        </pc:spChg>
        <pc:cxnChg chg="add mod">
          <ac:chgData name="Ainslie Bradley" userId="cf0bf7ea-799c-42a9-bae9-2cd257c54eb6" providerId="ADAL" clId="{9FD54B79-B05E-4429-938D-2C0D727525ED}" dt="2025-03-06T15:58:06.881" v="606" actId="1076"/>
          <ac:cxnSpMkLst>
            <pc:docMk/>
            <pc:sldMk cId="57218788" sldId="283"/>
            <ac:cxnSpMk id="10" creationId="{F5EDF54D-74C4-BB61-C146-0D4E4CD2D7CA}"/>
          </ac:cxnSpMkLst>
        </pc:cxnChg>
        <pc:cxnChg chg="add mod">
          <ac:chgData name="Ainslie Bradley" userId="cf0bf7ea-799c-42a9-bae9-2cd257c54eb6" providerId="ADAL" clId="{9FD54B79-B05E-4429-938D-2C0D727525ED}" dt="2025-03-06T16:01:22.571" v="619" actId="692"/>
          <ac:cxnSpMkLst>
            <pc:docMk/>
            <pc:sldMk cId="57218788" sldId="283"/>
            <ac:cxnSpMk id="13" creationId="{45FAC212-B0B7-D708-7391-64F03A459B00}"/>
          </ac:cxnSpMkLst>
        </pc:cxnChg>
        <pc:cxnChg chg="mod">
          <ac:chgData name="Ainslie Bradley" userId="cf0bf7ea-799c-42a9-bae9-2cd257c54eb6" providerId="ADAL" clId="{9FD54B79-B05E-4429-938D-2C0D727525ED}" dt="2025-03-06T10:50:35.133" v="379" actId="14100"/>
          <ac:cxnSpMkLst>
            <pc:docMk/>
            <pc:sldMk cId="57218788" sldId="283"/>
            <ac:cxnSpMk id="14" creationId="{9AB553D8-ED07-D201-2394-A1DB6A8F86DA}"/>
          </ac:cxnSpMkLst>
        </pc:cxnChg>
        <pc:cxnChg chg="add mod">
          <ac:chgData name="Ainslie Bradley" userId="cf0bf7ea-799c-42a9-bae9-2cd257c54eb6" providerId="ADAL" clId="{9FD54B79-B05E-4429-938D-2C0D727525ED}" dt="2025-03-06T16:01:32.229" v="620" actId="692"/>
          <ac:cxnSpMkLst>
            <pc:docMk/>
            <pc:sldMk cId="57218788" sldId="283"/>
            <ac:cxnSpMk id="22" creationId="{E415FF73-13CC-3E82-AC5B-ACFA899C9D63}"/>
          </ac:cxnSpMkLst>
        </pc:cxnChg>
        <pc:cxnChg chg="add mod">
          <ac:chgData name="Ainslie Bradley" userId="cf0bf7ea-799c-42a9-bae9-2cd257c54eb6" providerId="ADAL" clId="{9FD54B79-B05E-4429-938D-2C0D727525ED}" dt="2025-03-06T16:01:41.016" v="622" actId="692"/>
          <ac:cxnSpMkLst>
            <pc:docMk/>
            <pc:sldMk cId="57218788" sldId="283"/>
            <ac:cxnSpMk id="24" creationId="{4F35FFD8-10AD-3BC3-27FD-46A54D74EFDD}"/>
          </ac:cxnSpMkLst>
        </pc:cxnChg>
        <pc:cxnChg chg="add mod">
          <ac:chgData name="Ainslie Bradley" userId="cf0bf7ea-799c-42a9-bae9-2cd257c54eb6" providerId="ADAL" clId="{9FD54B79-B05E-4429-938D-2C0D727525ED}" dt="2025-03-06T16:01:36.943" v="621" actId="692"/>
          <ac:cxnSpMkLst>
            <pc:docMk/>
            <pc:sldMk cId="57218788" sldId="283"/>
            <ac:cxnSpMk id="26" creationId="{5464C29B-BAB3-1AF0-A3D6-258C0B59617D}"/>
          </ac:cxnSpMkLst>
        </pc:cxnChg>
        <pc:cxnChg chg="add mod">
          <ac:chgData name="Ainslie Bradley" userId="cf0bf7ea-799c-42a9-bae9-2cd257c54eb6" providerId="ADAL" clId="{9FD54B79-B05E-4429-938D-2C0D727525ED}" dt="2025-03-06T16:01:45.028" v="623" actId="692"/>
          <ac:cxnSpMkLst>
            <pc:docMk/>
            <pc:sldMk cId="57218788" sldId="283"/>
            <ac:cxnSpMk id="28" creationId="{1A270152-54EA-995E-0BEE-52DBCA334F64}"/>
          </ac:cxnSpMkLst>
        </pc:cxnChg>
        <pc:cxnChg chg="add mod">
          <ac:chgData name="Ainslie Bradley" userId="cf0bf7ea-799c-42a9-bae9-2cd257c54eb6" providerId="ADAL" clId="{9FD54B79-B05E-4429-938D-2C0D727525ED}" dt="2025-03-06T16:01:49.072" v="624" actId="692"/>
          <ac:cxnSpMkLst>
            <pc:docMk/>
            <pc:sldMk cId="57218788" sldId="283"/>
            <ac:cxnSpMk id="30" creationId="{CC20BDD5-F6D2-C501-AEBB-6C78D5481836}"/>
          </ac:cxnSpMkLst>
        </pc:cxnChg>
      </pc:sldChg>
      <pc:sldChg chg="del">
        <pc:chgData name="Ainslie Bradley" userId="cf0bf7ea-799c-42a9-bae9-2cd257c54eb6" providerId="ADAL" clId="{9FD54B79-B05E-4429-938D-2C0D727525ED}" dt="2025-03-06T10:54:02.077" v="396" actId="47"/>
        <pc:sldMkLst>
          <pc:docMk/>
          <pc:sldMk cId="1058346331" sldId="285"/>
        </pc:sldMkLst>
      </pc:sldChg>
      <pc:sldChg chg="modSp mod">
        <pc:chgData name="Ainslie Bradley" userId="cf0bf7ea-799c-42a9-bae9-2cd257c54eb6" providerId="ADAL" clId="{9FD54B79-B05E-4429-938D-2C0D727525ED}" dt="2025-03-17T12:55:53.824" v="826" actId="20577"/>
        <pc:sldMkLst>
          <pc:docMk/>
          <pc:sldMk cId="946210017" sldId="295"/>
        </pc:sldMkLst>
        <pc:spChg chg="mod">
          <ac:chgData name="Ainslie Bradley" userId="cf0bf7ea-799c-42a9-bae9-2cd257c54eb6" providerId="ADAL" clId="{9FD54B79-B05E-4429-938D-2C0D727525ED}" dt="2025-03-17T12:55:53.824" v="826" actId="20577"/>
          <ac:spMkLst>
            <pc:docMk/>
            <pc:sldMk cId="946210017" sldId="295"/>
            <ac:spMk id="8" creationId="{619B6A0B-1B81-972F-AB73-9865BCE66301}"/>
          </ac:spMkLst>
        </pc:spChg>
      </pc:sldChg>
      <pc:sldChg chg="modSp mod">
        <pc:chgData name="Ainslie Bradley" userId="cf0bf7ea-799c-42a9-bae9-2cd257c54eb6" providerId="ADAL" clId="{9FD54B79-B05E-4429-938D-2C0D727525ED}" dt="2025-03-17T12:50:15.409" v="825" actId="20577"/>
        <pc:sldMkLst>
          <pc:docMk/>
          <pc:sldMk cId="3693005957" sldId="300"/>
        </pc:sldMkLst>
        <pc:spChg chg="mod">
          <ac:chgData name="Ainslie Bradley" userId="cf0bf7ea-799c-42a9-bae9-2cd257c54eb6" providerId="ADAL" clId="{9FD54B79-B05E-4429-938D-2C0D727525ED}" dt="2025-03-17T12:50:15.409" v="825" actId="20577"/>
          <ac:spMkLst>
            <pc:docMk/>
            <pc:sldMk cId="3693005957" sldId="300"/>
            <ac:spMk id="7" creationId="{F0D31468-386B-4A1A-8ECA-B3014AD770F7}"/>
          </ac:spMkLst>
        </pc:spChg>
      </pc:sldChg>
      <pc:sldChg chg="modSp mod">
        <pc:chgData name="Ainslie Bradley" userId="cf0bf7ea-799c-42a9-bae9-2cd257c54eb6" providerId="ADAL" clId="{9FD54B79-B05E-4429-938D-2C0D727525ED}" dt="2025-03-06T16:02:55.916" v="664" actId="20577"/>
        <pc:sldMkLst>
          <pc:docMk/>
          <pc:sldMk cId="129951829" sldId="301"/>
        </pc:sldMkLst>
        <pc:spChg chg="mod">
          <ac:chgData name="Ainslie Bradley" userId="cf0bf7ea-799c-42a9-bae9-2cd257c54eb6" providerId="ADAL" clId="{9FD54B79-B05E-4429-938D-2C0D727525ED}" dt="2025-03-06T16:02:45.840" v="658" actId="20577"/>
          <ac:spMkLst>
            <pc:docMk/>
            <pc:sldMk cId="129951829" sldId="301"/>
            <ac:spMk id="26" creationId="{9CEDFC17-CE47-46F5-6AF8-FB596EB45C8A}"/>
          </ac:spMkLst>
        </pc:spChg>
        <pc:spChg chg="mod">
          <ac:chgData name="Ainslie Bradley" userId="cf0bf7ea-799c-42a9-bae9-2cd257c54eb6" providerId="ADAL" clId="{9FD54B79-B05E-4429-938D-2C0D727525ED}" dt="2025-03-06T16:02:52.121" v="662" actId="20577"/>
          <ac:spMkLst>
            <pc:docMk/>
            <pc:sldMk cId="129951829" sldId="301"/>
            <ac:spMk id="27" creationId="{16AA55DB-6131-06EE-1F07-F1AAAB122A91}"/>
          </ac:spMkLst>
        </pc:spChg>
        <pc:spChg chg="mod">
          <ac:chgData name="Ainslie Bradley" userId="cf0bf7ea-799c-42a9-bae9-2cd257c54eb6" providerId="ADAL" clId="{9FD54B79-B05E-4429-938D-2C0D727525ED}" dt="2025-03-06T16:02:55.916" v="664" actId="20577"/>
          <ac:spMkLst>
            <pc:docMk/>
            <pc:sldMk cId="129951829" sldId="301"/>
            <ac:spMk id="28" creationId="{1A90BB0E-4644-A113-F80D-48255D07A458}"/>
          </ac:spMkLst>
        </pc:spChg>
        <pc:spChg chg="mod">
          <ac:chgData name="Ainslie Bradley" userId="cf0bf7ea-799c-42a9-bae9-2cd257c54eb6" providerId="ADAL" clId="{9FD54B79-B05E-4429-938D-2C0D727525ED}" dt="2025-03-06T16:02:48.974" v="660" actId="20577"/>
          <ac:spMkLst>
            <pc:docMk/>
            <pc:sldMk cId="129951829" sldId="301"/>
            <ac:spMk id="30" creationId="{43B1C631-688E-633D-6642-3719B8E8038A}"/>
          </ac:spMkLst>
        </pc:spChg>
        <pc:spChg chg="mod">
          <ac:chgData name="Ainslie Bradley" userId="cf0bf7ea-799c-42a9-bae9-2cd257c54eb6" providerId="ADAL" clId="{9FD54B79-B05E-4429-938D-2C0D727525ED}" dt="2025-03-06T16:02:42.122" v="656" actId="20577"/>
          <ac:spMkLst>
            <pc:docMk/>
            <pc:sldMk cId="129951829" sldId="301"/>
            <ac:spMk id="31" creationId="{0F5FB8C2-C14F-E38D-1F05-812C83ECA74B}"/>
          </ac:spMkLst>
        </pc:spChg>
      </pc:sldChg>
      <pc:sldChg chg="modSp mod">
        <pc:chgData name="Ainslie Bradley" userId="cf0bf7ea-799c-42a9-bae9-2cd257c54eb6" providerId="ADAL" clId="{9FD54B79-B05E-4429-938D-2C0D727525ED}" dt="2025-03-06T10:43:32.674" v="66" actId="20577"/>
        <pc:sldMkLst>
          <pc:docMk/>
          <pc:sldMk cId="2303596187" sldId="305"/>
        </pc:sldMkLst>
        <pc:spChg chg="mod">
          <ac:chgData name="Ainslie Bradley" userId="cf0bf7ea-799c-42a9-bae9-2cd257c54eb6" providerId="ADAL" clId="{9FD54B79-B05E-4429-938D-2C0D727525ED}" dt="2025-03-06T10:43:32.674" v="66" actId="20577"/>
          <ac:spMkLst>
            <pc:docMk/>
            <pc:sldMk cId="2303596187" sldId="305"/>
            <ac:spMk id="2" creationId="{B3ABBA8C-6821-060A-9D0E-6852CC324C47}"/>
          </ac:spMkLst>
        </pc:spChg>
      </pc:sldChg>
      <pc:sldChg chg="del">
        <pc:chgData name="Ainslie Bradley" userId="cf0bf7ea-799c-42a9-bae9-2cd257c54eb6" providerId="ADAL" clId="{9FD54B79-B05E-4429-938D-2C0D727525ED}" dt="2025-03-06T10:54:02.077" v="396" actId="47"/>
        <pc:sldMkLst>
          <pc:docMk/>
          <pc:sldMk cId="3185734724" sldId="306"/>
        </pc:sldMkLst>
      </pc:sldChg>
      <pc:sldChg chg="del">
        <pc:chgData name="Ainslie Bradley" userId="cf0bf7ea-799c-42a9-bae9-2cd257c54eb6" providerId="ADAL" clId="{9FD54B79-B05E-4429-938D-2C0D727525ED}" dt="2025-03-06T10:53:44.713" v="395" actId="2696"/>
        <pc:sldMkLst>
          <pc:docMk/>
          <pc:sldMk cId="3466918221" sldId="307"/>
        </pc:sldMkLst>
      </pc:sldChg>
      <pc:sldChg chg="modSp mod">
        <pc:chgData name="Ainslie Bradley" userId="cf0bf7ea-799c-42a9-bae9-2cd257c54eb6" providerId="ADAL" clId="{9FD54B79-B05E-4429-938D-2C0D727525ED}" dt="2025-03-06T10:56:00.428" v="431" actId="20577"/>
        <pc:sldMkLst>
          <pc:docMk/>
          <pc:sldMk cId="3209650847" sldId="308"/>
        </pc:sldMkLst>
        <pc:spChg chg="mod">
          <ac:chgData name="Ainslie Bradley" userId="cf0bf7ea-799c-42a9-bae9-2cd257c54eb6" providerId="ADAL" clId="{9FD54B79-B05E-4429-938D-2C0D727525ED}" dt="2025-03-06T10:56:00.428" v="431" actId="20577"/>
          <ac:spMkLst>
            <pc:docMk/>
            <pc:sldMk cId="3209650847" sldId="308"/>
            <ac:spMk id="5" creationId="{79A9E5BA-E0CE-E0A6-6C5A-EFE8DF7E2F3D}"/>
          </ac:spMkLst>
        </pc:spChg>
      </pc:sldChg>
      <pc:sldChg chg="modSp mod">
        <pc:chgData name="Ainslie Bradley" userId="cf0bf7ea-799c-42a9-bae9-2cd257c54eb6" providerId="ADAL" clId="{9FD54B79-B05E-4429-938D-2C0D727525ED}" dt="2025-03-06T10:55:30.781" v="428" actId="20577"/>
        <pc:sldMkLst>
          <pc:docMk/>
          <pc:sldMk cId="590339862" sldId="314"/>
        </pc:sldMkLst>
        <pc:spChg chg="mod">
          <ac:chgData name="Ainslie Bradley" userId="cf0bf7ea-799c-42a9-bae9-2cd257c54eb6" providerId="ADAL" clId="{9FD54B79-B05E-4429-938D-2C0D727525ED}" dt="2025-03-06T10:55:16.543" v="426" actId="20577"/>
          <ac:spMkLst>
            <pc:docMk/>
            <pc:sldMk cId="590339862" sldId="314"/>
            <ac:spMk id="3" creationId="{1F77A093-778D-1D00-7ADF-6FC38548F51B}"/>
          </ac:spMkLst>
        </pc:spChg>
        <pc:spChg chg="mod">
          <ac:chgData name="Ainslie Bradley" userId="cf0bf7ea-799c-42a9-bae9-2cd257c54eb6" providerId="ADAL" clId="{9FD54B79-B05E-4429-938D-2C0D727525ED}" dt="2025-03-06T10:55:30.781" v="428" actId="20577"/>
          <ac:spMkLst>
            <pc:docMk/>
            <pc:sldMk cId="590339862" sldId="314"/>
            <ac:spMk id="5" creationId="{19A0A8D7-3D64-4155-E82E-DDD5EEEB91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17/03/2025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3/17/2025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3/17/2025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Painter- Property Services</a:t>
            </a:r>
            <a:br>
              <a:rPr lang="en-US" sz="4400" dirty="0">
                <a:latin typeface="Tiempos Headline Regular" panose="02020503060303060403" pitchFamily="18" charset="0"/>
              </a:rPr>
            </a:br>
            <a:r>
              <a:rPr lang="en-US" sz="1800" dirty="0">
                <a:latin typeface="TWK Lausanne 350" panose="02000503040000020004" pitchFamily="50" charset="0"/>
              </a:rPr>
              <a:t>(March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3754874"/>
          </a:xfrm>
          <a:prstGeom prst="rect">
            <a:avLst/>
          </a:prstGeom>
          <a:noFill/>
        </p:spPr>
        <p:txBody>
          <a:bodyPr wrap="square" rtlCol="0">
            <a:spAutoFit/>
          </a:bodyPr>
          <a:lstStyle/>
          <a:p>
            <a:pPr marL="285750" indent="-285750">
              <a:buFont typeface="Wingdings" panose="05000000000000000000" pitchFamily="2" charset="2"/>
              <a:buChar char="ü"/>
            </a:pPr>
            <a:r>
              <a:rPr lang="en-GB" sz="1400" dirty="0">
                <a:solidFill>
                  <a:srgbClr val="000000"/>
                </a:solidFill>
                <a:latin typeface="TWK Lausanne 350" panose="02000503040000020004" pitchFamily="50" charset="0"/>
              </a:rPr>
              <a:t>Qualified with a recognised trade</a:t>
            </a:r>
          </a:p>
          <a:p>
            <a:pPr marL="285750" indent="-285750">
              <a:buFont typeface="Wingdings" panose="05000000000000000000" pitchFamily="2" charset="2"/>
              <a:buChar char="ü"/>
            </a:pPr>
            <a:r>
              <a:rPr lang="en-GB" sz="1400" dirty="0">
                <a:solidFill>
                  <a:srgbClr val="000000"/>
                </a:solidFill>
                <a:latin typeface="TWK Lausanne 350" panose="02000503040000020004" pitchFamily="50" charset="0"/>
              </a:rPr>
              <a:t>Demonstrate a proactive approach and ability to be solution orientated and take initiative</a:t>
            </a:r>
          </a:p>
          <a:p>
            <a:pPr marL="285750" indent="-285750">
              <a:buFont typeface="Wingdings" panose="05000000000000000000" pitchFamily="2" charset="2"/>
              <a:buChar char="ü"/>
            </a:pPr>
            <a:r>
              <a:rPr lang="en-GB" sz="1400" dirty="0">
                <a:solidFill>
                  <a:srgbClr val="000000"/>
                </a:solidFill>
                <a:latin typeface="TWK Lausanne 350" panose="02000503040000020004" pitchFamily="50" charset="0"/>
              </a:rPr>
              <a:t>Ability to work cooperatively with others as part of a team demonstrating commitment to group objectives</a:t>
            </a:r>
          </a:p>
          <a:p>
            <a:pPr marL="285750" indent="-285750">
              <a:buFont typeface="Wingdings" panose="05000000000000000000" pitchFamily="2" charset="2"/>
              <a:buChar char="ü"/>
            </a:pPr>
            <a:r>
              <a:rPr lang="en-GB" sz="1400" dirty="0">
                <a:solidFill>
                  <a:srgbClr val="000000"/>
                </a:solidFill>
                <a:latin typeface="TWK Lausanne 350" panose="02000503040000020004" pitchFamily="50" charset="0"/>
              </a:rPr>
              <a:t>Ability to understand and consider the views, concerns and needs of others when taking action</a:t>
            </a:r>
          </a:p>
          <a:p>
            <a:pPr marL="285750" indent="-285750">
              <a:buFont typeface="Wingdings" panose="05000000000000000000" pitchFamily="2" charset="2"/>
              <a:buChar char="ü"/>
            </a:pPr>
            <a:r>
              <a:rPr lang="en-GB" sz="1400" dirty="0">
                <a:solidFill>
                  <a:srgbClr val="000000"/>
                </a:solidFill>
                <a:latin typeface="TWK Lausanne 350" panose="02000503040000020004" pitchFamily="50" charset="0"/>
              </a:rPr>
              <a:t>Ability to communicate effectively with people at all levels in a variety of situations</a:t>
            </a:r>
          </a:p>
          <a:p>
            <a:pPr marL="285750" indent="-285750">
              <a:buFont typeface="Wingdings" panose="05000000000000000000" pitchFamily="2" charset="2"/>
              <a:buChar char="ü"/>
            </a:pPr>
            <a:r>
              <a:rPr lang="en-GB" sz="1400" dirty="0">
                <a:solidFill>
                  <a:srgbClr val="000000"/>
                </a:solidFill>
                <a:latin typeface="TWK Lausanne 350" panose="02000503040000020004" pitchFamily="50" charset="0"/>
              </a:rPr>
              <a:t>Ability to plan and organise a workload with competing demands and priorities utilising time and resources effectively</a:t>
            </a:r>
          </a:p>
          <a:p>
            <a:pPr marL="285750" indent="-285750">
              <a:buFont typeface="Wingdings" panose="05000000000000000000" pitchFamily="2" charset="2"/>
              <a:buChar char="ü"/>
            </a:pPr>
            <a:r>
              <a:rPr lang="en-GB" sz="1400" dirty="0">
                <a:solidFill>
                  <a:srgbClr val="000000"/>
                </a:solidFill>
                <a:latin typeface="TWK Lausanne 350" panose="02000503040000020004" pitchFamily="50" charset="0"/>
              </a:rPr>
              <a:t>Ability to implement the aims and objectives of Right There at functional level</a:t>
            </a:r>
          </a:p>
          <a:p>
            <a:pPr marL="285750" indent="-285750">
              <a:buFont typeface="Wingdings" panose="05000000000000000000" pitchFamily="2" charset="2"/>
              <a:buChar char="ü"/>
            </a:pPr>
            <a:r>
              <a:rPr lang="en-US" sz="1400" dirty="0">
                <a:latin typeface="TWK Lausanne 350" panose="02000503040000020004" pitchFamily="50" charset="0"/>
                <a:cs typeface="Arial" panose="020B0604020202020204" pitchFamily="34" charset="0"/>
              </a:rPr>
              <a:t>Commitment to training and professional development, including keeping up to date with all relevant legislation.</a:t>
            </a:r>
            <a:endParaRPr lang="en-GB" sz="1400" dirty="0">
              <a:solidFill>
                <a:srgbClr val="000000"/>
              </a:solidFill>
              <a:latin typeface="TWK Lausanne 350" panose="02000503040000020004" pitchFamily="50" charset="0"/>
            </a:endParaRPr>
          </a:p>
          <a:p>
            <a:pPr marL="285750" indent="-285750">
              <a:buFont typeface="Wingdings" panose="05000000000000000000" pitchFamily="2" charset="2"/>
              <a:buChar char="ü"/>
            </a:pPr>
            <a:r>
              <a:rPr lang="en-GB" sz="1400" dirty="0">
                <a:solidFill>
                  <a:srgbClr val="000000"/>
                </a:solidFill>
                <a:latin typeface="TWK Lausanne 350" panose="02000503040000020004" pitchFamily="50" charset="0"/>
              </a:rPr>
              <a:t>Full UK driving licence</a:t>
            </a: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3277820"/>
          </a:xfrm>
          <a:prstGeom prst="rect">
            <a:avLst/>
          </a:prstGeom>
          <a:noFill/>
        </p:spPr>
        <p:txBody>
          <a:bodyPr wrap="square" rtlCol="0">
            <a:spAutoFit/>
          </a:bodyPr>
          <a:lstStyle/>
          <a:p>
            <a:pPr marL="285750" indent="-285750" fontAlgn="t">
              <a:buFont typeface="Wingdings" panose="05000000000000000000" pitchFamily="2" charset="2"/>
              <a:buChar char="ü"/>
            </a:pPr>
            <a:r>
              <a:rPr lang="en-GB" sz="1400" dirty="0">
                <a:solidFill>
                  <a:srgbClr val="000000"/>
                </a:solidFill>
                <a:latin typeface="TWK Lausanne 350" panose="02000503040000020004" pitchFamily="50" charset="0"/>
              </a:rPr>
              <a:t>Experience of working in a similar environment</a:t>
            </a:r>
          </a:p>
          <a:p>
            <a:pPr marL="285750" indent="-285750" fontAlgn="t">
              <a:buFont typeface="Wingdings" panose="05000000000000000000" pitchFamily="2" charset="2"/>
              <a:buChar char="ü"/>
            </a:pPr>
            <a:r>
              <a:rPr lang="en-GB" sz="1400" dirty="0">
                <a:solidFill>
                  <a:srgbClr val="000000"/>
                </a:solidFill>
                <a:latin typeface="TWK Lausanne 350" panose="02000503040000020004" pitchFamily="50" charset="0"/>
              </a:rPr>
              <a:t>Experience of carrying out a wide range of redecoration works including prepping, painting and wallpapering</a:t>
            </a:r>
          </a:p>
          <a:p>
            <a:pPr marL="285750" indent="-285750" fontAlgn="t">
              <a:buFont typeface="Wingdings" panose="05000000000000000000" pitchFamily="2" charset="2"/>
              <a:buChar char="ü"/>
            </a:pPr>
            <a:r>
              <a:rPr lang="en-GB" sz="1400" dirty="0">
                <a:solidFill>
                  <a:srgbClr val="000000"/>
                </a:solidFill>
                <a:latin typeface="TWK Lausanne 350" panose="02000503040000020004" pitchFamily="50" charset="0"/>
              </a:rPr>
              <a:t>Thorough understanding of Health and Safety issues.</a:t>
            </a:r>
          </a:p>
          <a:p>
            <a:pPr marL="285750" indent="-285750" fontAlgn="t">
              <a:buFont typeface="Wingdings" panose="05000000000000000000" pitchFamily="2" charset="2"/>
              <a:buChar char="ü"/>
            </a:pPr>
            <a:r>
              <a:rPr lang="en-GB" sz="1400" dirty="0">
                <a:solidFill>
                  <a:srgbClr val="000000"/>
                </a:solidFill>
                <a:latin typeface="TWK Lausanne 350" panose="02000503040000020004" pitchFamily="50" charset="0"/>
              </a:rPr>
              <a:t>Adopt a flexible approach to working hours</a:t>
            </a:r>
          </a:p>
          <a:p>
            <a:pPr marL="285750" indent="-285750">
              <a:buFont typeface="Wingdings" panose="05000000000000000000" pitchFamily="2" charset="2"/>
              <a:buChar char="ü"/>
            </a:pPr>
            <a:r>
              <a:rPr lang="en-GB" sz="1400" dirty="0">
                <a:latin typeface="TWK Lausanne 350" panose="02000503040000020004" pitchFamily="50" charset="0"/>
              </a:rPr>
              <a:t>Experience of working in a similar environment</a:t>
            </a:r>
          </a:p>
          <a:p>
            <a:pPr marL="285750" indent="-285750">
              <a:buFont typeface="Wingdings" panose="05000000000000000000" pitchFamily="2" charset="2"/>
              <a:buChar char="ü"/>
            </a:pPr>
            <a:r>
              <a:rPr lang="en-US" sz="1400" dirty="0">
                <a:latin typeface="TWK Lausanne 350" panose="02000503040000020004" pitchFamily="50" charset="0"/>
              </a:rPr>
              <a:t>Understanding the needs and rights of </a:t>
            </a:r>
            <a:r>
              <a:rPr lang="en-GB" sz="1400" dirty="0">
                <a:latin typeface="TWK Lausanne 350" panose="02000503040000020004" pitchFamily="50" charset="0"/>
              </a:rPr>
              <a:t>people we support</a:t>
            </a:r>
          </a:p>
          <a:p>
            <a:pPr marL="285750" indent="-285750">
              <a:buFont typeface="Wingdings" panose="05000000000000000000" pitchFamily="2" charset="2"/>
              <a:buChar char="ü"/>
            </a:pPr>
            <a:r>
              <a:rPr lang="en-GB" sz="1400" dirty="0">
                <a:latin typeface="TWK Lausanne 350" panose="02000503040000020004" pitchFamily="50" charset="0"/>
              </a:rPr>
              <a:t>Awareness of issues surrounding homelessness</a:t>
            </a:r>
          </a:p>
          <a:p>
            <a:pPr marL="285750" indent="-285750">
              <a:buFont typeface="Wingdings" panose="05000000000000000000" pitchFamily="2" charset="2"/>
              <a:buChar char="ü"/>
            </a:pPr>
            <a:r>
              <a:rPr lang="en-GB" sz="1400" dirty="0">
                <a:latin typeface="TWK Lausanne 350" panose="02000503040000020004" pitchFamily="50" charset="0"/>
              </a:rPr>
              <a:t>Computer literate</a:t>
            </a:r>
          </a:p>
          <a:p>
            <a:pPr marL="285750" indent="-285750">
              <a:spcAft>
                <a:spcPts val="1000"/>
              </a:spcAft>
              <a:buFont typeface="Wingdings" panose="05000000000000000000" pitchFamily="2" charset="2"/>
              <a:buChar char="ü"/>
              <a:tabLst>
                <a:tab pos="228600" algn="l"/>
              </a:tabLst>
            </a:pPr>
            <a:r>
              <a:rPr lang="en-GB" sz="1400" dirty="0">
                <a:solidFill>
                  <a:srgbClr val="000000"/>
                </a:solidFill>
                <a:latin typeface="TWK Lausanne 350" panose="02000503040000020004" pitchFamily="50" charset="0"/>
              </a:rPr>
              <a:t>Current valid CSCS card</a:t>
            </a:r>
            <a:endParaRPr lang="en-GB" sz="1400" dirty="0">
              <a:latin typeface="TWK Lausanne 350" panose="02000503040000020004" pitchFamily="50" charset="0"/>
            </a:endParaRPr>
          </a:p>
          <a:p>
            <a:pPr marL="285750" indent="-285750">
              <a:spcAft>
                <a:spcPts val="1000"/>
              </a:spcAft>
              <a:buFont typeface="Wingdings" panose="05000000000000000000" pitchFamily="2" charset="2"/>
              <a:buChar char="ü"/>
              <a:tabLst>
                <a:tab pos="228600" algn="l"/>
              </a:tabLst>
            </a:pPr>
            <a:r>
              <a:rPr lang="en-GB" sz="1400" dirty="0">
                <a:latin typeface="TWK Lausanne 350" panose="02000503040000020004" pitchFamily="50" charset="0"/>
              </a:rPr>
              <a:t>Knowledge of Health and Safety issues.</a:t>
            </a:r>
          </a:p>
          <a:p>
            <a:pPr marL="285750" indent="-285750">
              <a:spcAft>
                <a:spcPts val="1000"/>
              </a:spcAft>
              <a:buFont typeface="Wingdings" panose="05000000000000000000" pitchFamily="2" charset="2"/>
              <a:buChar char="ü"/>
              <a:tabLst>
                <a:tab pos="228600" algn="l"/>
              </a:tabLst>
            </a:pPr>
            <a:r>
              <a:rPr lang="en-GB" sz="1400" dirty="0">
                <a:latin typeface="TWK Lausanne 350" panose="02000503040000020004" pitchFamily="50" charset="0"/>
              </a:rPr>
              <a:t>Health and Safety Training</a:t>
            </a:r>
          </a:p>
          <a:p>
            <a:pPr marL="285750" indent="-285750">
              <a:spcAft>
                <a:spcPts val="1000"/>
              </a:spcAft>
              <a:buFont typeface="Wingdings" panose="05000000000000000000" pitchFamily="2" charset="2"/>
              <a:buChar char="ü"/>
              <a:tabLst>
                <a:tab pos="228600" algn="l"/>
              </a:tabLst>
            </a:pPr>
            <a:r>
              <a:rPr lang="en-GB" sz="1400" dirty="0">
                <a:latin typeface="TWK Lausanne 350" panose="02000503040000020004" pitchFamily="50" charset="0"/>
              </a:rPr>
              <a:t>First Aid Certificate</a:t>
            </a: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034070"/>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21-26 (£25,320 - </a:t>
            </a:r>
            <a:r>
              <a:rPr lang="en-GB" sz="1200" b="1">
                <a:latin typeface="TWK Lausanne 350" panose="02000503040000020004" pitchFamily="50" charset="0"/>
                <a:ea typeface="Calibri" panose="020F0502020204030204" pitchFamily="34" charset="0"/>
                <a:cs typeface="Times New Roman" panose="02020603050405020304" pitchFamily="18" charset="0"/>
              </a:rPr>
              <a:t>£29,285) </a:t>
            </a:r>
            <a:r>
              <a:rPr lang="en-GB" sz="1200" b="1" dirty="0">
                <a:latin typeface="TWK Lausanne 350" panose="02000503040000020004" pitchFamily="50" charset="0"/>
                <a:ea typeface="Calibri" panose="020F0502020204030204" pitchFamily="34" charset="0"/>
                <a:cs typeface="Times New Roman" panose="02020603050405020304" pitchFamily="18" charset="0"/>
              </a:rPr>
              <a:t>per annum</a:t>
            </a: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Maintenance Supervisor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35 Monday to Friday – worked flexibly between the hours of 8.00am to 6.00pm, with one-hour unpaid break.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a:t>
            </a:r>
            <a:r>
              <a:rPr lang="en-GB" sz="1200" dirty="0">
                <a:latin typeface="TWK Lausanne 350" panose="02000503040000020004" pitchFamily="50" charset="0"/>
                <a:ea typeface="Calibri" panose="020F0502020204030204" pitchFamily="34" charset="0"/>
                <a:cs typeface="Times New Roman" panose="02020603050405020304" pitchFamily="18" charset="0"/>
              </a:rPr>
              <a:t>141-145 Rosemount Business Park, Charles Street, Glasgow, G21 2QA.  You are required to work across all Right There services and property locations.</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5pm </a:t>
            </a:r>
            <a:r>
              <a:rPr lang="en-GB" sz="1400">
                <a:latin typeface="TWK Lausanne 350" panose="02000503040000020004" pitchFamily="50" charset="0"/>
              </a:rPr>
              <a:t>on Friday 28</a:t>
            </a:r>
            <a:r>
              <a:rPr lang="en-GB" sz="1400" baseline="30000">
                <a:latin typeface="TWK Lausanne 350" panose="02000503040000020004" pitchFamily="50" charset="0"/>
              </a:rPr>
              <a:t>th</a:t>
            </a:r>
            <a:r>
              <a:rPr lang="en-GB" sz="1400">
                <a:latin typeface="TWK Lausanne 350" panose="02000503040000020004" pitchFamily="50" charset="0"/>
              </a:rPr>
              <a:t> March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Painter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3939540"/>
          </a:xfrm>
          <a:prstGeom prst="rect">
            <a:avLst/>
          </a:prstGeom>
          <a:noFill/>
        </p:spPr>
        <p:txBody>
          <a:bodyPr wrap="square">
            <a:spAutoFit/>
          </a:bodyPr>
          <a:lstStyle/>
          <a:p>
            <a:pPr>
              <a:spcAft>
                <a:spcPts val="1200"/>
              </a:spcAft>
            </a:pPr>
            <a:endParaRPr lang="en-GB" sz="1400" dirty="0">
              <a:effectLst/>
              <a:latin typeface="TWK Lausanne 350" panose="02000503040000020004" pitchFamily="50" charset="0"/>
              <a:ea typeface="Times New Roman" panose="02020603050405020304" pitchFamily="18" charset="0"/>
              <a:cs typeface="Arial" panose="020B0604020202020204" pitchFamily="34" charset="0"/>
            </a:endParaRPr>
          </a:p>
          <a:p>
            <a:pPr>
              <a:spcAft>
                <a:spcPts val="1200"/>
              </a:spcAft>
            </a:pPr>
            <a:endParaRPr lang="en-GB" sz="1400" dirty="0">
              <a:latin typeface="TWK Lausanne 350" panose="02000503040000020004" pitchFamily="50" charset="0"/>
              <a:ea typeface="Times New Roman" panose="02020603050405020304" pitchFamily="18" charset="0"/>
              <a:cs typeface="Arial" panose="020B0604020202020204" pitchFamily="34" charset="0"/>
            </a:endParaRPr>
          </a:p>
          <a:p>
            <a:pPr>
              <a:spcAft>
                <a:spcPts val="1200"/>
              </a:spcAft>
            </a:pPr>
            <a:endParaRPr lang="en-GB" sz="1400" dirty="0">
              <a:effectLst/>
              <a:latin typeface="TWK Lausanne 350" panose="02000503040000020004" pitchFamily="50" charset="0"/>
              <a:ea typeface="Times New Roman" panose="02020603050405020304" pitchFamily="18" charset="0"/>
              <a:cs typeface="Arial" panose="020B0604020202020204" pitchFamily="34" charset="0"/>
            </a:endParaRPr>
          </a:p>
          <a:p>
            <a:pPr>
              <a:spcAft>
                <a:spcPts val="1200"/>
              </a:spcAft>
            </a:pPr>
            <a:r>
              <a:rPr lang="en-GB" sz="1400" dirty="0">
                <a:effectLst/>
                <a:latin typeface="TWK Lausanne 350" panose="02000503040000020004" pitchFamily="50" charset="0"/>
                <a:ea typeface="Times New Roman" panose="02020603050405020304" pitchFamily="18" charset="0"/>
                <a:cs typeface="Arial" panose="020B0604020202020204" pitchFamily="34" charset="0"/>
              </a:rPr>
              <a:t>The Painter, part of the Repairs and Maintenance Team, will carry out reactive and planned redecoration works, to ensure that all Right There properties are in line with health and safety requirements, legislation and internal quality standards.   They will work as part of the Repairs and Maintenance Team to ensure that properties are available to let as quickly as possible.</a:t>
            </a:r>
          </a:p>
          <a:p>
            <a:pPr>
              <a:spcAft>
                <a:spcPts val="1200"/>
              </a:spcAft>
            </a:pPr>
            <a:r>
              <a:rPr lang="en-GB" sz="1400" dirty="0">
                <a:latin typeface="TWK Lausanne 350" panose="02000503040000020004" pitchFamily="50" charset="0"/>
                <a:cs typeface="Arial" panose="020B0604020202020204" pitchFamily="34" charset="0"/>
              </a:rPr>
              <a:t>The team is responsible for the management of a portfolio of over 400 properties of various size, predominantly in the Glasgow area and includes technicians, general maintenance workers, painters and joiners</a:t>
            </a:r>
          </a:p>
        </p:txBody>
      </p:sp>
      <p:sp>
        <p:nvSpPr>
          <p:cNvPr id="2" name="Rectangle 1">
            <a:extLst>
              <a:ext uri="{FF2B5EF4-FFF2-40B4-BE49-F238E27FC236}">
                <a16:creationId xmlns:a16="http://schemas.microsoft.com/office/drawing/2014/main" id="{4A813FF3-6D98-D818-FB63-AC584196F74C}"/>
              </a:ext>
            </a:extLst>
          </p:cNvPr>
          <p:cNvSpPr/>
          <p:nvPr/>
        </p:nvSpPr>
        <p:spPr>
          <a:xfrm>
            <a:off x="1760557" y="1443172"/>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Head of Property</a:t>
            </a:r>
          </a:p>
        </p:txBody>
      </p:sp>
      <p:sp>
        <p:nvSpPr>
          <p:cNvPr id="3" name="Rectangle 2">
            <a:extLst>
              <a:ext uri="{FF2B5EF4-FFF2-40B4-BE49-F238E27FC236}">
                <a16:creationId xmlns:a16="http://schemas.microsoft.com/office/drawing/2014/main" id="{0658C970-5B5D-D1BA-005E-CBAF0E55ED52}"/>
              </a:ext>
            </a:extLst>
          </p:cNvPr>
          <p:cNvSpPr/>
          <p:nvPr/>
        </p:nvSpPr>
        <p:spPr>
          <a:xfrm>
            <a:off x="491319" y="2748502"/>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Property Maintenance and Health &amp; Safety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491319" y="4036213"/>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Maintenance Supervisor</a:t>
            </a:r>
          </a:p>
        </p:txBody>
      </p:sp>
      <p:sp>
        <p:nvSpPr>
          <p:cNvPr id="11" name="Rectangle 10">
            <a:extLst>
              <a:ext uri="{FF2B5EF4-FFF2-40B4-BE49-F238E27FC236}">
                <a16:creationId xmlns:a16="http://schemas.microsoft.com/office/drawing/2014/main" id="{EA2CDF45-770A-9210-A299-A569CBBD342F}"/>
              </a:ext>
            </a:extLst>
          </p:cNvPr>
          <p:cNvSpPr/>
          <p:nvPr/>
        </p:nvSpPr>
        <p:spPr>
          <a:xfrm>
            <a:off x="491318" y="5323923"/>
            <a:ext cx="1774209" cy="899455"/>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 </a:t>
            </a:r>
          </a:p>
          <a:p>
            <a:pPr algn="ctr"/>
            <a:r>
              <a:rPr lang="en-GB" sz="1200" dirty="0">
                <a:solidFill>
                  <a:schemeClr val="tx1"/>
                </a:solidFill>
                <a:latin typeface="TWK Lausanne 350" panose="02000503040000020004" pitchFamily="50" charset="0"/>
              </a:rPr>
              <a:t>Technicians, Maintenance</a:t>
            </a:r>
          </a:p>
          <a:p>
            <a:pPr algn="ctr"/>
            <a:r>
              <a:rPr lang="en-GB" sz="1200" dirty="0">
                <a:solidFill>
                  <a:schemeClr val="tx1"/>
                </a:solidFill>
                <a:latin typeface="TWK Lausanne 350" panose="02000503040000020004" pitchFamily="50" charset="0"/>
              </a:rPr>
              <a:t> Workers,  Painter,  Joiner	</a:t>
            </a:r>
            <a:r>
              <a:rPr lang="en-GB" dirty="0">
                <a:solidFill>
                  <a:schemeClr val="tx1"/>
                </a:solidFill>
              </a:rPr>
              <a:t>	</a:t>
            </a:r>
          </a:p>
        </p:txBody>
      </p:sp>
      <p:cxnSp>
        <p:nvCxnSpPr>
          <p:cNvPr id="14" name="Straight Arrow Connector 13">
            <a:extLst>
              <a:ext uri="{FF2B5EF4-FFF2-40B4-BE49-F238E27FC236}">
                <a16:creationId xmlns:a16="http://schemas.microsoft.com/office/drawing/2014/main" id="{9AB553D8-ED07-D201-2394-A1DB6A8F86DA}"/>
              </a:ext>
            </a:extLst>
          </p:cNvPr>
          <p:cNvCxnSpPr>
            <a:cxnSpLocks/>
            <a:stCxn id="4" idx="2"/>
            <a:endCxn id="11" idx="0"/>
          </p:cNvCxnSpPr>
          <p:nvPr/>
        </p:nvCxnSpPr>
        <p:spPr>
          <a:xfrm flipH="1">
            <a:off x="1378423" y="4766145"/>
            <a:ext cx="1" cy="5577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EC56A04-0D7A-4250-1CF7-91CC9C6399EC}"/>
              </a:ext>
            </a:extLst>
          </p:cNvPr>
          <p:cNvSpPr/>
          <p:nvPr/>
        </p:nvSpPr>
        <p:spPr>
          <a:xfrm>
            <a:off x="3074627" y="2730883"/>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Property Administration Supervisor </a:t>
            </a:r>
          </a:p>
        </p:txBody>
      </p:sp>
      <p:sp>
        <p:nvSpPr>
          <p:cNvPr id="19" name="Rectangle 18">
            <a:extLst>
              <a:ext uri="{FF2B5EF4-FFF2-40B4-BE49-F238E27FC236}">
                <a16:creationId xmlns:a16="http://schemas.microsoft.com/office/drawing/2014/main" id="{30672E1E-EA37-22CB-1757-1A0E8EDCC422}"/>
              </a:ext>
            </a:extLst>
          </p:cNvPr>
          <p:cNvSpPr/>
          <p:nvPr/>
        </p:nvSpPr>
        <p:spPr>
          <a:xfrm>
            <a:off x="3074626" y="4036213"/>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Administrators</a:t>
            </a:r>
            <a:r>
              <a:rPr lang="en-GB" dirty="0">
                <a:solidFill>
                  <a:schemeClr val="tx1"/>
                </a:solidFill>
              </a:rPr>
              <a:t> </a:t>
            </a:r>
          </a:p>
        </p:txBody>
      </p:sp>
      <p:cxnSp>
        <p:nvCxnSpPr>
          <p:cNvPr id="10" name="Straight Connector 9">
            <a:extLst>
              <a:ext uri="{FF2B5EF4-FFF2-40B4-BE49-F238E27FC236}">
                <a16:creationId xmlns:a16="http://schemas.microsoft.com/office/drawing/2014/main" id="{F5EDF54D-74C4-BB61-C146-0D4E4CD2D7CA}"/>
              </a:ext>
            </a:extLst>
          </p:cNvPr>
          <p:cNvCxnSpPr>
            <a:cxnSpLocks/>
          </p:cNvCxnSpPr>
          <p:nvPr/>
        </p:nvCxnSpPr>
        <p:spPr>
          <a:xfrm flipH="1">
            <a:off x="2647661" y="2173898"/>
            <a:ext cx="1" cy="324654"/>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45FAC212-B0B7-D708-7391-64F03A459B00}"/>
              </a:ext>
            </a:extLst>
          </p:cNvPr>
          <p:cNvCxnSpPr/>
          <p:nvPr/>
        </p:nvCxnSpPr>
        <p:spPr>
          <a:xfrm flipH="1">
            <a:off x="1378424" y="2481693"/>
            <a:ext cx="12692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15FF73-13CC-3E82-AC5B-ACFA899C9D63}"/>
              </a:ext>
            </a:extLst>
          </p:cNvPr>
          <p:cNvCxnSpPr/>
          <p:nvPr/>
        </p:nvCxnSpPr>
        <p:spPr>
          <a:xfrm>
            <a:off x="2647662" y="2479493"/>
            <a:ext cx="13140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F35FFD8-10AD-3BC3-27FD-46A54D74EFDD}"/>
              </a:ext>
            </a:extLst>
          </p:cNvPr>
          <p:cNvCxnSpPr>
            <a:endCxn id="3" idx="0"/>
          </p:cNvCxnSpPr>
          <p:nvPr/>
        </p:nvCxnSpPr>
        <p:spPr>
          <a:xfrm>
            <a:off x="1378422" y="2481693"/>
            <a:ext cx="2" cy="26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464C29B-BAB3-1AF0-A3D6-258C0B59617D}"/>
              </a:ext>
            </a:extLst>
          </p:cNvPr>
          <p:cNvCxnSpPr>
            <a:endCxn id="16" idx="0"/>
          </p:cNvCxnSpPr>
          <p:nvPr/>
        </p:nvCxnSpPr>
        <p:spPr>
          <a:xfrm>
            <a:off x="3961730" y="2498552"/>
            <a:ext cx="2" cy="232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A270152-54EA-995E-0BEE-52DBCA334F64}"/>
              </a:ext>
            </a:extLst>
          </p:cNvPr>
          <p:cNvCxnSpPr>
            <a:stCxn id="3" idx="2"/>
            <a:endCxn id="4" idx="0"/>
          </p:cNvCxnSpPr>
          <p:nvPr/>
        </p:nvCxnSpPr>
        <p:spPr>
          <a:xfrm>
            <a:off x="1378424" y="3478434"/>
            <a:ext cx="0" cy="5577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C20BDD5-F6D2-C501-AEBB-6C78D5481836}"/>
              </a:ext>
            </a:extLst>
          </p:cNvPr>
          <p:cNvCxnSpPr>
            <a:stCxn id="16" idx="2"/>
            <a:endCxn id="19" idx="0"/>
          </p:cNvCxnSpPr>
          <p:nvPr/>
        </p:nvCxnSpPr>
        <p:spPr>
          <a:xfrm flipH="1">
            <a:off x="3961731" y="3460815"/>
            <a:ext cx="1" cy="5753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449036" y="1083251"/>
            <a:ext cx="11004978" cy="5746188"/>
          </a:xfrm>
          <a:prstGeom prst="rect">
            <a:avLst/>
          </a:prstGeom>
          <a:noFill/>
        </p:spPr>
        <p:txBody>
          <a:bodyPr wrap="square">
            <a:spAutoFit/>
          </a:bodyPr>
          <a:lstStyle/>
          <a:p>
            <a:r>
              <a:rPr lang="en-GB" sz="1400" b="1" kern="0" dirty="0">
                <a:solidFill>
                  <a:srgbClr val="000000"/>
                </a:solidFill>
                <a:latin typeface="TWK Lausanne 350" panose="02000503040000020004" pitchFamily="50" charset="0"/>
                <a:ea typeface="Arial Unicode MS"/>
                <a:cs typeface="Arial Unicode MS"/>
              </a:rPr>
              <a:t>Redecoration of void properties and maintenance of tenanted properties</a:t>
            </a:r>
          </a:p>
          <a:p>
            <a:endParaRPr lang="en-GB" sz="1400" b="1" kern="0" dirty="0">
              <a:solidFill>
                <a:srgbClr val="000000"/>
              </a:solidFill>
              <a:latin typeface="TWK Lausanne 350" panose="02000503040000020004" pitchFamily="50" charset="0"/>
              <a:ea typeface="Arial Unicode MS"/>
              <a:cs typeface="Arial Unicode MS"/>
            </a:endParaRPr>
          </a:p>
          <a:p>
            <a:pPr marL="342900" lvl="0" indent="-342900">
              <a:buFont typeface="Symbol" panose="05050102010706020507" pitchFamily="18" charset="2"/>
              <a:buChar char=""/>
            </a:pPr>
            <a:r>
              <a:rPr lang="en-US" sz="1400" kern="0" dirty="0">
                <a:solidFill>
                  <a:srgbClr val="000000"/>
                </a:solidFill>
                <a:latin typeface="TWK Lausanne 350" panose="02000503040000020004" pitchFamily="50" charset="0"/>
              </a:rPr>
              <a:t>Effective delivery of a sustainable, high quality redecoration service for all domestic and commercial properties within the Right There portfolio </a:t>
            </a:r>
            <a:endParaRPr lang="en-GB" sz="1400" kern="0" dirty="0">
              <a:solidFill>
                <a:srgbClr val="000000"/>
              </a:solidFill>
              <a:latin typeface="TWK Lausanne 350" panose="02000503040000020004" pitchFamily="50" charset="0"/>
            </a:endParaRPr>
          </a:p>
          <a:p>
            <a:pPr marL="342900" lvl="0" indent="-342900">
              <a:buFont typeface="Symbol" panose="05050102010706020507" pitchFamily="18" charset="2"/>
              <a:buChar char=""/>
            </a:pPr>
            <a:r>
              <a:rPr lang="en-GB" sz="1400" kern="0" dirty="0">
                <a:solidFill>
                  <a:srgbClr val="000000"/>
                </a:solidFill>
                <a:latin typeface="TWK Lausanne 350" panose="02000503040000020004" pitchFamily="50" charset="0"/>
              </a:rPr>
              <a:t>Recording of labour, materials, and consumables used in the delivery of the service</a:t>
            </a:r>
          </a:p>
          <a:p>
            <a:pPr marL="342900" lvl="0" indent="-342900">
              <a:buFont typeface="Symbol" panose="05050102010706020507" pitchFamily="18" charset="2"/>
              <a:buChar char=""/>
            </a:pPr>
            <a:r>
              <a:rPr lang="en-GB" sz="1400" kern="0" dirty="0">
                <a:solidFill>
                  <a:srgbClr val="000000"/>
                </a:solidFill>
                <a:latin typeface="TWK Lausanne 350" panose="02000503040000020004" pitchFamily="50" charset="0"/>
              </a:rPr>
              <a:t>Contribution to the continuous development of Right There services</a:t>
            </a:r>
          </a:p>
          <a:p>
            <a:pPr marL="342900" lvl="0" indent="-342900">
              <a:buFont typeface="Symbol" panose="05050102010706020507" pitchFamily="18" charset="2"/>
              <a:buChar char=""/>
            </a:pPr>
            <a:r>
              <a:rPr lang="en-GB" sz="1400" kern="0" dirty="0">
                <a:solidFill>
                  <a:srgbClr val="000000"/>
                </a:solidFill>
                <a:latin typeface="TWK Lausanne 350" panose="02000503040000020004" pitchFamily="50" charset="0"/>
              </a:rPr>
              <a:t>Prepping of walls, ceilings, surfaces, and woodwork </a:t>
            </a:r>
          </a:p>
          <a:p>
            <a:pPr marL="342900" lvl="0" indent="-342900">
              <a:buFont typeface="Symbol" panose="05050102010706020507" pitchFamily="18" charset="2"/>
              <a:buChar char=""/>
            </a:pPr>
            <a:r>
              <a:rPr lang="en-GB" sz="1400" kern="0" dirty="0">
                <a:solidFill>
                  <a:srgbClr val="000000"/>
                </a:solidFill>
                <a:latin typeface="TWK Lausanne 350" panose="02000503040000020004" pitchFamily="50" charset="0"/>
              </a:rPr>
              <a:t>Taping Work</a:t>
            </a:r>
          </a:p>
          <a:p>
            <a:pPr marL="342900" lvl="0" indent="-342900">
              <a:buFont typeface="Symbol" panose="05050102010706020507" pitchFamily="18" charset="2"/>
              <a:buChar char=""/>
            </a:pPr>
            <a:r>
              <a:rPr lang="en-GB" sz="1400" kern="0" dirty="0">
                <a:solidFill>
                  <a:srgbClr val="000000"/>
                </a:solidFill>
                <a:latin typeface="TWK Lausanne 350" panose="02000503040000020004" pitchFamily="50" charset="0"/>
              </a:rPr>
              <a:t>Painting of both internal and external surfaces with gloss, emulsions, wood stains, varnish, primer and undercoat.</a:t>
            </a:r>
          </a:p>
          <a:p>
            <a:pPr marL="342900" lvl="0" indent="-342900">
              <a:buFont typeface="Symbol" panose="05050102010706020507" pitchFamily="18" charset="2"/>
              <a:buChar char=""/>
            </a:pPr>
            <a:r>
              <a:rPr lang="en-GB" sz="1400" kern="0" dirty="0">
                <a:solidFill>
                  <a:srgbClr val="000000"/>
                </a:solidFill>
                <a:latin typeface="TWK Lausanne 350" panose="02000503040000020004" pitchFamily="50" charset="0"/>
              </a:rPr>
              <a:t>Stripping, cutting and hanging wallpaper</a:t>
            </a:r>
          </a:p>
          <a:p>
            <a:pPr marL="342900" lvl="0" indent="-342900">
              <a:buFont typeface="Symbol" panose="05050102010706020507" pitchFamily="18" charset="2"/>
              <a:buChar char=""/>
            </a:pPr>
            <a:r>
              <a:rPr lang="en-GB" sz="1400" kern="0" dirty="0">
                <a:solidFill>
                  <a:srgbClr val="000000"/>
                </a:solidFill>
                <a:latin typeface="TWK Lausanne 350" panose="02000503040000020004" pitchFamily="50" charset="0"/>
              </a:rPr>
              <a:t>Working in both domestic and commercial properties, whilst the majority of work is internal, may include external redecorations</a:t>
            </a:r>
          </a:p>
          <a:p>
            <a:pPr marL="342900" lvl="0" indent="-342900">
              <a:buFont typeface="Symbol" panose="05050102010706020507" pitchFamily="18" charset="2"/>
              <a:buChar char=""/>
            </a:pPr>
            <a:r>
              <a:rPr lang="en-US" sz="1400" kern="0" dirty="0">
                <a:solidFill>
                  <a:srgbClr val="000000"/>
                </a:solidFill>
                <a:latin typeface="TWK Lausanne 350" panose="02000503040000020004" pitchFamily="50" charset="0"/>
              </a:rPr>
              <a:t>Planned maintenance, redecorations and property inspections on a scheduled basis</a:t>
            </a:r>
            <a:endParaRPr lang="en-GB" sz="1400" kern="0" dirty="0">
              <a:solidFill>
                <a:srgbClr val="000000"/>
              </a:solidFill>
              <a:latin typeface="TWK Lausanne 350" panose="02000503040000020004" pitchFamily="50" charset="0"/>
            </a:endParaRPr>
          </a:p>
          <a:p>
            <a:pPr marL="342900" lvl="0" indent="-342900">
              <a:buFont typeface="Symbol" panose="05050102010706020507" pitchFamily="18" charset="2"/>
              <a:buChar char=""/>
            </a:pPr>
            <a:r>
              <a:rPr lang="en-US" sz="1400" kern="0" dirty="0">
                <a:solidFill>
                  <a:srgbClr val="000000"/>
                </a:solidFill>
                <a:latin typeface="TWK Lausanne 350" panose="02000503040000020004" pitchFamily="50" charset="0"/>
              </a:rPr>
              <a:t>Responds to emergency redecoration requests as required</a:t>
            </a:r>
            <a:endParaRPr lang="en-GB" sz="1400" kern="0" dirty="0">
              <a:solidFill>
                <a:srgbClr val="000000"/>
              </a:solidFill>
              <a:latin typeface="TWK Lausanne 350" panose="02000503040000020004" pitchFamily="50" charset="0"/>
            </a:endParaRPr>
          </a:p>
          <a:p>
            <a:pPr marL="342900" lvl="0" indent="-342900">
              <a:lnSpc>
                <a:spcPct val="115000"/>
              </a:lnSpc>
              <a:buFont typeface="Symbol" panose="05050102010706020507" pitchFamily="18" charset="2"/>
              <a:buChar char=""/>
            </a:pPr>
            <a:r>
              <a:rPr lang="en-GB" sz="1400" kern="0">
                <a:solidFill>
                  <a:srgbClr val="000000"/>
                </a:solidFill>
                <a:latin typeface="TWK Lausanne 350" panose="02000503040000020004" pitchFamily="50" charset="0"/>
              </a:rPr>
              <a:t>Completion </a:t>
            </a:r>
            <a:r>
              <a:rPr lang="en-GB" sz="1400" kern="0" dirty="0">
                <a:solidFill>
                  <a:srgbClr val="000000"/>
                </a:solidFill>
                <a:latin typeface="TWK Lausanne 350" panose="02000503040000020004" pitchFamily="50" charset="0"/>
              </a:rPr>
              <a:t>of void inspection and planned maintenance paperwork</a:t>
            </a:r>
          </a:p>
          <a:p>
            <a:pPr marL="342900" lvl="0" indent="-342900">
              <a:lnSpc>
                <a:spcPct val="115000"/>
              </a:lnSpc>
              <a:buFont typeface="Symbol" panose="05050102010706020507" pitchFamily="18" charset="2"/>
              <a:buChar char=""/>
            </a:pPr>
            <a:r>
              <a:rPr lang="en-GB" sz="1400" kern="0" dirty="0">
                <a:solidFill>
                  <a:srgbClr val="000000"/>
                </a:solidFill>
                <a:latin typeface="TWK Lausanne 350" panose="02000503040000020004" pitchFamily="50" charset="0"/>
              </a:rPr>
              <a:t>Completion of jobs orders</a:t>
            </a:r>
          </a:p>
          <a:p>
            <a:pPr>
              <a:lnSpc>
                <a:spcPct val="115000"/>
              </a:lnSpc>
            </a:pPr>
            <a:endParaRPr lang="en-GB" sz="1400" b="1"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15000"/>
              </a:lnSpc>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Reporting and Compliance </a:t>
            </a:r>
          </a:p>
          <a:p>
            <a:pPr marL="342900" indent="-342900">
              <a:lnSpc>
                <a:spcPct val="115000"/>
              </a:lnSpc>
              <a:buFont typeface="Symbol" panose="05050102010706020507" pitchFamily="18" charset="2"/>
              <a:buChar char=""/>
            </a:pPr>
            <a:r>
              <a:rPr lang="en-GB" sz="1400" kern="0" dirty="0">
                <a:solidFill>
                  <a:srgbClr val="000000"/>
                </a:solidFill>
                <a:latin typeface="TWK Lausanne 350" panose="02000503040000020004" pitchFamily="50" charset="0"/>
              </a:rPr>
              <a:t>Consistent adherence to all relevant policies and procedures ensuring best practice and legal compliance</a:t>
            </a:r>
          </a:p>
          <a:p>
            <a:pPr marL="342900" indent="-342900">
              <a:lnSpc>
                <a:spcPct val="115000"/>
              </a:lnSpc>
              <a:buFont typeface="Symbol" panose="05050102010706020507" pitchFamily="18" charset="2"/>
              <a:buChar char=""/>
            </a:pPr>
            <a:r>
              <a:rPr lang="en-GB" sz="1400" kern="0" dirty="0">
                <a:solidFill>
                  <a:srgbClr val="000000"/>
                </a:solidFill>
                <a:latin typeface="TWK Lausanne 350" panose="02000503040000020004" pitchFamily="50" charset="0"/>
              </a:rPr>
              <a:t>Report any health and safety concerns using the reporting mechanisms in place</a:t>
            </a:r>
          </a:p>
          <a:p>
            <a:pPr marL="342900" indent="-342900">
              <a:lnSpc>
                <a:spcPct val="115000"/>
              </a:lnSpc>
              <a:buFont typeface="Symbol" panose="05050102010706020507" pitchFamily="18" charset="2"/>
              <a:buChar char=""/>
            </a:pPr>
            <a:r>
              <a:rPr lang="en-GB" sz="1400" kern="0" dirty="0">
                <a:solidFill>
                  <a:srgbClr val="000000"/>
                </a:solidFill>
                <a:latin typeface="TWK Lausanne 350" panose="02000503040000020004" pitchFamily="50" charset="0"/>
              </a:rPr>
              <a:t>Use of internal Housing Management System to log all time, materials and consumables used in carrying out duties</a:t>
            </a:r>
          </a:p>
          <a:p>
            <a:pPr marL="342900" indent="-342900">
              <a:lnSpc>
                <a:spcPct val="107000"/>
              </a:lnSpc>
              <a:buFont typeface="Symbol" panose="05050102010706020507" pitchFamily="18" charset="2"/>
              <a:buChar char=""/>
            </a:pPr>
            <a:r>
              <a:rPr lang="en-GB" sz="1400" kern="0" dirty="0">
                <a:solidFill>
                  <a:srgbClr val="000000"/>
                </a:solidFill>
                <a:latin typeface="TWK Lausanne 350" panose="02000503040000020004" pitchFamily="50" charset="0"/>
              </a:rPr>
              <a:t>Comply with relevant Health &amp; Safety legislation</a:t>
            </a:r>
          </a:p>
          <a:p>
            <a:pPr marL="342900" indent="-342900">
              <a:lnSpc>
                <a:spcPct val="107000"/>
              </a:lnSpc>
              <a:buFont typeface="Symbol" panose="05050102010706020507" pitchFamily="18" charset="2"/>
              <a:buChar char=""/>
            </a:pPr>
            <a:r>
              <a:rPr lang="en-GB" sz="1400" kern="0" dirty="0">
                <a:solidFill>
                  <a:srgbClr val="000000"/>
                </a:solidFill>
                <a:latin typeface="TWK Lausanne 350" panose="02000503040000020004" pitchFamily="50" charset="0"/>
              </a:rPr>
              <a:t>Ensure Right There’s guidelines, policies and procedures are adhered to</a:t>
            </a:r>
          </a:p>
          <a:p>
            <a:pPr marL="342900" indent="-342900">
              <a:lnSpc>
                <a:spcPct val="107000"/>
              </a:lnSpc>
              <a:buFont typeface="Symbol" panose="05050102010706020507" pitchFamily="18" charset="2"/>
              <a:buChar char=""/>
            </a:pPr>
            <a:r>
              <a:rPr lang="en-GB" sz="1400" kern="0" dirty="0">
                <a:solidFill>
                  <a:srgbClr val="000000"/>
                </a:solidFill>
                <a:latin typeface="TWK Lausanne 350" panose="02000503040000020004" pitchFamily="50" charset="0"/>
              </a:rPr>
              <a:t>Comply with requirements of relevant external agencies</a:t>
            </a:r>
          </a:p>
          <a:p>
            <a:pPr marL="342900" indent="-342900">
              <a:lnSpc>
                <a:spcPct val="107000"/>
              </a:lnSpc>
              <a:spcAft>
                <a:spcPts val="800"/>
              </a:spcAft>
              <a:buFont typeface="Symbol" panose="05050102010706020507" pitchFamily="18" charset="2"/>
              <a:buChar char=""/>
            </a:pPr>
            <a:endParaRPr lang="en-GB" sz="1400" kern="0" dirty="0">
              <a:solidFill>
                <a:srgbClr val="000000"/>
              </a:solidFill>
              <a:latin typeface="TWK Lausanne 350" panose="02000503040000020004" pitchFamily="50" charset="0"/>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9B6A0B-1B81-972F-AB73-9865BCE66301}"/>
              </a:ext>
            </a:extLst>
          </p:cNvPr>
          <p:cNvSpPr txBox="1"/>
          <p:nvPr/>
        </p:nvSpPr>
        <p:spPr>
          <a:xfrm>
            <a:off x="523665" y="691110"/>
            <a:ext cx="10533603" cy="5692328"/>
          </a:xfrm>
          <a:prstGeom prst="rect">
            <a:avLst/>
          </a:prstGeom>
          <a:noFill/>
        </p:spPr>
        <p:txBody>
          <a:bodyPr wrap="square">
            <a:spAutoFit/>
          </a:bodyPr>
          <a:lstStyle/>
          <a:p>
            <a:pPr>
              <a:lnSpc>
                <a:spcPct val="115000"/>
              </a:lnSpc>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Maintenance Team Member</a:t>
            </a:r>
          </a:p>
          <a:p>
            <a:pPr>
              <a:lnSpc>
                <a:spcPct val="115000"/>
              </a:lnSpc>
            </a:pPr>
            <a:endParaRPr lang="en-GB" sz="1400" b="1"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Develop and maintain good communication and working relationships with line manager,  colleagues, contractors and people we support</a:t>
            </a:r>
          </a:p>
          <a:p>
            <a:pPr marL="34290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Work cooperatively with others as part of a team demonstrating commitment to service objectives</a:t>
            </a:r>
          </a:p>
          <a:p>
            <a:pPr marL="342900" indent="-342900" fontAlgn="base">
              <a:lnSpc>
                <a:spcPct val="115000"/>
              </a:lnSpc>
              <a:spcAft>
                <a:spcPts val="600"/>
              </a:spcAft>
              <a:buFont typeface="Symbol" panose="05050102010706020507" pitchFamily="18" charset="2"/>
              <a:buChar char=""/>
            </a:pPr>
            <a:r>
              <a:rPr lang="en-US" sz="1400" kern="0" dirty="0">
                <a:solidFill>
                  <a:srgbClr val="000000"/>
                </a:solidFill>
                <a:latin typeface="TWK Lausanne 350" panose="02000503040000020004" pitchFamily="50" charset="0"/>
              </a:rPr>
              <a:t>Have a high standard of professional integrity with colleagues and other providers</a:t>
            </a:r>
            <a:endParaRPr lang="en-GB" sz="1400" kern="0" dirty="0">
              <a:solidFill>
                <a:srgbClr val="000000"/>
              </a:solidFill>
              <a:latin typeface="TWK Lausanne 350" panose="02000503040000020004" pitchFamily="50" charset="0"/>
            </a:endParaRPr>
          </a:p>
          <a:p>
            <a:pPr marL="342900" indent="-342900" fontAlgn="base">
              <a:lnSpc>
                <a:spcPct val="115000"/>
              </a:lnSpc>
              <a:spcAft>
                <a:spcPts val="600"/>
              </a:spcAft>
              <a:buFont typeface="Symbol" panose="05050102010706020507" pitchFamily="18" charset="2"/>
              <a:buChar char=""/>
            </a:pPr>
            <a:r>
              <a:rPr lang="en-US" sz="1400" kern="0" dirty="0">
                <a:solidFill>
                  <a:srgbClr val="000000"/>
                </a:solidFill>
                <a:latin typeface="TWK Lausanne 350" panose="02000503040000020004" pitchFamily="50" charset="0"/>
              </a:rPr>
              <a:t>Establish and uphold clear professional boundaries at all times.</a:t>
            </a:r>
            <a:endParaRPr lang="en-GB" sz="1400" kern="0" dirty="0">
              <a:solidFill>
                <a:srgbClr val="000000"/>
              </a:solidFill>
              <a:latin typeface="TWK Lausanne 350" panose="02000503040000020004" pitchFamily="50" charset="0"/>
            </a:endParaRPr>
          </a:p>
          <a:p>
            <a:pPr marL="342900" indent="-342900">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Be proactive in personal development, use feedback from others and identify own development objectives</a:t>
            </a:r>
          </a:p>
          <a:p>
            <a:pPr marL="342900" indent="-342900">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Attend and participate in training and engage in reflective practice to share learning experiences.</a:t>
            </a:r>
          </a:p>
          <a:p>
            <a:pPr marL="342900" indent="-342900">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Actively participate in regular team meetings providing valuable input and feedback to meet the needs of the Property Team and commit to its development and improvement </a:t>
            </a:r>
          </a:p>
          <a:p>
            <a:pPr marL="34290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Feedback on the review of organisational polices &amp; procedures and local guidelines. </a:t>
            </a:r>
          </a:p>
          <a:p>
            <a:pPr marL="34290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Ability to work towards performance targets to achieve agreed result</a:t>
            </a:r>
          </a:p>
          <a:p>
            <a:pPr marL="342900" indent="-342900">
              <a:spcAft>
                <a:spcPts val="600"/>
              </a:spcAft>
              <a:buFont typeface="Symbol" panose="05050102010706020507" pitchFamily="18" charset="2"/>
              <a:buChar char=""/>
            </a:pPr>
            <a:r>
              <a:rPr lang="en-US" sz="1400" kern="0" dirty="0">
                <a:solidFill>
                  <a:srgbClr val="000000"/>
                </a:solidFill>
                <a:latin typeface="TWK Lausanne 350" panose="02000503040000020004" pitchFamily="50" charset="0"/>
              </a:rPr>
              <a:t>Promote Right There services through agreed mediums</a:t>
            </a:r>
          </a:p>
          <a:p>
            <a:pPr marL="342900" lvl="0" indent="-342900" fontAlgn="base">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Represent the Right There brand following agreed ways of working, demonstrating values led behaviours, and taking pride in wearing the Right There uniform.</a:t>
            </a:r>
          </a:p>
          <a:p>
            <a:pPr lvl="0" fontAlgn="base"/>
            <a:endParaRPr lang="en-GB" sz="1400" u="none" strike="noStrike" kern="0" spc="0" dirty="0">
              <a:ln>
                <a:noFill/>
              </a:ln>
              <a:solidFill>
                <a:srgbClr val="000000"/>
              </a:solidFill>
              <a:effectLst/>
              <a:latin typeface="TWK Lausanne 350" panose="02000503040000020004" pitchFamily="50" charset="0"/>
              <a:ea typeface="Arial Unicode MS"/>
              <a:cs typeface="Arial Unicode MS"/>
            </a:endParaRPr>
          </a:p>
          <a:p>
            <a:pPr>
              <a:spcAft>
                <a:spcPts val="600"/>
              </a:spcAft>
            </a:pPr>
            <a:endParaRPr lang="en-GB" sz="1400" kern="0" dirty="0">
              <a:solidFill>
                <a:srgbClr val="000000"/>
              </a:solidFill>
              <a:latin typeface="TWK Lausanne 350" panose="02000503040000020004" pitchFamily="50" charset="0"/>
            </a:endParaRPr>
          </a:p>
          <a:p>
            <a:pPr>
              <a:spcAft>
                <a:spcPts val="600"/>
              </a:spcAft>
            </a:pPr>
            <a:endParaRPr lang="en-GB" sz="1400" kern="0" dirty="0">
              <a:solidFill>
                <a:srgbClr val="000000"/>
              </a:solidFill>
              <a:latin typeface="TWK Lausanne 350" panose="02000503040000020004" pitchFamily="50" charset="0"/>
            </a:endParaRPr>
          </a:p>
          <a:p>
            <a:pPr>
              <a:spcAft>
                <a:spcPts val="600"/>
              </a:spcAft>
            </a:pPr>
            <a:endParaRPr lang="en-GB" sz="1400" kern="0" dirty="0">
              <a:solidFill>
                <a:srgbClr val="000000"/>
              </a:solidFill>
              <a:latin typeface="TWK Lausanne 350" panose="02000503040000020004" pitchFamily="50" charset="0"/>
            </a:endParaRPr>
          </a:p>
        </p:txBody>
      </p:sp>
      <p:sp>
        <p:nvSpPr>
          <p:cNvPr id="2" name="Footer Placeholder 1">
            <a:extLst>
              <a:ext uri="{FF2B5EF4-FFF2-40B4-BE49-F238E27FC236}">
                <a16:creationId xmlns:a16="http://schemas.microsoft.com/office/drawing/2014/main" id="{75490A91-81B6-6878-409F-0A3D56878C07}"/>
              </a:ext>
            </a:extLst>
          </p:cNvPr>
          <p:cNvSpPr>
            <a:spLocks noGrp="1"/>
          </p:cNvSpPr>
          <p:nvPr>
            <p:ph type="ftr" sz="quarter" idx="11"/>
          </p:nvPr>
        </p:nvSpPr>
        <p:spPr/>
        <p:txBody>
          <a:bodyPr/>
          <a:lstStyle/>
          <a:p>
            <a:r>
              <a:rPr lang="en-GB"/>
              <a:t>8</a:t>
            </a:r>
          </a:p>
        </p:txBody>
      </p:sp>
      <p:sp>
        <p:nvSpPr>
          <p:cNvPr id="3" name="TextBox 2">
            <a:extLst>
              <a:ext uri="{FF2B5EF4-FFF2-40B4-BE49-F238E27FC236}">
                <a16:creationId xmlns:a16="http://schemas.microsoft.com/office/drawing/2014/main" id="{CBBE3745-725D-543C-F0CE-DC7698C6A6B4}"/>
              </a:ext>
            </a:extLst>
          </p:cNvPr>
          <p:cNvSpPr txBox="1"/>
          <p:nvPr/>
        </p:nvSpPr>
        <p:spPr>
          <a:xfrm>
            <a:off x="7949465" y="13414"/>
            <a:ext cx="4242535" cy="400110"/>
          </a:xfrm>
          <a:prstGeom prst="rect">
            <a:avLst/>
          </a:prstGeom>
          <a:noFill/>
        </p:spPr>
        <p:txBody>
          <a:bodyPr wrap="square" rtlCol="0">
            <a:spAutoFit/>
          </a:bodyPr>
          <a:lstStyle/>
          <a:p>
            <a:pPr algn="r"/>
            <a:r>
              <a:rPr lang="en-GB" sz="2000" dirty="0">
                <a:latin typeface="Tiempos Headline Regular" panose="02020503060303060403" pitchFamily="18" charset="0"/>
              </a:rPr>
              <a:t>Roles &amp; Responsibilities (continued)</a:t>
            </a: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2.xml><?xml version="1.0" encoding="utf-8"?>
<ds:datastoreItem xmlns:ds="http://schemas.openxmlformats.org/officeDocument/2006/customXml" ds:itemID="{DAD794F1-94B9-4D1B-AED5-C98D7FEFA3F7}">
  <ds:schemaRefs>
    <ds:schemaRef ds:uri="http://schemas.microsoft.com/office/infopath/2007/PartnerControls"/>
    <ds:schemaRef ds:uri="5918e872-e67b-4fda-801c-e11e2e8f9e7e"/>
    <ds:schemaRef ds:uri="http://schemas.microsoft.com/office/2006/metadata/properties"/>
    <ds:schemaRef ds:uri="http://purl.org/dc/terms/"/>
    <ds:schemaRef ds:uri="http://www.w3.org/XML/1998/namespace"/>
    <ds:schemaRef ds:uri="http://schemas.microsoft.com/office/2006/documentManagement/types"/>
    <ds:schemaRef ds:uri="http://purl.org/dc/elements/1.1/"/>
    <ds:schemaRef ds:uri="http://schemas.openxmlformats.org/package/2006/metadata/core-properties"/>
    <ds:schemaRef ds:uri="9f7d3311-57c9-43fe-8231-1e93a56e81a6"/>
    <ds:schemaRef ds:uri="a3b0d63c-cdf0-4c0c-bf95-5155ff5031c1"/>
    <ds:schemaRef ds:uri="http://purl.org/dc/dcmitype/"/>
  </ds:schemaRefs>
</ds:datastoreItem>
</file>

<file path=customXml/itemProps3.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4466</TotalTime>
  <Words>1585</Words>
  <Application>Microsoft Office PowerPoint</Application>
  <PresentationFormat>Widescreen</PresentationFormat>
  <Paragraphs>141</Paragraphs>
  <Slides>15</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Tiempos Headline Medium</vt:lpstr>
      <vt:lpstr>TWK Lausanne 300</vt:lpstr>
      <vt:lpstr>Wingdings</vt:lpstr>
      <vt:lpstr>Symbol</vt:lpstr>
      <vt:lpstr>TWK Lausanne 450</vt:lpstr>
      <vt:lpstr>Calibri Light</vt:lpstr>
      <vt:lpstr>Tiempos Headline Regular</vt:lpstr>
      <vt:lpstr>Arial</vt:lpstr>
      <vt:lpstr>TWK Lausanne 350</vt:lpstr>
      <vt:lpstr>TWK Lausanne 500</vt:lpstr>
      <vt:lpstr>Calibri</vt:lpstr>
      <vt:lpstr>Segoe UI</vt:lpstr>
      <vt:lpstr>Office Theme</vt:lpstr>
      <vt:lpstr>1_Office Theme</vt:lpstr>
      <vt:lpstr>Job Pack   Painter- Property Services (March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147</cp:revision>
  <dcterms:created xsi:type="dcterms:W3CDTF">2021-11-30T15:33:31Z</dcterms:created>
  <dcterms:modified xsi:type="dcterms:W3CDTF">2025-03-17T12:56:00Z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