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19"/>
  </p:notesMasterIdLst>
  <p:sldIdLst>
    <p:sldId id="305" r:id="rId6"/>
    <p:sldId id="309" r:id="rId7"/>
    <p:sldId id="301" r:id="rId8"/>
    <p:sldId id="279" r:id="rId9"/>
    <p:sldId id="278" r:id="rId10"/>
    <p:sldId id="303" r:id="rId11"/>
    <p:sldId id="277" r:id="rId12"/>
    <p:sldId id="285" r:id="rId13"/>
    <p:sldId id="304" r:id="rId14"/>
    <p:sldId id="295" r:id="rId15"/>
    <p:sldId id="280" r:id="rId16"/>
    <p:sldId id="300" r:id="rId17"/>
    <p:sldId id="299" r:id="rId18"/>
  </p:sldIdLst>
  <p:sldSz cx="12192000" cy="6858000"/>
  <p:notesSz cx="6858000" cy="9144000"/>
  <p:embeddedFontLst>
    <p:embeddedFont>
      <p:font typeface="Segoe UI" panose="020B0502040204020203" pitchFamily="34" charset="0"/>
      <p:regular r:id="rId20"/>
      <p:bold r:id="rId21"/>
      <p:italic r:id="rId22"/>
      <p:boldItalic r:id="rId23"/>
    </p:embeddedFont>
    <p:embeddedFont>
      <p:font typeface="Tiempos Headline Medium" panose="020B0604020202020204" charset="0"/>
      <p:regular r:id="rId24"/>
    </p:embeddedFont>
    <p:embeddedFont>
      <p:font typeface="Tiempos Headline Regular" panose="02020503060303060403" pitchFamily="18" charset="0"/>
      <p:regular r:id="rId25"/>
    </p:embeddedFont>
    <p:embeddedFont>
      <p:font typeface="TWK Lausanne 350" panose="02000503040000020004" pitchFamily="50" charset="0"/>
      <p:regular r:id="rId26"/>
      <p:italic r:id="rId27"/>
    </p:embeddedFont>
    <p:embeddedFont>
      <p:font typeface="TWK Lausanne 500" panose="02000503040000020004" pitchFamily="50" charset="0"/>
      <p:regular r:id="rId28"/>
      <p: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1"/>
    <a:srgbClr val="F7F5F2"/>
    <a:srgbClr val="F5BF17"/>
    <a:srgbClr val="EBDECF"/>
    <a:srgbClr val="7A99C7"/>
    <a:srgbClr val="FABAB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815" autoAdjust="0"/>
    <p:restoredTop sz="96327"/>
  </p:normalViewPr>
  <p:slideViewPr>
    <p:cSldViewPr snapToGrid="0" snapToObjects="1">
      <p:cViewPr varScale="1">
        <p:scale>
          <a:sx n="70" d="100"/>
          <a:sy n="70" d="100"/>
        </p:scale>
        <p:origin x="11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519C9506-DAB5-4F67-8B4D-69D138619DFF}"/>
    <pc:docChg chg="modSld">
      <pc:chgData name="Ainslie Bradley" userId="cf0bf7ea-799c-42a9-bae9-2cd257c54eb6" providerId="ADAL" clId="{519C9506-DAB5-4F67-8B4D-69D138619DFF}" dt="2025-03-11T11:46:48.761" v="130" actId="20577"/>
      <pc:docMkLst>
        <pc:docMk/>
      </pc:docMkLst>
      <pc:sldChg chg="modSp mod">
        <pc:chgData name="Ainslie Bradley" userId="cf0bf7ea-799c-42a9-bae9-2cd257c54eb6" providerId="ADAL" clId="{519C9506-DAB5-4F67-8B4D-69D138619DFF}" dt="2025-03-11T11:46:48.761" v="130" actId="20577"/>
        <pc:sldMkLst>
          <pc:docMk/>
          <pc:sldMk cId="946210017" sldId="295"/>
        </pc:sldMkLst>
        <pc:spChg chg="mod">
          <ac:chgData name="Ainslie Bradley" userId="cf0bf7ea-799c-42a9-bae9-2cd257c54eb6" providerId="ADAL" clId="{519C9506-DAB5-4F67-8B4D-69D138619DFF}" dt="2025-03-11T11:46:48.761" v="130" actId="20577"/>
          <ac:spMkLst>
            <pc:docMk/>
            <pc:sldMk cId="946210017" sldId="295"/>
            <ac:spMk id="8" creationId="{619B6A0B-1B81-972F-AB73-9865BCE66301}"/>
          </ac:spMkLst>
        </pc:spChg>
      </pc:sldChg>
      <pc:sldChg chg="modSp mod">
        <pc:chgData name="Ainslie Bradley" userId="cf0bf7ea-799c-42a9-bae9-2cd257c54eb6" providerId="ADAL" clId="{519C9506-DAB5-4F67-8B4D-69D138619DFF}" dt="2025-03-11T11:45:15.400" v="33" actId="20577"/>
        <pc:sldMkLst>
          <pc:docMk/>
          <pc:sldMk cId="3693005957" sldId="300"/>
        </pc:sldMkLst>
        <pc:spChg chg="mod">
          <ac:chgData name="Ainslie Bradley" userId="cf0bf7ea-799c-42a9-bae9-2cd257c54eb6" providerId="ADAL" clId="{519C9506-DAB5-4F67-8B4D-69D138619DFF}" dt="2025-03-11T11:45:15.400" v="33" actId="20577"/>
          <ac:spMkLst>
            <pc:docMk/>
            <pc:sldMk cId="3693005957" sldId="300"/>
            <ac:spMk id="7" creationId="{F0D31468-386B-4A1A-8ECA-B3014AD770F7}"/>
          </ac:spMkLst>
        </pc:spChg>
      </pc:sldChg>
    </pc:docChg>
  </pc:docChgLst>
  <pc:docChgLst>
    <pc:chgData name="Ainslie Bradley" userId="cf0bf7ea-799c-42a9-bae9-2cd257c54eb6" providerId="ADAL" clId="{67393831-E1D5-4F8F-B4E0-E58DC6732906}"/>
    <pc:docChg chg="custSel mod modSld">
      <pc:chgData name="Ainslie Bradley" userId="cf0bf7ea-799c-42a9-bae9-2cd257c54eb6" providerId="ADAL" clId="{67393831-E1D5-4F8F-B4E0-E58DC6732906}" dt="2025-02-04T16:17:35.387" v="319" actId="20577"/>
      <pc:docMkLst>
        <pc:docMk/>
      </pc:docMkLst>
      <pc:sldChg chg="modSp mod">
        <pc:chgData name="Ainslie Bradley" userId="cf0bf7ea-799c-42a9-bae9-2cd257c54eb6" providerId="ADAL" clId="{67393831-E1D5-4F8F-B4E0-E58DC6732906}" dt="2025-01-28T11:24:11.534" v="282" actId="20577"/>
        <pc:sldMkLst>
          <pc:docMk/>
          <pc:sldMk cId="1058346331" sldId="285"/>
        </pc:sldMkLst>
        <pc:spChg chg="mod">
          <ac:chgData name="Ainslie Bradley" userId="cf0bf7ea-799c-42a9-bae9-2cd257c54eb6" providerId="ADAL" clId="{67393831-E1D5-4F8F-B4E0-E58DC6732906}" dt="2025-01-28T11:24:11.534" v="282" actId="20577"/>
          <ac:spMkLst>
            <pc:docMk/>
            <pc:sldMk cId="1058346331" sldId="285"/>
            <ac:spMk id="8" creationId="{619B6A0B-1B81-972F-AB73-9865BCE66301}"/>
          </ac:spMkLst>
        </pc:spChg>
      </pc:sldChg>
      <pc:sldChg chg="modSp mod">
        <pc:chgData name="Ainslie Bradley" userId="cf0bf7ea-799c-42a9-bae9-2cd257c54eb6" providerId="ADAL" clId="{67393831-E1D5-4F8F-B4E0-E58DC6732906}" dt="2025-01-28T10:41:29.700" v="269" actId="20577"/>
        <pc:sldMkLst>
          <pc:docMk/>
          <pc:sldMk cId="946210017" sldId="295"/>
        </pc:sldMkLst>
        <pc:spChg chg="mod">
          <ac:chgData name="Ainslie Bradley" userId="cf0bf7ea-799c-42a9-bae9-2cd257c54eb6" providerId="ADAL" clId="{67393831-E1D5-4F8F-B4E0-E58DC6732906}" dt="2025-01-28T10:41:29.700" v="269" actId="20577"/>
          <ac:spMkLst>
            <pc:docMk/>
            <pc:sldMk cId="946210017" sldId="295"/>
            <ac:spMk id="8" creationId="{619B6A0B-1B81-972F-AB73-9865BCE66301}"/>
          </ac:spMkLst>
        </pc:spChg>
      </pc:sldChg>
      <pc:sldChg chg="modSp mod">
        <pc:chgData name="Ainslie Bradley" userId="cf0bf7ea-799c-42a9-bae9-2cd257c54eb6" providerId="ADAL" clId="{67393831-E1D5-4F8F-B4E0-E58DC6732906}" dt="2025-02-04T16:17:35.387" v="319" actId="20577"/>
        <pc:sldMkLst>
          <pc:docMk/>
          <pc:sldMk cId="3693005957" sldId="300"/>
        </pc:sldMkLst>
        <pc:spChg chg="mod">
          <ac:chgData name="Ainslie Bradley" userId="cf0bf7ea-799c-42a9-bae9-2cd257c54eb6" providerId="ADAL" clId="{67393831-E1D5-4F8F-B4E0-E58DC6732906}" dt="2025-02-04T16:17:35.387" v="319" actId="20577"/>
          <ac:spMkLst>
            <pc:docMk/>
            <pc:sldMk cId="3693005957" sldId="300"/>
            <ac:spMk id="7" creationId="{F0D31468-386B-4A1A-8ECA-B3014AD770F7}"/>
          </ac:spMkLst>
        </pc:spChg>
      </pc:sldChg>
      <pc:sldChg chg="modSp mod">
        <pc:chgData name="Ainslie Bradley" userId="cf0bf7ea-799c-42a9-bae9-2cd257c54eb6" providerId="ADAL" clId="{67393831-E1D5-4F8F-B4E0-E58DC6732906}" dt="2025-01-28T10:40:49.890" v="261" actId="113"/>
        <pc:sldMkLst>
          <pc:docMk/>
          <pc:sldMk cId="2899946484" sldId="304"/>
        </pc:sldMkLst>
        <pc:spChg chg="mod">
          <ac:chgData name="Ainslie Bradley" userId="cf0bf7ea-799c-42a9-bae9-2cd257c54eb6" providerId="ADAL" clId="{67393831-E1D5-4F8F-B4E0-E58DC6732906}" dt="2025-01-28T10:40:49.890" v="261" actId="113"/>
          <ac:spMkLst>
            <pc:docMk/>
            <pc:sldMk cId="2899946484" sldId="304"/>
            <ac:spMk id="5" creationId="{7CC5F0D8-854E-9713-86A7-B73717DDCB8A}"/>
          </ac:spMkLst>
        </pc:spChg>
      </pc:sldChg>
      <pc:sldChg chg="modSp mod">
        <pc:chgData name="Ainslie Bradley" userId="cf0bf7ea-799c-42a9-bae9-2cd257c54eb6" providerId="ADAL" clId="{67393831-E1D5-4F8F-B4E0-E58DC6732906}" dt="2025-01-28T11:16:25.774" v="271" actId="20577"/>
        <pc:sldMkLst>
          <pc:docMk/>
          <pc:sldMk cId="3678620272" sldId="309"/>
        </pc:sldMkLst>
        <pc:spChg chg="mod">
          <ac:chgData name="Ainslie Bradley" userId="cf0bf7ea-799c-42a9-bae9-2cd257c54eb6" providerId="ADAL" clId="{67393831-E1D5-4F8F-B4E0-E58DC6732906}" dt="2025-01-28T11:16:25.774" v="271" actId="20577"/>
          <ac:spMkLst>
            <pc:docMk/>
            <pc:sldMk cId="3678620272" sldId="309"/>
            <ac:spMk id="8" creationId="{0D1BD669-F8FA-143E-9814-6B3E60126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dirty="0"/>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dirty="0"/>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dirty="0"/>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11/03/2025</a:t>
            </a:fld>
            <a:endParaRPr lang="en-GB" dirty="0"/>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dirty="0"/>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dirty="0"/>
              <a:t>Click icon to add picture</a:t>
            </a:r>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dirty="0"/>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dirty="0"/>
              <a:t>Click icon to add picture</a:t>
            </a:r>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dirty="0"/>
              <a:t>Click icon to add picture</a:t>
            </a:r>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3/11/2025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dirty="0"/>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dirty="0"/>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600" dirty="0">
                <a:latin typeface="Tiempos Headline Regular" panose="02020503060303060403" pitchFamily="18" charset="0"/>
              </a:rPr>
              <a:t>Programme </a:t>
            </a:r>
            <a:r>
              <a:rPr lang="en-US" sz="3200" dirty="0">
                <a:latin typeface="Tiempos Headline Regular" panose="02020503060303060403" pitchFamily="18" charset="0"/>
              </a:rPr>
              <a:t>Health and Safety Lead</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23168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Part time, permanent, 17.5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34-38 (£37,545 - £41,583 per annum) pro-rata (</a:t>
            </a:r>
            <a:r>
              <a:rPr lang="en-GB" sz="1200" b="1">
                <a:latin typeface="TWK Lausanne 350" panose="02000503040000020004" pitchFamily="50" charset="0"/>
                <a:ea typeface="Calibri" panose="020F0502020204030204" pitchFamily="34" charset="0"/>
                <a:cs typeface="Times New Roman" panose="02020603050405020304" pitchFamily="18" charset="0"/>
              </a:rPr>
              <a:t>pro-rated salary £</a:t>
            </a:r>
            <a:r>
              <a:rPr lang="en-GB" sz="1200" b="1" dirty="0">
                <a:latin typeface="TWK Lausanne 350" panose="02000503040000020004" pitchFamily="50" charset="0"/>
                <a:ea typeface="Calibri" panose="020F0502020204030204" pitchFamily="34" charset="0"/>
                <a:cs typeface="Times New Roman" panose="02020603050405020304" pitchFamily="18" charset="0"/>
              </a:rPr>
              <a:t>18,773 - £20,792 </a:t>
            </a:r>
            <a:r>
              <a:rPr lang="en-GB" sz="1200" b="1">
                <a:latin typeface="TWK Lausanne 350" panose="02000503040000020004" pitchFamily="50" charset="0"/>
                <a:ea typeface="Calibri" panose="020F0502020204030204" pitchFamily="34" charset="0"/>
                <a:cs typeface="Times New Roman" panose="02020603050405020304" pitchFamily="18"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Head of Strategic initiatives and Governance</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will be 17.5, worked Monday to Friday flexibly between the hours of 8am and 6pm depending on the needs of the service , with 1-hour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be 15 Dava Street, Glasgow, G51 2JA</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As part of this role, you will need to be willing to travel and visit programmes across Scotland.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(pro rata), rising to 8 weeks (pro rata)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Tuesday 25</a:t>
            </a:r>
            <a:r>
              <a:rPr lang="en-GB" sz="1400" baseline="30000" dirty="0">
                <a:latin typeface="TWK Lausanne 350" panose="02000503040000020004" pitchFamily="50" charset="0"/>
              </a:rPr>
              <a:t>th</a:t>
            </a:r>
            <a:r>
              <a:rPr lang="en-GB" sz="1400" dirty="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7101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Health and Safety Lead</a:t>
            </a:r>
          </a:p>
        </p:txBody>
      </p:sp>
      <p:sp>
        <p:nvSpPr>
          <p:cNvPr id="8" name="TextBox 7">
            <a:extLst>
              <a:ext uri="{FF2B5EF4-FFF2-40B4-BE49-F238E27FC236}">
                <a16:creationId xmlns:a16="http://schemas.microsoft.com/office/drawing/2014/main" id="{0D1BD669-F8FA-143E-9814-6B3E60126B5A}"/>
              </a:ext>
            </a:extLst>
          </p:cNvPr>
          <p:cNvSpPr txBox="1"/>
          <p:nvPr/>
        </p:nvSpPr>
        <p:spPr>
          <a:xfrm>
            <a:off x="5579133" y="1619249"/>
            <a:ext cx="6400800" cy="3108543"/>
          </a:xfrm>
          <a:prstGeom prst="rect">
            <a:avLst/>
          </a:prstGeom>
          <a:noFill/>
        </p:spPr>
        <p:txBody>
          <a:bodyPr wrap="square">
            <a:spAutoFit/>
          </a:bodyPr>
          <a:lstStyle/>
          <a:p>
            <a:pPr>
              <a:spcAft>
                <a:spcPts val="1200"/>
              </a:spcAft>
            </a:pPr>
            <a:r>
              <a:rPr lang="en-GB" sz="1600" dirty="0">
                <a:latin typeface="TWK Lausanne 350" panose="02000503040000020004" pitchFamily="50" charset="0"/>
                <a:cs typeface="Times New Roman" panose="02020603050405020304" pitchFamily="18" charset="0"/>
              </a:rPr>
              <a:t>The Programme Health and Safety Lead will provide strategic and hands on health and safety assistance to Right There programmes and support services, ensuring all functions of the organisation comply with current Health and Safety legislation, acts, regulations, official guidance and standards.</a:t>
            </a:r>
          </a:p>
          <a:p>
            <a:pPr>
              <a:spcAft>
                <a:spcPts val="1200"/>
              </a:spcAft>
            </a:pPr>
            <a:r>
              <a:rPr lang="en-GB" sz="1600" dirty="0">
                <a:latin typeface="TWK Lausanne 350" panose="02000503040000020004" pitchFamily="50" charset="0"/>
                <a:cs typeface="Times New Roman" panose="02020603050405020304" pitchFamily="18" charset="0"/>
              </a:rPr>
              <a:t>Reporting to the Head of Strategic Initiatives and Governance, the Programme Health and Safety Lead will assist in auditing programmes to ensure compliance with all Health and Safety matters, be a ‘first port of call’ for any Health and Safety issues and be responsible for keeping all Health and Safety policies up to date.</a:t>
            </a:r>
          </a:p>
          <a:p>
            <a:pPr>
              <a:spcAft>
                <a:spcPts val="1200"/>
              </a:spcAft>
            </a:pPr>
            <a:r>
              <a:rPr lang="en-GB" sz="1600" dirty="0">
                <a:latin typeface="TWK Lausanne 350" panose="02000503040000020004" pitchFamily="50" charset="0"/>
                <a:cs typeface="Times New Roman" panose="02020603050405020304" pitchFamily="18" charset="0"/>
              </a:rPr>
              <a:t>The H&amp;S lead will liaise closely with the Property H&amp;S Manager.</a:t>
            </a:r>
          </a:p>
        </p:txBody>
      </p:sp>
      <p:pic>
        <p:nvPicPr>
          <p:cNvPr id="9" name="Picture 8" descr="A picture containing person, person&#10;&#10;Description automatically generated">
            <a:extLst>
              <a:ext uri="{FF2B5EF4-FFF2-40B4-BE49-F238E27FC236}">
                <a16:creationId xmlns:a16="http://schemas.microsoft.com/office/drawing/2014/main" id="{8E6DA32D-7C3D-E634-A02B-5BA6EA039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619249"/>
            <a:ext cx="5238751" cy="5238751"/>
          </a:xfrm>
          <a:prstGeom prst="rect">
            <a:avLst/>
          </a:prstGeom>
        </p:spPr>
      </p:pic>
      <p:sp>
        <p:nvSpPr>
          <p:cNvPr id="3" name="Slide Number Placeholder 2">
            <a:extLst>
              <a:ext uri="{FF2B5EF4-FFF2-40B4-BE49-F238E27FC236}">
                <a16:creationId xmlns:a16="http://schemas.microsoft.com/office/drawing/2014/main" id="{8B13EF90-DF89-6BA0-6D35-062AC6A6D5BD}"/>
              </a:ext>
            </a:extLst>
          </p:cNvPr>
          <p:cNvSpPr>
            <a:spLocks noGrp="1"/>
          </p:cNvSpPr>
          <p:nvPr>
            <p:ph type="sldNum" sz="quarter" idx="12"/>
          </p:nvPr>
        </p:nvSpPr>
        <p:spPr/>
        <p:txBody>
          <a:bodyPr/>
          <a:lstStyle/>
          <a:p>
            <a:fld id="{89CF6AC2-AD35-4C96-8A4E-66DCA2D3F214}" type="slidenum">
              <a:rPr lang="en-GB" smtClean="0"/>
              <a:t>2</a:t>
            </a:fld>
            <a:endParaRPr lang="en-GB" dirty="0"/>
          </a:p>
        </p:txBody>
      </p:sp>
    </p:spTree>
    <p:extLst>
      <p:ext uri="{BB962C8B-B14F-4D97-AF65-F5344CB8AC3E}">
        <p14:creationId xmlns:p14="http://schemas.microsoft.com/office/powerpoint/2010/main" val="367862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9</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6095515"/>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r>
              <a:rPr lang="en-US" sz="1200" dirty="0">
                <a:latin typeface="TWK Lausanne 350" panose="02000503040000020004" pitchFamily="50" charset="0"/>
                <a:ea typeface="Times New Roman" panose="02020603050405020304" pitchFamily="18" charset="0"/>
                <a:cs typeface="Arial" panose="020B0604020202020204" pitchFamily="34" charset="0"/>
              </a:rPr>
              <a:t>Compliance and Information management</a:t>
            </a:r>
          </a:p>
          <a:p>
            <a:pPr marL="342900" lvl="0" indent="-342900">
              <a:lnSpc>
                <a:spcPct val="107000"/>
              </a:lnSpc>
              <a:buSzPts val="1000"/>
              <a:buFont typeface="Symbol" panose="05050102010706020507" pitchFamily="18" charset="2"/>
              <a:buChar char=""/>
            </a:pP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342900" lvl="0" indent="-342900">
              <a:lnSpc>
                <a:spcPct val="107000"/>
              </a:lnSpc>
              <a:buSzPts val="1000"/>
              <a:buFont typeface="Symbol" panose="05050102010706020507" pitchFamily="18" charset="2"/>
              <a:buChar char=""/>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Develop, implement, monitor and maintain H&amp;S procedures and registers.</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Provide training and support to managers on the completion of risk assessments.</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Maintain a </a:t>
            </a:r>
            <a:r>
              <a:rPr lang="en-US" sz="1200" dirty="0" err="1">
                <a:solidFill>
                  <a:srgbClr val="000000"/>
                </a:solidFill>
                <a:latin typeface="TWK Lausanne 350" panose="02000503040000020004" pitchFamily="50" charset="0"/>
                <a:ea typeface="Times New Roman" panose="02020603050405020304" pitchFamily="18" charset="0"/>
                <a:cs typeface="Arial" panose="020B0604020202020204" pitchFamily="34" charset="0"/>
              </a:rPr>
              <a:t>centralised</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COSHH risk assessment process.</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Maintain the </a:t>
            </a:r>
            <a:r>
              <a:rPr lang="en-US" sz="1200" dirty="0" err="1">
                <a:solidFill>
                  <a:srgbClr val="000000"/>
                </a:solidFill>
                <a:latin typeface="TWK Lausanne 350" panose="02000503040000020004" pitchFamily="50" charset="0"/>
                <a:ea typeface="Times New Roman" panose="02020603050405020304" pitchFamily="18" charset="0"/>
                <a:cs typeface="Arial" panose="020B0604020202020204" pitchFamily="34" charset="0"/>
              </a:rPr>
              <a:t>organisation’s</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incident management reporting system.</a:t>
            </a:r>
          </a:p>
          <a:p>
            <a:pPr marL="342900" lvl="0" indent="-342900">
              <a:lnSpc>
                <a:spcPct val="107000"/>
              </a:lnSpc>
              <a:buSzPts val="1000"/>
              <a:buFont typeface="Symbol" panose="05050102010706020507" pitchFamily="18" charset="2"/>
              <a:buChar char=""/>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Deliver H&amp;S training to staff as/when required.</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Continually assess the status of H&amp;S within the business and identify improvement opportunities.</a:t>
            </a:r>
          </a:p>
          <a:p>
            <a:pPr marL="342900" lvl="0" indent="-342900">
              <a:lnSpc>
                <a:spcPct val="107000"/>
              </a:lnSpc>
              <a:buSzPts val="1000"/>
              <a:buFont typeface="Symbol" panose="05050102010706020507" pitchFamily="18" charset="2"/>
              <a:buChar char=""/>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Assist the Risk and Quality Assurance lead in auditing compliance with H&amp;S procedures.</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Improve managers knowledge and understanding of specific H&amp;S issues, namely around Naloxone use, Overdose Awareness, Suicide Awareness, Blood borne pathogens etc.</a:t>
            </a:r>
          </a:p>
          <a:p>
            <a:pPr marL="342900" lvl="0" indent="-342900">
              <a:lnSpc>
                <a:spcPct val="107000"/>
              </a:lnSpc>
              <a:buSzPts val="1000"/>
              <a:buFont typeface="Symbol" panose="05050102010706020507" pitchFamily="18" charset="2"/>
              <a:buChar char=""/>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Lead on the development and delivery of in-house H&amp;S training courses.</a:t>
            </a:r>
          </a:p>
          <a:p>
            <a:pPr marL="342900" lvl="0" indent="-342900">
              <a:lnSpc>
                <a:spcPct val="107000"/>
              </a:lnSpc>
              <a:buSzPts val="1000"/>
              <a:buFont typeface="Symbol" panose="05050102010706020507" pitchFamily="18" charset="2"/>
              <a:buChar char=""/>
            </a:pPr>
            <a:r>
              <a:rPr lang="en-US" sz="1200" dirty="0">
                <a:latin typeface="TWK Lausanne 350" panose="02000503040000020004" pitchFamily="50" charset="0"/>
                <a:ea typeface="Times New Roman" panose="02020603050405020304" pitchFamily="18" charset="0"/>
                <a:cs typeface="Arial" panose="020B0604020202020204" pitchFamily="34" charset="0"/>
              </a:rPr>
              <a:t>Deliver IOSH Working Safely courses to staff</a:t>
            </a:r>
            <a:r>
              <a:rPr lang="en-US" sz="1200" dirty="0">
                <a:solidFill>
                  <a:srgbClr val="525251"/>
                </a:solidFill>
                <a:latin typeface="TWK Lausanne 350" panose="02000503040000020004" pitchFamily="50" charset="0"/>
                <a:ea typeface="Times New Roman" panose="02020603050405020304" pitchFamily="18" charset="0"/>
                <a:cs typeface="Arial" panose="020B0604020202020204" pitchFamily="34" charset="0"/>
              </a:rPr>
              <a:t>.</a:t>
            </a:r>
          </a:p>
          <a:p>
            <a:pPr marL="342900" lvl="0" indent="-342900">
              <a:lnSpc>
                <a:spcPct val="107000"/>
              </a:lnSpc>
              <a:buSzPts val="1000"/>
              <a:buFont typeface="Symbol" panose="05050102010706020507" pitchFamily="18" charset="2"/>
              <a:buChar char=""/>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If suitably qualified, deliver first aid Training to staff</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
            </a:r>
          </a:p>
          <a:p>
            <a:pPr marL="342900" lvl="0" indent="-342900">
              <a:lnSpc>
                <a:spcPct val="107000"/>
              </a:lnSpc>
              <a:buSzPts val="1000"/>
              <a:buFont typeface="Symbol" panose="05050102010706020507" pitchFamily="18" charset="2"/>
              <a:buChar char=""/>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Ensure a suitably number of First Aid staff are trained across all programmes.</a:t>
            </a:r>
          </a:p>
          <a:p>
            <a:pPr marL="34290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H&amp;S elements of Core Assurances from the Care Inspectorate are understood and available.</a:t>
            </a:r>
          </a:p>
          <a:p>
            <a:pPr lvl="0">
              <a:lnSpc>
                <a:spcPct val="107000"/>
              </a:lnSpc>
              <a:buSzPts val="1000"/>
            </a:pPr>
            <a:endParaRPr lang="en-US" sz="12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buSzPts val="1000"/>
            </a:pPr>
            <a:r>
              <a:rPr lang="en-US" sz="1200" dirty="0">
                <a:latin typeface="TWK Lausanne 350" panose="02000503040000020004" pitchFamily="50" charset="0"/>
                <a:ea typeface="Times New Roman" panose="02020603050405020304" pitchFamily="18" charset="0"/>
                <a:cs typeface="Arial" panose="020B0604020202020204" pitchFamily="34" charset="0"/>
              </a:rPr>
              <a:t>Communication and Engagement </a:t>
            </a:r>
          </a:p>
          <a:p>
            <a:pPr marL="342900" lvl="0" indent="-342900">
              <a:lnSpc>
                <a:spcPct val="107000"/>
              </a:lnSpc>
              <a:buSzPts val="1000"/>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34290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Develop partnerships with relevant Health and Safety agencies with regard to ensuring H&amp;S compliance across Right There’s </a:t>
            </a:r>
            <a:r>
              <a:rPr lang="en-US" sz="1200" dirty="0" err="1">
                <a:solidFill>
                  <a:srgbClr val="000000"/>
                </a:solidFill>
                <a:latin typeface="TWK Lausanne 350" panose="02000503040000020004" pitchFamily="50" charset="0"/>
                <a:ea typeface="Times New Roman" panose="02020603050405020304" pitchFamily="18" charset="0"/>
                <a:cs typeface="Arial" panose="020B0604020202020204" pitchFamily="34" charset="0"/>
              </a:rPr>
              <a:t>programmes</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and support services.</a:t>
            </a:r>
          </a:p>
          <a:p>
            <a:pPr marL="34290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Coach managers on fulfilling their H&amp;S responsibilities.</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Coordinate and lead H&amp;S champion meetings.</a:t>
            </a: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Coordinate with Property H&amp;S Manager</a:t>
            </a:r>
          </a:p>
          <a:p>
            <a:pPr marL="342900" lvl="0" indent="-342900">
              <a:lnSpc>
                <a:spcPct val="107000"/>
              </a:lnSpc>
              <a:buSzPts val="1000"/>
              <a:buFont typeface="Symbol" panose="05050102010706020507" pitchFamily="18" charset="2"/>
              <a:buChar char=""/>
            </a:pP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buSzPts val="1000"/>
            </a:pP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262979"/>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latin typeface="TWK Lausanne 350" panose="02000503040000020004" pitchFamily="50" charset="0"/>
              </a:rPr>
              <a:t>Previous experience in a similar role.</a:t>
            </a:r>
          </a:p>
          <a:p>
            <a:pPr marL="285750" indent="-285750">
              <a:buFont typeface="Wingdings" panose="05000000000000000000" pitchFamily="2" charset="2"/>
              <a:buChar char="Ø"/>
            </a:pPr>
            <a:r>
              <a:rPr lang="en-GB" sz="1200" dirty="0">
                <a:latin typeface="TWK Lausanne 350" panose="02000503040000020004" pitchFamily="50" charset="0"/>
              </a:rPr>
              <a:t>Hold suitable registrations with IOSH</a:t>
            </a:r>
          </a:p>
          <a:p>
            <a:pPr marL="285750" indent="-285750">
              <a:buFont typeface="Wingdings" panose="05000000000000000000" pitchFamily="2" charset="2"/>
              <a:buChar char="Ø"/>
            </a:pPr>
            <a:r>
              <a:rPr lang="en-GB" sz="1200" dirty="0">
                <a:latin typeface="TWK Lausanne 350" panose="02000503040000020004" pitchFamily="50" charset="0"/>
              </a:rPr>
              <a:t>NEBOSH National General Certificate in Occupational Health and Safety.</a:t>
            </a:r>
          </a:p>
          <a:p>
            <a:pPr marL="285750" indent="-285750">
              <a:buFont typeface="Wingdings" panose="05000000000000000000" pitchFamily="2" charset="2"/>
              <a:buChar char="Ø"/>
            </a:pPr>
            <a:r>
              <a:rPr lang="en-GB" sz="1200" dirty="0">
                <a:latin typeface="TWK Lausanne 350" panose="02000503040000020004" pitchFamily="50" charset="0"/>
              </a:rPr>
              <a:t>Excellent knowledge of Health and safety regulations and risk management practices.</a:t>
            </a:r>
          </a:p>
          <a:p>
            <a:pPr marL="285750" indent="-285750">
              <a:buFont typeface="Wingdings" panose="05000000000000000000" pitchFamily="2" charset="2"/>
              <a:buChar char="Ø"/>
            </a:pPr>
            <a:r>
              <a:rPr lang="en-GB" sz="1200" dirty="0">
                <a:latin typeface="TWK Lausanne 350" panose="02000503040000020004" pitchFamily="50" charset="0"/>
              </a:rPr>
              <a:t>Experience of investigating, reporting and analysing risks, accidents, incidents and dangerous occurrences.</a:t>
            </a:r>
          </a:p>
          <a:p>
            <a:pPr marL="285750" indent="-285750">
              <a:buFont typeface="Wingdings" panose="05000000000000000000" pitchFamily="2" charset="2"/>
              <a:buChar char="Ø"/>
            </a:pPr>
            <a:r>
              <a:rPr lang="en-GB" sz="1200" dirty="0">
                <a:latin typeface="TWK Lausanne 350" panose="02000503040000020004" pitchFamily="50" charset="0"/>
              </a:rPr>
              <a:t>Experience of delivering Health and Safety training courses including inductions, IOSH &amp; First aid.</a:t>
            </a:r>
          </a:p>
          <a:p>
            <a:pPr marL="285750" indent="-285750">
              <a:buFont typeface="Wingdings" panose="05000000000000000000" pitchFamily="2" charset="2"/>
              <a:buChar char="Ø"/>
            </a:pPr>
            <a:r>
              <a:rPr lang="en-GB" sz="1200" dirty="0">
                <a:latin typeface="TWK Lausanne 350" panose="02000503040000020004" pitchFamily="50" charset="0"/>
              </a:rPr>
              <a:t>Experience or a clear knowledge and understanding of undertaking health and safety audits, inspections or reviews.</a:t>
            </a:r>
          </a:p>
          <a:p>
            <a:pPr marL="285750" indent="-285750">
              <a:buFont typeface="Wingdings" panose="05000000000000000000" pitchFamily="2" charset="2"/>
              <a:buChar char="Ø"/>
            </a:pPr>
            <a:r>
              <a:rPr lang="en-GB" sz="1200" dirty="0">
                <a:latin typeface="TWK Lausanne 350" panose="02000503040000020004" pitchFamily="50" charset="0"/>
              </a:rPr>
              <a:t>Excellent organisational and administrative skills.</a:t>
            </a:r>
          </a:p>
          <a:p>
            <a:pPr marL="285750" indent="-285750">
              <a:buFont typeface="Wingdings" panose="05000000000000000000" pitchFamily="2" charset="2"/>
              <a:buChar char="Ø"/>
            </a:pPr>
            <a:r>
              <a:rPr lang="en-GB" sz="1200" dirty="0">
                <a:latin typeface="TWK Lausanne 350" panose="02000503040000020004" pitchFamily="50" charset="0"/>
              </a:rPr>
              <a:t>Proficiency in utilising IT packages (Microsoft etc).</a:t>
            </a:r>
          </a:p>
          <a:p>
            <a:pPr marL="285750" indent="-285750">
              <a:buFont typeface="Wingdings" panose="05000000000000000000" pitchFamily="2" charset="2"/>
              <a:buChar char="Ø"/>
            </a:pPr>
            <a:r>
              <a:rPr lang="en-GB" sz="1200" dirty="0">
                <a:latin typeface="TWK Lausanne 350" panose="02000503040000020004" pitchFamily="50" charset="0"/>
              </a:rPr>
              <a:t>Strong communication skills.</a:t>
            </a:r>
          </a:p>
          <a:p>
            <a:pPr marL="285750" indent="-285750">
              <a:buFont typeface="Wingdings" panose="05000000000000000000" pitchFamily="2" charset="2"/>
              <a:buChar char="Ø"/>
            </a:pPr>
            <a:r>
              <a:rPr lang="en-GB" sz="1200" dirty="0">
                <a:latin typeface="TWK Lausanne 350" panose="02000503040000020004" pitchFamily="50" charset="0"/>
              </a:rPr>
              <a:t>Ability to work independently and as part of a team.</a:t>
            </a:r>
          </a:p>
          <a:p>
            <a:pPr marL="285750" indent="-285750">
              <a:buFont typeface="Wingdings" panose="05000000000000000000" pitchFamily="2" charset="2"/>
              <a:buChar char="Ø"/>
            </a:pPr>
            <a:r>
              <a:rPr lang="en-GB" sz="1200" dirty="0">
                <a:latin typeface="TWK Lausanne 350" panose="02000503040000020004" pitchFamily="50" charset="0"/>
              </a:rPr>
              <a:t>Strong results standards.</a:t>
            </a:r>
          </a:p>
          <a:p>
            <a:pPr marL="285750" indent="-285750">
              <a:buFont typeface="Wingdings" panose="05000000000000000000" pitchFamily="2" charset="2"/>
              <a:buChar char="Ø"/>
            </a:pPr>
            <a:r>
              <a:rPr lang="en-GB" sz="1200" dirty="0">
                <a:latin typeface="TWK Lausanne 350" panose="02000503040000020004" pitchFamily="50" charset="0"/>
              </a:rPr>
              <a:t>Current full and clean driving licence and access to own motor vehicle to use for work purposes.</a:t>
            </a:r>
          </a:p>
          <a:p>
            <a:pPr marL="285750" indent="-285750">
              <a:buFont typeface="Wingdings" panose="05000000000000000000" pitchFamily="2" charset="2"/>
              <a:buChar char="Ø"/>
            </a:pPr>
            <a:endParaRPr lang="en-GB" sz="1200" dirty="0">
              <a:latin typeface="TWK Lausanne 350" panose="02000503040000020004" pitchFamily="50" charset="0"/>
            </a:endParaRPr>
          </a:p>
          <a:p>
            <a:pPr marL="285750" indent="-285750">
              <a:buFont typeface="Wingdings" panose="05000000000000000000" pitchFamily="2" charset="2"/>
              <a:buChar char="Ø"/>
            </a:pPr>
            <a:endParaRPr lang="en-GB" sz="1200" dirty="0">
              <a:latin typeface="TWK Lausanne 350" panose="02000503040000020004" pitchFamily="50" charset="0"/>
            </a:endParaRPr>
          </a:p>
          <a:p>
            <a:pPr marL="285750" indent="-285750">
              <a:buFont typeface="Wingdings" panose="05000000000000000000" pitchFamily="2" charset="2"/>
              <a:buChar char="Ø"/>
            </a:pPr>
            <a:endParaRPr lang="en-GB" sz="1200" b="1" dirty="0">
              <a:latin typeface="TWK Lausanne 350" panose="02000503040000020004" pitchFamily="50" charset="0"/>
            </a:endParaRPr>
          </a:p>
          <a:p>
            <a:r>
              <a:rPr lang="en-GB" sz="1200" b="1" dirty="0">
                <a:latin typeface="TWK Lausanne 350" panose="02000503040000020004" pitchFamily="50" charset="0"/>
              </a:rPr>
              <a:t>Desirable skills and experience</a:t>
            </a:r>
          </a:p>
          <a:p>
            <a:endParaRPr lang="en-GB" sz="1200" dirty="0">
              <a:latin typeface="TWK Lausanne 350" panose="02000503040000020004" pitchFamily="50" charset="0"/>
            </a:endParaRPr>
          </a:p>
          <a:p>
            <a:r>
              <a:rPr lang="en-GB" sz="1200" dirty="0">
                <a:latin typeface="TWK Lausanne 350" panose="02000503040000020004" pitchFamily="50" charset="0"/>
              </a:rPr>
              <a:t>Suitable First Aid trainer qualification and certification</a:t>
            </a:r>
          </a:p>
          <a:p>
            <a:r>
              <a:rPr lang="en-GB" sz="1200" dirty="0">
                <a:latin typeface="TWK Lausanne 350" panose="02000503040000020004" pitchFamily="50" charset="0"/>
              </a:rPr>
              <a:t>ISO 45001 H&amp;S Auditor certification. </a:t>
            </a:r>
          </a:p>
          <a:p>
            <a:endParaRPr lang="en-GB" sz="1200" dirty="0">
              <a:latin typeface="TWK Lausanne 350" panose="02000503040000020004" pitchFamily="50" charset="0"/>
            </a:endParaRPr>
          </a:p>
          <a:p>
            <a:endParaRPr lang="en-GB" sz="1200" dirty="0">
              <a:latin typeface="TWK Lausanne 350" panose="02000503040000020004" pitchFamily="50" charset="0"/>
            </a:endParaRPr>
          </a:p>
        </p:txBody>
      </p:sp>
    </p:spTree>
    <p:extLst>
      <p:ext uri="{BB962C8B-B14F-4D97-AF65-F5344CB8AC3E}">
        <p14:creationId xmlns:p14="http://schemas.microsoft.com/office/powerpoint/2010/main" val="28999464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schemas.microsoft.com/office/infopath/2007/PartnerControls"/>
    <ds:schemaRef ds:uri="http://purl.org/dc/elements/1.1/"/>
    <ds:schemaRef ds:uri="http://schemas.microsoft.com/office/2006/metadata/properties"/>
    <ds:schemaRef ds:uri="a3b0d63c-cdf0-4c0c-bf95-5155ff5031c1"/>
    <ds:schemaRef ds:uri="http://purl.org/dc/terms/"/>
    <ds:schemaRef ds:uri="http://schemas.openxmlformats.org/package/2006/metadata/core-properties"/>
    <ds:schemaRef ds:uri="http://schemas.microsoft.com/office/2006/documentManagement/types"/>
    <ds:schemaRef ds:uri="http://purl.org/dc/dcmitype/"/>
    <ds:schemaRef ds:uri="9f7d3311-57c9-43fe-8231-1e93a56e81a6"/>
    <ds:schemaRef ds:uri="5918e872-e67b-4fda-801c-e11e2e8f9e7e"/>
    <ds:schemaRef ds:uri="http://www.w3.org/XML/1998/namespace"/>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4517</TotalTime>
  <Words>1417</Words>
  <Application>Microsoft Office PowerPoint</Application>
  <PresentationFormat>Widescreen</PresentationFormat>
  <Paragraphs>117</Paragraphs>
  <Slides>13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Segoe UI</vt:lpstr>
      <vt:lpstr>Tiempos Headline Regular</vt:lpstr>
      <vt:lpstr>Calibri Light</vt:lpstr>
      <vt:lpstr>TWK Lausanne 450</vt:lpstr>
      <vt:lpstr>TWK Lausanne 500</vt:lpstr>
      <vt:lpstr>TWK Lausanne 300</vt:lpstr>
      <vt:lpstr>TWK Lausanne 350</vt:lpstr>
      <vt:lpstr>Arial</vt:lpstr>
      <vt:lpstr>Tiempos Headline Medium</vt:lpstr>
      <vt:lpstr>Wingdings</vt:lpstr>
      <vt:lpstr>Symbol</vt:lpstr>
      <vt:lpstr>Calibri</vt:lpstr>
      <vt:lpstr>Office Theme</vt:lpstr>
      <vt:lpstr>1_Office Theme</vt:lpstr>
      <vt:lpstr>Job Pack   Programme Health and Safety Lead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154</cp:revision>
  <dcterms:created xsi:type="dcterms:W3CDTF">2021-11-30T15:33:31Z</dcterms:created>
  <dcterms:modified xsi:type="dcterms:W3CDTF">2025-03-11T11:46:49Z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