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1"/>
  </p:notesMasterIdLst>
  <p:sldIdLst>
    <p:sldId id="305" r:id="rId6"/>
    <p:sldId id="283" r:id="rId7"/>
    <p:sldId id="301" r:id="rId8"/>
    <p:sldId id="279" r:id="rId9"/>
    <p:sldId id="278" r:id="rId10"/>
    <p:sldId id="303" r:id="rId11"/>
    <p:sldId id="277" r:id="rId12"/>
    <p:sldId id="285" r:id="rId13"/>
    <p:sldId id="289" r:id="rId14"/>
    <p:sldId id="309" r:id="rId15"/>
    <p:sldId id="308" r:id="rId16"/>
    <p:sldId id="295" r:id="rId17"/>
    <p:sldId id="280" r:id="rId18"/>
    <p:sldId id="300" r:id="rId19"/>
    <p:sldId id="299" r:id="rId20"/>
  </p:sldIdLst>
  <p:sldSz cx="12192000" cy="6858000"/>
  <p:notesSz cx="6858000" cy="9144000"/>
  <p:embeddedFontLst>
    <p:embeddedFont>
      <p:font typeface="Segoe UI" panose="020B0502040204020203" pitchFamily="34" charset="0"/>
      <p:regular r:id="rId22"/>
      <p:bold r:id="rId23"/>
      <p:italic r:id="rId24"/>
      <p:boldItalic r:id="rId25"/>
    </p:embeddedFont>
    <p:embeddedFont>
      <p:font typeface="Tiempos Headline Medium" panose="020B0604020202020204" charset="0"/>
      <p:regular r:id="rId26"/>
    </p:embeddedFont>
    <p:embeddedFont>
      <p:font typeface="Tiempos Headline Regular" panose="02020503060303060403" pitchFamily="18" charset="0"/>
      <p:regular r:id="rId27"/>
    </p:embeddedFont>
    <p:embeddedFont>
      <p:font typeface="TWK Lausanne 350" panose="02000503040000020004" pitchFamily="50" charset="0"/>
      <p:regular r:id="rId28"/>
      <p:italic r:id="rId29"/>
    </p:embeddedFont>
    <p:embeddedFont>
      <p:font typeface="TWK Lausanne 500" panose="02000503040000020004" pitchFamily="50" charset="0"/>
      <p:regular r:id="rId30"/>
      <p:italic r:id="rId3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5F2"/>
    <a:srgbClr val="F5BF17"/>
    <a:srgbClr val="EBDECF"/>
    <a:srgbClr val="7A99C7"/>
    <a:srgbClr val="FABAB5"/>
    <a:srgbClr val="5252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4" autoAdjust="0"/>
    <p:restoredTop sz="96327"/>
  </p:normalViewPr>
  <p:slideViewPr>
    <p:cSldViewPr snapToGrid="0" snapToObjects="1">
      <p:cViewPr varScale="1">
        <p:scale>
          <a:sx n="70" d="100"/>
          <a:sy n="70" d="100"/>
        </p:scale>
        <p:origin x="75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font" Target="fonts/font7.fntdata"/><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34A6A6EC-9C1C-4BF8-BABD-1F944E32AA77}"/>
    <pc:docChg chg="custSel modSld">
      <pc:chgData name="Ainslie Bradley" userId="cf0bf7ea-799c-42a9-bae9-2cd257c54eb6" providerId="ADAL" clId="{34A6A6EC-9C1C-4BF8-BABD-1F944E32AA77}" dt="2025-03-17T09:22:10.985" v="77" actId="20577"/>
      <pc:docMkLst>
        <pc:docMk/>
      </pc:docMkLst>
      <pc:sldChg chg="modSp mod">
        <pc:chgData name="Ainslie Bradley" userId="cf0bf7ea-799c-42a9-bae9-2cd257c54eb6" providerId="ADAL" clId="{34A6A6EC-9C1C-4BF8-BABD-1F944E32AA77}" dt="2025-03-17T09:22:10.985" v="77" actId="20577"/>
        <pc:sldMkLst>
          <pc:docMk/>
          <pc:sldMk cId="946210017" sldId="295"/>
        </pc:sldMkLst>
        <pc:spChg chg="mod">
          <ac:chgData name="Ainslie Bradley" userId="cf0bf7ea-799c-42a9-bae9-2cd257c54eb6" providerId="ADAL" clId="{34A6A6EC-9C1C-4BF8-BABD-1F944E32AA77}" dt="2025-03-17T09:22:10.985" v="77" actId="20577"/>
          <ac:spMkLst>
            <pc:docMk/>
            <pc:sldMk cId="946210017" sldId="295"/>
            <ac:spMk id="8" creationId="{619B6A0B-1B81-972F-AB73-9865BCE66301}"/>
          </ac:spMkLst>
        </pc:spChg>
      </pc:sldChg>
      <pc:sldChg chg="modSp mod">
        <pc:chgData name="Ainslie Bradley" userId="cf0bf7ea-799c-42a9-bae9-2cd257c54eb6" providerId="ADAL" clId="{34A6A6EC-9C1C-4BF8-BABD-1F944E32AA77}" dt="2025-03-17T09:19:37.815" v="47" actId="20577"/>
        <pc:sldMkLst>
          <pc:docMk/>
          <pc:sldMk cId="3693005957" sldId="300"/>
        </pc:sldMkLst>
        <pc:spChg chg="mod">
          <ac:chgData name="Ainslie Bradley" userId="cf0bf7ea-799c-42a9-bae9-2cd257c54eb6" providerId="ADAL" clId="{34A6A6EC-9C1C-4BF8-BABD-1F944E32AA77}" dt="2025-03-17T09:19:37.815" v="47" actId="20577"/>
          <ac:spMkLst>
            <pc:docMk/>
            <pc:sldMk cId="3693005957" sldId="300"/>
            <ac:spMk id="7" creationId="{F0D31468-386B-4A1A-8ECA-B3014AD770F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3/17/2025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17/03/2025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3/17/2025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3/17/2025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Property Clearance and Maintenance Worker </a:t>
            </a:r>
            <a:br>
              <a:rPr lang="en-US" sz="4400" dirty="0">
                <a:latin typeface="Tiempos Headline Regular" panose="02020503060303060403" pitchFamily="18" charset="0"/>
              </a:rPr>
            </a:br>
            <a:r>
              <a:rPr lang="en-US" sz="1800">
                <a:latin typeface="TWK Lausanne 350" panose="02000503040000020004" pitchFamily="50" charset="0"/>
              </a:rPr>
              <a:t>(January 2025)</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sp>
        <p:nvSpPr>
          <p:cNvPr id="5" name="TextBox 4">
            <a:extLst>
              <a:ext uri="{FF2B5EF4-FFF2-40B4-BE49-F238E27FC236}">
                <a16:creationId xmlns:a16="http://schemas.microsoft.com/office/drawing/2014/main" id="{79A9E5BA-E0CE-E0A6-6C5A-EFE8DF7E2F3D}"/>
              </a:ext>
            </a:extLst>
          </p:cNvPr>
          <p:cNvSpPr txBox="1"/>
          <p:nvPr/>
        </p:nvSpPr>
        <p:spPr>
          <a:xfrm>
            <a:off x="5915025" y="1239340"/>
            <a:ext cx="5374432" cy="4960076"/>
          </a:xfrm>
          <a:prstGeom prst="rect">
            <a:avLst/>
          </a:prstGeom>
          <a:noFill/>
        </p:spPr>
        <p:txBody>
          <a:bodyPr wrap="square" rtlCol="0">
            <a:spAutoFit/>
          </a:bodyPr>
          <a:lstStyle/>
          <a:p>
            <a:pPr marL="171450" indent="-171450">
              <a:spcBef>
                <a:spcPts val="0"/>
              </a:spcBef>
              <a:spcAft>
                <a:spcPts val="600"/>
              </a:spcAft>
              <a:buFont typeface="Wingdings" panose="05000000000000000000" pitchFamily="2" charset="2"/>
              <a:buChar char="ü"/>
            </a:pPr>
            <a:r>
              <a:rPr lang="en-GB" sz="1200" dirty="0">
                <a:solidFill>
                  <a:srgbClr val="000000"/>
                </a:solidFill>
                <a:latin typeface="TWK Lausanne 350" panose="02000503040000020004" pitchFamily="50" charset="0"/>
              </a:rPr>
              <a:t>Experience of carrying out repairs and have good DIY skills </a:t>
            </a:r>
          </a:p>
          <a:p>
            <a:pPr marL="171450" indent="-171450">
              <a:spcBef>
                <a:spcPts val="0"/>
              </a:spcBef>
              <a:spcAft>
                <a:spcPts val="600"/>
              </a:spcAft>
              <a:buFont typeface="Wingdings" panose="05000000000000000000" pitchFamily="2" charset="2"/>
              <a:buChar char="ü"/>
            </a:pPr>
            <a:r>
              <a:rPr lang="en-GB" sz="1200" dirty="0">
                <a:solidFill>
                  <a:srgbClr val="000000"/>
                </a:solidFill>
                <a:latin typeface="TWK Lausanne 350" panose="02000503040000020004" pitchFamily="50" charset="0"/>
              </a:rPr>
              <a:t>Experience of carrying out labouring and cleaning duties</a:t>
            </a:r>
          </a:p>
          <a:p>
            <a:pPr marL="171450" indent="-171450">
              <a:spcBef>
                <a:spcPts val="0"/>
              </a:spcBef>
              <a:spcAft>
                <a:spcPts val="600"/>
              </a:spcAft>
              <a:buFont typeface="Wingdings" panose="05000000000000000000" pitchFamily="2" charset="2"/>
              <a:buChar char="ü"/>
            </a:pPr>
            <a:r>
              <a:rPr lang="en-GB" sz="1200" dirty="0">
                <a:solidFill>
                  <a:srgbClr val="000000"/>
                </a:solidFill>
                <a:latin typeface="TWK Lausanne 350" panose="02000503040000020004" pitchFamily="50" charset="0"/>
              </a:rPr>
              <a:t>Understanding of Health and Safety issues</a:t>
            </a:r>
            <a:r>
              <a:rPr lang="en-GB" sz="1200" dirty="0">
                <a:latin typeface="TWK Lausanne 350" panose="02000503040000020004" pitchFamily="50" charset="0"/>
                <a:ea typeface="Times New Roman" panose="02020603050405020304" pitchFamily="18" charset="0"/>
                <a:cs typeface="Arial" panose="020B0604020202020204" pitchFamily="34" charset="0"/>
              </a:rPr>
              <a:t>, working to a safe and high standard in line with legislative requirements</a:t>
            </a:r>
            <a:endParaRPr lang="en-GB" sz="1200" dirty="0">
              <a:solidFill>
                <a:srgbClr val="000000"/>
              </a:solidFill>
              <a:latin typeface="TWK Lausanne 350" panose="02000503040000020004" pitchFamily="50" charset="0"/>
            </a:endParaRPr>
          </a:p>
          <a:p>
            <a:pPr marL="171450" indent="-171450">
              <a:spcBef>
                <a:spcPts val="0"/>
              </a:spcBef>
              <a:spcAft>
                <a:spcPts val="600"/>
              </a:spcAft>
              <a:buFont typeface="Wingdings" panose="05000000000000000000" pitchFamily="2" charset="2"/>
              <a:buChar char="ü"/>
            </a:pPr>
            <a:r>
              <a:rPr lang="en-GB" sz="1200" dirty="0">
                <a:solidFill>
                  <a:srgbClr val="000000"/>
                </a:solidFill>
                <a:latin typeface="TWK Lausanne 350" panose="02000503040000020004" pitchFamily="50" charset="0"/>
              </a:rPr>
              <a:t>Ability to ensure the service is delivered in accordance with housing legislation</a:t>
            </a:r>
          </a:p>
          <a:p>
            <a:pPr marL="171450" indent="-171450">
              <a:spcBef>
                <a:spcPts val="0"/>
              </a:spcBef>
              <a:spcAft>
                <a:spcPts val="600"/>
              </a:spcAft>
              <a:buFont typeface="Wingdings" panose="05000000000000000000" pitchFamily="2" charset="2"/>
              <a:buChar char="ü"/>
            </a:pPr>
            <a:r>
              <a:rPr lang="en-GB" sz="1200" dirty="0">
                <a:solidFill>
                  <a:srgbClr val="000000"/>
                </a:solidFill>
                <a:latin typeface="TWK Lausanne 350" panose="02000503040000020004" pitchFamily="50" charset="0"/>
              </a:rPr>
              <a:t>Ability to show initiative, effective time management, and work in a high paced environment</a:t>
            </a:r>
          </a:p>
          <a:p>
            <a:pPr marL="171450" indent="-171450">
              <a:spcBef>
                <a:spcPts val="0"/>
              </a:spcBef>
              <a:spcAft>
                <a:spcPts val="600"/>
              </a:spcAft>
              <a:buFont typeface="Wingdings" panose="05000000000000000000" pitchFamily="2" charset="2"/>
              <a:buChar char="ü"/>
            </a:pPr>
            <a:r>
              <a:rPr lang="en-GB" sz="1200" dirty="0">
                <a:solidFill>
                  <a:srgbClr val="000000"/>
                </a:solidFill>
                <a:latin typeface="TWK Lausanne 350" panose="02000503040000020004" pitchFamily="50" charset="0"/>
              </a:rPr>
              <a:t>Record use of time and materials</a:t>
            </a:r>
          </a:p>
          <a:p>
            <a:pPr marL="171450" indent="-171450">
              <a:spcBef>
                <a:spcPts val="0"/>
              </a:spcBef>
              <a:spcAft>
                <a:spcPts val="600"/>
              </a:spcAft>
              <a:buFont typeface="Wingdings" panose="05000000000000000000" pitchFamily="2" charset="2"/>
              <a:buChar char="ü"/>
            </a:pPr>
            <a:r>
              <a:rPr lang="en-GB" sz="1200" dirty="0">
                <a:solidFill>
                  <a:srgbClr val="000000"/>
                </a:solidFill>
                <a:latin typeface="TWK Lausanne 350" panose="02000503040000020004" pitchFamily="50" charset="0"/>
              </a:rPr>
              <a:t>Computer literate</a:t>
            </a:r>
          </a:p>
          <a:p>
            <a:pPr marL="171450" indent="-171450">
              <a:spcBef>
                <a:spcPts val="0"/>
              </a:spcBef>
              <a:spcAft>
                <a:spcPts val="600"/>
              </a:spcAft>
              <a:buFont typeface="Wingdings" panose="05000000000000000000" pitchFamily="2" charset="2"/>
              <a:buChar char="ü"/>
            </a:pPr>
            <a:r>
              <a:rPr lang="en-GB" sz="1200" dirty="0">
                <a:solidFill>
                  <a:srgbClr val="000000"/>
                </a:solidFill>
                <a:latin typeface="TWK Lausanne 350" panose="02000503040000020004" pitchFamily="50" charset="0"/>
              </a:rPr>
              <a:t>Flexibility with regards to working patterns</a:t>
            </a:r>
          </a:p>
          <a:p>
            <a:pPr marL="171450" indent="-171450">
              <a:spcBef>
                <a:spcPts val="0"/>
              </a:spcBef>
              <a:spcAft>
                <a:spcPts val="600"/>
              </a:spcAft>
              <a:buFont typeface="Wingdings" panose="05000000000000000000" pitchFamily="2" charset="2"/>
              <a:buChar char="ü"/>
            </a:pPr>
            <a:r>
              <a:rPr lang="en-GB" sz="1200" dirty="0">
                <a:solidFill>
                  <a:srgbClr val="000000"/>
                </a:solidFill>
                <a:latin typeface="TWK Lausanne 350" panose="02000503040000020004" pitchFamily="50" charset="0"/>
              </a:rPr>
              <a:t>Full UK driving license </a:t>
            </a:r>
            <a:endParaRPr lang="en-GB" sz="1200" strike="sngStrike" dirty="0">
              <a:solidFill>
                <a:srgbClr val="000000"/>
              </a:solidFill>
              <a:highlight>
                <a:srgbClr val="FFFF00"/>
              </a:highlight>
              <a:latin typeface="TWK Lausanne 350" panose="02000503040000020004" pitchFamily="50" charset="0"/>
            </a:endParaRPr>
          </a:p>
          <a:p>
            <a:pPr marL="171450" indent="-171450">
              <a:spcBef>
                <a:spcPts val="0"/>
              </a:spcBef>
              <a:spcAft>
                <a:spcPts val="600"/>
              </a:spcAft>
              <a:buFont typeface="Wingdings" panose="05000000000000000000" pitchFamily="2" charset="2"/>
              <a:buChar char="ü"/>
            </a:pPr>
            <a:r>
              <a:rPr lang="en-GB" sz="1200" dirty="0">
                <a:solidFill>
                  <a:srgbClr val="000000"/>
                </a:solidFill>
                <a:latin typeface="TWK Lausanne 350" panose="02000503040000020004" pitchFamily="50" charset="0"/>
              </a:rPr>
              <a:t>Ability to respond at short notice to crisis situations</a:t>
            </a:r>
          </a:p>
          <a:p>
            <a:pPr marL="171450" indent="-171450" algn="just">
              <a:lnSpc>
                <a:spcPct val="115000"/>
              </a:lnSpc>
              <a:spcBef>
                <a:spcPts val="0"/>
              </a:spcBef>
              <a:spcAft>
                <a:spcPts val="600"/>
              </a:spcAft>
              <a:buFont typeface="Wingdings" panose="05000000000000000000" pitchFamily="2" charset="2"/>
              <a:buChar char="ü"/>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Ability to build relationships with colleagues and contractors</a:t>
            </a:r>
            <a:r>
              <a:rPr lang="en-GB" sz="1200" dirty="0">
                <a:solidFill>
                  <a:srgbClr val="000000"/>
                </a:solidFill>
                <a:effectLst/>
                <a:latin typeface="TWK Lausanne 350" panose="02000503040000020004" pitchFamily="50" charset="0"/>
                <a:ea typeface="Calibri" panose="020F0502020204030204" pitchFamily="34" charset="0"/>
                <a:cs typeface="Arial" panose="020B0604020202020204" pitchFamily="34" charset="0"/>
              </a:rPr>
              <a:t> </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171450" indent="-171450" algn="just">
              <a:lnSpc>
                <a:spcPct val="115000"/>
              </a:lnSpc>
              <a:spcBef>
                <a:spcPts val="0"/>
              </a:spcBef>
              <a:spcAft>
                <a:spcPts val="600"/>
              </a:spcAft>
              <a:buFont typeface="Wingdings" panose="05000000000000000000" pitchFamily="2" charset="2"/>
              <a:buChar char="ü"/>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Ability to understand and consider the views, concerns and needs of others when taking action</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171450" indent="-171450" algn="just">
              <a:lnSpc>
                <a:spcPct val="115000"/>
              </a:lnSpc>
              <a:spcBef>
                <a:spcPts val="0"/>
              </a:spcBef>
              <a:spcAft>
                <a:spcPts val="600"/>
              </a:spcAft>
              <a:buFont typeface="Wingdings" panose="05000000000000000000" pitchFamily="2" charset="2"/>
              <a:buChar char="ü"/>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Commitment to provide a safe environment for the people we support and our colleagues </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171450" indent="-171450" algn="just">
              <a:lnSpc>
                <a:spcPct val="115000"/>
              </a:lnSpc>
              <a:spcBef>
                <a:spcPts val="0"/>
              </a:spcBef>
              <a:spcAft>
                <a:spcPts val="600"/>
              </a:spcAft>
              <a:buFont typeface="Wingdings" panose="05000000000000000000" pitchFamily="2" charset="2"/>
              <a:buChar char="ü"/>
            </a:pPr>
            <a:r>
              <a:rPr lang="en-US" sz="1200" dirty="0">
                <a:latin typeface="TWK Lausanne 350" panose="02000503040000020004" pitchFamily="50" charset="0"/>
                <a:cs typeface="Arial" panose="020B0604020202020204" pitchFamily="34" charset="0"/>
              </a:rPr>
              <a:t>Commitment to training and professional development, including keeping up to date with all relevant legislation.</a:t>
            </a:r>
            <a:endParaRPr lang="en-GB" sz="1200" dirty="0">
              <a:latin typeface="TWK Lausanne 350" panose="02000503040000020004" pitchFamily="50" charset="0"/>
              <a:cs typeface="Arial" panose="020B0604020202020204" pitchFamily="34" charset="0"/>
            </a:endParaRPr>
          </a:p>
        </p:txBody>
      </p:sp>
      <p:grpSp>
        <p:nvGrpSpPr>
          <p:cNvPr id="6" name="Group 5">
            <a:extLst>
              <a:ext uri="{FF2B5EF4-FFF2-40B4-BE49-F238E27FC236}">
                <a16:creationId xmlns:a16="http://schemas.microsoft.com/office/drawing/2014/main" id="{128ADD6F-83AB-DE5A-74D2-FF61B3F73E41}"/>
              </a:ext>
            </a:extLst>
          </p:cNvPr>
          <p:cNvGrpSpPr/>
          <p:nvPr/>
        </p:nvGrpSpPr>
        <p:grpSpPr>
          <a:xfrm>
            <a:off x="0" y="1230825"/>
            <a:ext cx="5627175" cy="5627175"/>
            <a:chOff x="0" y="1230825"/>
            <a:chExt cx="5627175" cy="5627175"/>
          </a:xfrm>
        </p:grpSpPr>
        <p:pic>
          <p:nvPicPr>
            <p:cNvPr id="8" name="Picture 7" descr="Two women posing with flowers in pots&#10;&#10;Description automatically generated">
              <a:extLst>
                <a:ext uri="{FF2B5EF4-FFF2-40B4-BE49-F238E27FC236}">
                  <a16:creationId xmlns:a16="http://schemas.microsoft.com/office/drawing/2014/main" id="{335E7C50-3DC6-AD65-0CC6-6B24FF655CB6}"/>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3BC7321-B651-9AB4-98A0-80C7D64E881A}"/>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1638976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Desirable Knowledge</a:t>
            </a:r>
          </a:p>
        </p:txBody>
      </p:sp>
      <p:pic>
        <p:nvPicPr>
          <p:cNvPr id="4" name="Picture 3">
            <a:extLst>
              <a:ext uri="{FF2B5EF4-FFF2-40B4-BE49-F238E27FC236}">
                <a16:creationId xmlns:a16="http://schemas.microsoft.com/office/drawing/2014/main" id="{536B5C65-BB8F-98E5-E9A0-A106692E821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7" name="Picture 6" descr="A black hexagon on a yellow background&#10;&#10;Description automatically generated">
            <a:extLst>
              <a:ext uri="{FF2B5EF4-FFF2-40B4-BE49-F238E27FC236}">
                <a16:creationId xmlns:a16="http://schemas.microsoft.com/office/drawing/2014/main" id="{2596409C-78ED-0917-6E20-0B3934D3D763}"/>
              </a:ext>
            </a:extLst>
          </p:cNvPr>
          <p:cNvPicPr>
            <a:picLocks noChangeAspect="1"/>
          </p:cNvPicPr>
          <p:nvPr/>
        </p:nvPicPr>
        <p:blipFill>
          <a:blip r:embed="rId3"/>
          <a:stretch>
            <a:fillRect/>
          </a:stretch>
        </p:blipFill>
        <p:spPr>
          <a:xfrm>
            <a:off x="-1" y="1230825"/>
            <a:ext cx="5627175" cy="5627175"/>
          </a:xfrm>
          <a:prstGeom prst="rect">
            <a:avLst/>
          </a:prstGeom>
        </p:spPr>
      </p:pic>
      <p:sp>
        <p:nvSpPr>
          <p:cNvPr id="5" name="TextBox 4">
            <a:extLst>
              <a:ext uri="{FF2B5EF4-FFF2-40B4-BE49-F238E27FC236}">
                <a16:creationId xmlns:a16="http://schemas.microsoft.com/office/drawing/2014/main" id="{79A9E5BA-E0CE-E0A6-6C5A-EFE8DF7E2F3D}"/>
              </a:ext>
            </a:extLst>
          </p:cNvPr>
          <p:cNvSpPr txBox="1"/>
          <p:nvPr/>
        </p:nvSpPr>
        <p:spPr>
          <a:xfrm>
            <a:off x="5915025" y="1239340"/>
            <a:ext cx="5374432" cy="2036455"/>
          </a:xfrm>
          <a:prstGeom prst="rect">
            <a:avLst/>
          </a:prstGeom>
          <a:noFill/>
        </p:spPr>
        <p:txBody>
          <a:bodyPr wrap="square" rtlCol="0">
            <a:spAutoFit/>
          </a:bodyPr>
          <a:lstStyle/>
          <a:p>
            <a:pPr marL="285750" indent="-285750">
              <a:lnSpc>
                <a:spcPct val="115000"/>
              </a:lnSpc>
              <a:spcAft>
                <a:spcPts val="800"/>
              </a:spcAft>
              <a:buFont typeface="Wingdings" panose="05000000000000000000" pitchFamily="2" charset="2"/>
              <a:buChar char="ü"/>
            </a:pPr>
            <a:r>
              <a:rPr lang="en-GB" sz="1200">
                <a:effectLst/>
                <a:latin typeface="TWK Lausanne 350" panose="02000503040000020004" pitchFamily="50" charset="0"/>
                <a:ea typeface="Times New Roman" panose="02020603050405020304" pitchFamily="18" charset="0"/>
                <a:cs typeface="Arial" panose="020B0604020202020204" pitchFamily="34" charset="0"/>
              </a:rPr>
              <a:t>Health and Safety Training</a:t>
            </a:r>
            <a:endParaRPr lang="en-GB" sz="1200">
              <a:effectLst/>
              <a:latin typeface="TWK Lausanne 350" panose="02000503040000020004" pitchFamily="50"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Wingdings" panose="05000000000000000000" pitchFamily="2" charset="2"/>
              <a:buChar char="ü"/>
            </a:pPr>
            <a:r>
              <a:rPr lang="en-GB" sz="1200">
                <a:effectLst/>
                <a:latin typeface="TWK Lausanne 350" panose="02000503040000020004" pitchFamily="50" charset="0"/>
                <a:ea typeface="Times New Roman" panose="02020603050405020304" pitchFamily="18" charset="0"/>
                <a:cs typeface="Arial" panose="020B0604020202020204" pitchFamily="34" charset="0"/>
              </a:rPr>
              <a:t>First Aid Certificate</a:t>
            </a:r>
            <a:endParaRPr lang="en-GB" sz="1200">
              <a:effectLst/>
              <a:latin typeface="TWK Lausanne 350" panose="02000503040000020004" pitchFamily="50"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Wingdings" panose="05000000000000000000" pitchFamily="2" charset="2"/>
              <a:buChar char="ü"/>
            </a:pPr>
            <a:r>
              <a:rPr lang="en-GB" sz="1200">
                <a:effectLst/>
                <a:latin typeface="TWK Lausanne 350" panose="02000503040000020004" pitchFamily="50" charset="0"/>
                <a:ea typeface="Times New Roman" panose="02020603050405020304" pitchFamily="18" charset="0"/>
                <a:cs typeface="Arial" panose="020B0604020202020204" pitchFamily="34" charset="0"/>
              </a:rPr>
              <a:t>Other relevant training</a:t>
            </a:r>
          </a:p>
          <a:p>
            <a:pPr marL="285750" indent="-285750">
              <a:lnSpc>
                <a:spcPct val="115000"/>
              </a:lnSpc>
              <a:spcAft>
                <a:spcPts val="800"/>
              </a:spcAft>
              <a:buFont typeface="Wingdings" panose="05000000000000000000" pitchFamily="2" charset="2"/>
              <a:buChar char="ü"/>
            </a:pPr>
            <a:r>
              <a:rPr lang="en-GB" sz="1200">
                <a:latin typeface="TWK Lausanne 350" panose="02000503040000020004" pitchFamily="50" charset="0"/>
                <a:ea typeface="Calibri" panose="020F0502020204030204" pitchFamily="34" charset="0"/>
              </a:rPr>
              <a:t>Current valid CSCS card</a:t>
            </a:r>
            <a:endParaRPr lang="en-GB" sz="1200">
              <a:effectLst/>
              <a:latin typeface="TWK Lausanne 350" panose="02000503040000020004" pitchFamily="50"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Wingdings" panose="05000000000000000000" pitchFamily="2" charset="2"/>
              <a:buChar char="ü"/>
            </a:pPr>
            <a:r>
              <a:rPr lang="en-GB" sz="1200">
                <a:effectLst/>
                <a:latin typeface="TWK Lausanne 350" panose="02000503040000020004" pitchFamily="50" charset="0"/>
                <a:ea typeface="Times New Roman" panose="02020603050405020304" pitchFamily="18" charset="0"/>
                <a:cs typeface="Arial" panose="020B0604020202020204" pitchFamily="34" charset="0"/>
              </a:rPr>
              <a:t>Experience of working in a similar environment</a:t>
            </a:r>
            <a:endParaRPr lang="en-GB" sz="1200">
              <a:effectLst/>
              <a:latin typeface="TWK Lausanne 350" panose="02000503040000020004" pitchFamily="50"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ü"/>
            </a:pPr>
            <a:r>
              <a:rPr lang="en-GB" sz="1200">
                <a:effectLst/>
                <a:latin typeface="TWK Lausanne 350" panose="02000503040000020004" pitchFamily="50" charset="0"/>
                <a:ea typeface="Times New Roman" panose="02020603050405020304" pitchFamily="18" charset="0"/>
                <a:cs typeface="Arial" panose="020B0604020202020204" pitchFamily="34" charset="0"/>
              </a:rPr>
              <a:t>Awareness of issues surrounding homelessness</a:t>
            </a:r>
          </a:p>
          <a:p>
            <a:pPr marL="285750" indent="-285750">
              <a:buFont typeface="Wingdings" panose="05000000000000000000" pitchFamily="2" charset="2"/>
              <a:buChar char="ü"/>
            </a:pPr>
            <a:r>
              <a:rPr lang="en-US" sz="1200">
                <a:latin typeface="TWK Lausanne 350" panose="02000503040000020004" pitchFamily="50" charset="0"/>
                <a:cs typeface="Arial" panose="020B0604020202020204" pitchFamily="34" charset="0"/>
              </a:rPr>
              <a:t>Understanding the needs and rights of </a:t>
            </a:r>
            <a:r>
              <a:rPr lang="en-GB" sz="1200">
                <a:latin typeface="TWK Lausanne 350" panose="02000503040000020004" pitchFamily="50" charset="0"/>
                <a:cs typeface="Arial" panose="020B0604020202020204" pitchFamily="34" charset="0"/>
              </a:rPr>
              <a:t>people we support</a:t>
            </a:r>
            <a:endParaRPr lang="en-GB" sz="1200" dirty="0">
              <a:latin typeface="TWK Lausanne 350" panose="02000503040000020004" pitchFamily="50" charset="0"/>
              <a:cs typeface="Arial" panose="020B0604020202020204" pitchFamily="34" charset="0"/>
            </a:endParaRPr>
          </a:p>
        </p:txBody>
      </p:sp>
    </p:spTree>
    <p:extLst>
      <p:ext uri="{BB962C8B-B14F-4D97-AF65-F5344CB8AC3E}">
        <p14:creationId xmlns:p14="http://schemas.microsoft.com/office/powerpoint/2010/main" val="3209650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4700902"/>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Full time, permanent, 35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19-22 (£24,252 - £25,961 per annum)</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Maintenance Supervisor</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Working hours are 35 hours,  Monday to Friday – worked flexibly between the hours of 8.00am to 6.00pm, with one-hour unpaid break.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 be </a:t>
            </a:r>
            <a:r>
              <a:rPr lang="en-GB" sz="1200" dirty="0">
                <a:effectLst/>
                <a:latin typeface="TWK Lausanne 350" panose="02000503040000020004" pitchFamily="50" charset="0"/>
                <a:ea typeface="Calibri" panose="020F0502020204030204" pitchFamily="34" charset="0"/>
                <a:cs typeface="Aptos" panose="020B0004020202020204" pitchFamily="34" charset="0"/>
              </a:rPr>
              <a:t>Rosemount Business Park, 141-145 Charles Street, Unit M7/8, Glasgow, G21 2QA</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210 hours holiday (equivalent to 6 weeks) pro rata per year in the first year rising to 280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a:t>
            </a:r>
            <a:r>
              <a:rPr lang="en-GB" sz="1200" dirty="0">
                <a:latin typeface="TWK Lausanne 350" panose="02000503040000020004" pitchFamily="50" charset="0"/>
                <a:ea typeface="Calibri" panose="020F0502020204030204" pitchFamily="34" charset="0"/>
                <a:cs typeface="Times New Roman" panose="02020603050405020304" pitchFamily="18" charset="0"/>
              </a:rPr>
              <a:t>Pension. Deductions will be taken from your salary in the month you will complete 3-months of employment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6093976"/>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400" dirty="0">
              <a:solidFill>
                <a:srgbClr val="000000"/>
              </a:solidFill>
              <a:latin typeface="TWK Lausanne 350" panose="02000503040000020004" pitchFamily="50" charset="0"/>
            </a:endParaRPr>
          </a:p>
          <a:p>
            <a:pPr algn="l"/>
            <a:r>
              <a:rPr lang="en-GB" sz="1400" dirty="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Hybrid working – work where is best for you and your role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rising to 8 after a year (plus you can purchase up to 5 more days)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Refer a Friend</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endParaRPr lang="en-US" sz="1200" b="1" dirty="0">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3143553"/>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cover letter outlining why you want to work with us, and how you meet the experience, skills and behaviours expected for this role. </a:t>
            </a:r>
            <a:br>
              <a:rPr lang="en-GB" sz="1400" dirty="0">
                <a:latin typeface="TWK Lausanne 350" panose="02000503040000020004" pitchFamily="50" charset="0"/>
              </a:rPr>
            </a:br>
            <a:endParaRPr lang="en-GB" sz="1400" dirty="0">
              <a:latin typeface="TWK Lausanne 350" panose="02000503040000020004" pitchFamily="50" charset="0"/>
            </a:endParaRPr>
          </a:p>
          <a:p>
            <a:pPr>
              <a:lnSpc>
                <a:spcPct val="150000"/>
              </a:lnSpc>
            </a:pPr>
            <a:r>
              <a:rPr lang="en-GB" sz="1400" dirty="0">
                <a:latin typeface="TWK Lausanne 350" panose="02000503040000020004" pitchFamily="50" charset="0"/>
              </a:rPr>
              <a:t>Deadline 5pm on Friday 28</a:t>
            </a:r>
            <a:r>
              <a:rPr lang="en-GB" sz="1400" baseline="30000" dirty="0">
                <a:latin typeface="TWK Lausanne 350" panose="02000503040000020004" pitchFamily="50" charset="0"/>
              </a:rPr>
              <a:t>th</a:t>
            </a:r>
            <a:r>
              <a:rPr lang="en-GB" sz="1400" dirty="0">
                <a:latin typeface="TWK Lausanne 350" panose="02000503040000020004" pitchFamily="50" charset="0"/>
              </a:rPr>
              <a:t> March 2025</a:t>
            </a:r>
            <a:br>
              <a:rPr lang="en-GB" sz="1400" dirty="0">
                <a:latin typeface="TWK Lausanne 350" panose="02000503040000020004" pitchFamily="50" charset="0"/>
              </a:rPr>
            </a:b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1569660"/>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Property Clearance and </a:t>
            </a:r>
          </a:p>
          <a:p>
            <a:r>
              <a:rPr lang="en-GB" sz="3200" dirty="0">
                <a:latin typeface="Tiempos Headline Regular" panose="02020503060303060403" pitchFamily="18" charset="0"/>
              </a:rPr>
              <a:t>Maintenance Worker </a:t>
            </a: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870089"/>
            <a:ext cx="4651898" cy="4154984"/>
          </a:xfrm>
          <a:prstGeom prst="rect">
            <a:avLst/>
          </a:prstGeom>
          <a:noFill/>
        </p:spPr>
        <p:txBody>
          <a:bodyPr wrap="square">
            <a:spAutoFit/>
          </a:bodyPr>
          <a:lstStyle/>
          <a:p>
            <a:pPr>
              <a:spcAft>
                <a:spcPts val="1200"/>
              </a:spcAft>
            </a:pPr>
            <a:endParaRPr lang="en-GB" sz="1400" dirty="0">
              <a:latin typeface="TWK Lausanne 350" panose="02000503040000020004" pitchFamily="50" charset="0"/>
              <a:cs typeface="Times New Roman" panose="02020603050405020304" pitchFamily="18" charset="0"/>
            </a:endParaRPr>
          </a:p>
          <a:p>
            <a:pPr>
              <a:spcAft>
                <a:spcPts val="1200"/>
              </a:spcAft>
            </a:pPr>
            <a:endParaRPr lang="en-GB" sz="1400" dirty="0">
              <a:latin typeface="TWK Lausanne 350" panose="02000503040000020004" pitchFamily="50" charset="0"/>
              <a:cs typeface="Times New Roman" panose="02020603050405020304" pitchFamily="18" charset="0"/>
            </a:endParaRPr>
          </a:p>
          <a:p>
            <a:pPr>
              <a:spcAft>
                <a:spcPts val="1200"/>
              </a:spcAft>
            </a:pPr>
            <a:endParaRPr lang="en-GB" sz="1400" dirty="0">
              <a:latin typeface="TWK Lausanne 350" panose="02000503040000020004" pitchFamily="50" charset="0"/>
              <a:cs typeface="Times New Roman" panose="02020603050405020304" pitchFamily="18" charset="0"/>
            </a:endParaRPr>
          </a:p>
          <a:p>
            <a:pPr>
              <a:spcAft>
                <a:spcPts val="1200"/>
              </a:spcAft>
            </a:pPr>
            <a:r>
              <a:rPr lang="en-GB" sz="1400" dirty="0">
                <a:latin typeface="TWK Lausanne 350" panose="02000503040000020004" pitchFamily="50" charset="0"/>
                <a:cs typeface="Times New Roman" panose="02020603050405020304" pitchFamily="18" charset="0"/>
              </a:rPr>
              <a:t>The Property team is responsible for the management of a portfolio of 400 properties of various size, predominantly in the Glasgow area and includes general administration, maintenance workers, technicians, painters and joiners</a:t>
            </a:r>
          </a:p>
          <a:p>
            <a:pPr>
              <a:spcAft>
                <a:spcPts val="1200"/>
              </a:spcAft>
            </a:pPr>
            <a:r>
              <a:rPr lang="en-US" sz="1400" dirty="0">
                <a:effectLst/>
                <a:latin typeface="TWK Lausanne 350" panose="02000503040000020004" pitchFamily="50" charset="0"/>
                <a:ea typeface="Times New Roman" panose="02020603050405020304" pitchFamily="18" charset="0"/>
                <a:cs typeface="Arial" panose="020B0604020202020204" pitchFamily="34" charset="0"/>
              </a:rPr>
              <a:t>The Property Clearance and Maintenance Worker is part of the uplift and removal team </a:t>
            </a:r>
            <a:r>
              <a:rPr lang="en-US" sz="1400" dirty="0">
                <a:latin typeface="TWK Lausanne 350" panose="02000503040000020004" pitchFamily="50" charset="0"/>
                <a:ea typeface="Times New Roman" panose="02020603050405020304" pitchFamily="18" charset="0"/>
                <a:cs typeface="Arial" panose="020B0604020202020204" pitchFamily="34" charset="0"/>
              </a:rPr>
              <a:t>and will </a:t>
            </a:r>
            <a:r>
              <a:rPr lang="en-US" sz="1400" dirty="0">
                <a:effectLst/>
                <a:latin typeface="TWK Lausanne 350" panose="02000503040000020004" pitchFamily="50" charset="0"/>
                <a:ea typeface="Times New Roman" panose="02020603050405020304" pitchFamily="18" charset="0"/>
                <a:cs typeface="Arial" panose="020B0604020202020204" pitchFamily="34" charset="0"/>
              </a:rPr>
              <a:t>carry out clearance and minor repairs of properties to provide a high-quality accommodation function facilitating and supporting Right There’s vision of a world where everyone has an equal chance to create a safe and supportive place to call home as well as providing holistic support to people across Scotland</a:t>
            </a:r>
            <a:endParaRPr lang="en-GB" sz="1400" dirty="0">
              <a:solidFill>
                <a:srgbClr val="FF0000"/>
              </a:solidFill>
              <a:latin typeface="TWK Lausanne 350" panose="02000503040000020004" pitchFamily="50" charset="0"/>
              <a:cs typeface="Times New Roman" panose="02020603050405020304" pitchFamily="18" charset="0"/>
            </a:endParaRPr>
          </a:p>
        </p:txBody>
      </p:sp>
      <p:sp>
        <p:nvSpPr>
          <p:cNvPr id="2" name="Rectangle 1">
            <a:extLst>
              <a:ext uri="{FF2B5EF4-FFF2-40B4-BE49-F238E27FC236}">
                <a16:creationId xmlns:a16="http://schemas.microsoft.com/office/drawing/2014/main" id="{4A813FF3-6D98-D818-FB63-AC584196F74C}"/>
              </a:ext>
            </a:extLst>
          </p:cNvPr>
          <p:cNvSpPr/>
          <p:nvPr/>
        </p:nvSpPr>
        <p:spPr>
          <a:xfrm>
            <a:off x="1760561" y="205853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Head of Property</a:t>
            </a:r>
          </a:p>
        </p:txBody>
      </p:sp>
      <p:sp>
        <p:nvSpPr>
          <p:cNvPr id="3" name="Rectangle 2">
            <a:extLst>
              <a:ext uri="{FF2B5EF4-FFF2-40B4-BE49-F238E27FC236}">
                <a16:creationId xmlns:a16="http://schemas.microsoft.com/office/drawing/2014/main" id="{0658C970-5B5D-D1BA-005E-CBAF0E55ED52}"/>
              </a:ext>
            </a:extLst>
          </p:cNvPr>
          <p:cNvSpPr/>
          <p:nvPr/>
        </p:nvSpPr>
        <p:spPr>
          <a:xfrm>
            <a:off x="1760561" y="3339600"/>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Maintenance Supervisor</a:t>
            </a:r>
          </a:p>
        </p:txBody>
      </p:sp>
      <p:sp>
        <p:nvSpPr>
          <p:cNvPr id="4" name="Rectangle 3">
            <a:extLst>
              <a:ext uri="{FF2B5EF4-FFF2-40B4-BE49-F238E27FC236}">
                <a16:creationId xmlns:a16="http://schemas.microsoft.com/office/drawing/2014/main" id="{76E749A2-0140-EB20-E7F4-3E78F5E70418}"/>
              </a:ext>
            </a:extLst>
          </p:cNvPr>
          <p:cNvSpPr/>
          <p:nvPr/>
        </p:nvSpPr>
        <p:spPr>
          <a:xfrm>
            <a:off x="1760561" y="466010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tx1"/>
              </a:solidFill>
              <a:latin typeface="TWK Lausanne 350" panose="02000503040000020004" pitchFamily="50" charset="0"/>
            </a:endParaRPr>
          </a:p>
          <a:p>
            <a:pPr algn="ctr"/>
            <a:r>
              <a:rPr lang="en-GB" sz="1200" dirty="0">
                <a:solidFill>
                  <a:schemeClr val="tx1"/>
                </a:solidFill>
                <a:latin typeface="TWK Lausanne 350" panose="02000503040000020004" pitchFamily="50" charset="0"/>
              </a:rPr>
              <a:t>Maintenance Workers, Painters, </a:t>
            </a:r>
            <a:r>
              <a:rPr lang="en-GB" sz="1200" dirty="0" err="1">
                <a:solidFill>
                  <a:schemeClr val="tx1"/>
                </a:solidFill>
                <a:latin typeface="TWK Lausanne 350" panose="02000503040000020004" pitchFamily="50" charset="0"/>
              </a:rPr>
              <a:t>Joiner,Technicians</a:t>
            </a:r>
            <a:r>
              <a:rPr lang="en-GB" sz="1200" dirty="0">
                <a:solidFill>
                  <a:schemeClr val="tx1"/>
                </a:solidFill>
                <a:latin typeface="TWK Lausanne 350" panose="02000503040000020004" pitchFamily="50" charset="0"/>
              </a:rPr>
              <a:t>	</a:t>
            </a:r>
            <a:r>
              <a:rPr lang="en-GB" dirty="0">
                <a:solidFill>
                  <a:schemeClr val="tx1"/>
                </a:solidFill>
              </a:rPr>
              <a:t>	</a:t>
            </a:r>
          </a:p>
        </p:txBody>
      </p:sp>
      <p:cxnSp>
        <p:nvCxnSpPr>
          <p:cNvPr id="7" name="Straight Arrow Connector 6">
            <a:extLst>
              <a:ext uri="{FF2B5EF4-FFF2-40B4-BE49-F238E27FC236}">
                <a16:creationId xmlns:a16="http://schemas.microsoft.com/office/drawing/2014/main" id="{9844A910-38A9-1BE0-A5C8-16EBD0DDAB9C}"/>
              </a:ext>
            </a:extLst>
          </p:cNvPr>
          <p:cNvCxnSpPr>
            <a:stCxn id="2" idx="2"/>
            <a:endCxn id="3" idx="0"/>
          </p:cNvCxnSpPr>
          <p:nvPr/>
        </p:nvCxnSpPr>
        <p:spPr>
          <a:xfrm>
            <a:off x="2647666" y="2788469"/>
            <a:ext cx="0" cy="5511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28C8345-DDD8-6210-4B6F-423AF0CA228A}"/>
              </a:ext>
            </a:extLst>
          </p:cNvPr>
          <p:cNvCxnSpPr>
            <a:stCxn id="3" idx="2"/>
            <a:endCxn id="4" idx="0"/>
          </p:cNvCxnSpPr>
          <p:nvPr/>
        </p:nvCxnSpPr>
        <p:spPr>
          <a:xfrm>
            <a:off x="2647666" y="4069532"/>
            <a:ext cx="0" cy="5905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1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8 - 9</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12</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15</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10-11</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498476"/>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Roles &amp;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737986" y="1083251"/>
            <a:ext cx="10716028" cy="4492640"/>
          </a:xfrm>
          <a:prstGeom prst="rect">
            <a:avLst/>
          </a:prstGeom>
          <a:noFill/>
        </p:spPr>
        <p:txBody>
          <a:bodyPr wrap="square">
            <a:spAutoFit/>
          </a:bodyPr>
          <a:lstStyle/>
          <a:p>
            <a:pPr lvl="0">
              <a:lnSpc>
                <a:spcPct val="107000"/>
              </a:lnSpc>
              <a:buSzPts val="1000"/>
            </a:pP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r>
              <a:rPr lang="en-US" sz="1400" b="1" dirty="0">
                <a:ln>
                  <a:noFill/>
                </a:ln>
                <a:solidFill>
                  <a:srgbClr val="000000"/>
                </a:solidFill>
                <a:effectLst/>
                <a:latin typeface="TWK Lausanne 350" panose="02000503040000020004" pitchFamily="50" charset="0"/>
                <a:ea typeface="Arial Unicode MS"/>
                <a:cs typeface="Arial Unicode MS"/>
              </a:rPr>
              <a:t>Uplift and Removal and maintenance repair responsibilities</a:t>
            </a:r>
          </a:p>
          <a:p>
            <a:r>
              <a:rPr lang="en-US" sz="1400" dirty="0">
                <a:ln>
                  <a:noFill/>
                </a:ln>
                <a:solidFill>
                  <a:srgbClr val="000000"/>
                </a:solidFill>
                <a:effectLst/>
                <a:latin typeface="TWK Lausanne 350" panose="02000503040000020004" pitchFamily="50" charset="0"/>
                <a:ea typeface="Arial Unicode MS"/>
                <a:cs typeface="Arial Unicode MS"/>
              </a:rPr>
              <a:t> </a:t>
            </a:r>
            <a:endParaRPr lang="en-GB" sz="1400" dirty="0">
              <a:ln>
                <a:noFill/>
              </a:ln>
              <a:solidFill>
                <a:srgbClr val="000000"/>
              </a:solidFill>
              <a:effectLst/>
              <a:latin typeface="TWK Lausanne 350" panose="02000503040000020004" pitchFamily="50" charset="0"/>
              <a:ea typeface="Arial Unicode MS"/>
              <a:cs typeface="Arial Unicode MS"/>
            </a:endParaRPr>
          </a:p>
          <a:p>
            <a:pPr marL="285750" indent="-285750" fontAlgn="base">
              <a:spcAft>
                <a:spcPts val="600"/>
              </a:spcAft>
              <a:buFont typeface="Wingdings" panose="05000000000000000000" pitchFamily="2" charset="2"/>
              <a:buChar char="§"/>
            </a:pPr>
            <a:r>
              <a:rPr lang="en-US" sz="1200" kern="0" dirty="0">
                <a:solidFill>
                  <a:srgbClr val="000000"/>
                </a:solidFill>
                <a:latin typeface="TWK Lausanne 350" panose="02000503040000020004" pitchFamily="50" charset="0"/>
              </a:rPr>
              <a:t>Carry out clearance of property contents including fixtures and fittings, furnishings, white goods, floorings, and consumables. </a:t>
            </a:r>
            <a:endParaRPr lang="en-GB" sz="1200" kern="0" dirty="0">
              <a:solidFill>
                <a:srgbClr val="000000"/>
              </a:solidFill>
              <a:latin typeface="TWK Lausanne 350" panose="02000503040000020004" pitchFamily="50" charset="0"/>
            </a:endParaRPr>
          </a:p>
          <a:p>
            <a:pPr marL="285750" indent="-285750" fontAlgn="base">
              <a:lnSpc>
                <a:spcPct val="107000"/>
              </a:lnSpc>
              <a:spcAft>
                <a:spcPts val="600"/>
              </a:spcAft>
              <a:buFont typeface="Wingdings" panose="05000000000000000000" pitchFamily="2" charset="2"/>
              <a:buChar char="§"/>
            </a:pPr>
            <a:r>
              <a:rPr lang="en-GB" sz="1200" kern="0" dirty="0">
                <a:solidFill>
                  <a:srgbClr val="000000"/>
                </a:solidFill>
                <a:latin typeface="TWK Lausanne 350" panose="02000503040000020004" pitchFamily="50" charset="0"/>
              </a:rPr>
              <a:t>Deliver furniture, white goods, flooring and consumables as required.</a:t>
            </a:r>
          </a:p>
          <a:p>
            <a:pPr marL="285750" indent="-285750" fontAlgn="base">
              <a:lnSpc>
                <a:spcPct val="107000"/>
              </a:lnSpc>
              <a:spcAft>
                <a:spcPts val="600"/>
              </a:spcAft>
              <a:buFont typeface="Wingdings" panose="05000000000000000000" pitchFamily="2" charset="2"/>
              <a:buChar char="§"/>
            </a:pPr>
            <a:r>
              <a:rPr lang="en-GB" sz="1200" kern="0" dirty="0">
                <a:solidFill>
                  <a:srgbClr val="000000"/>
                </a:solidFill>
                <a:latin typeface="TWK Lausanne 350" panose="02000503040000020004" pitchFamily="50" charset="0"/>
              </a:rPr>
              <a:t>Carry out basic clean of property on a clean as you go basis.</a:t>
            </a:r>
          </a:p>
          <a:p>
            <a:pPr marL="285750" indent="-285750" fontAlgn="base">
              <a:lnSpc>
                <a:spcPct val="107000"/>
              </a:lnSpc>
              <a:spcAft>
                <a:spcPts val="600"/>
              </a:spcAft>
              <a:buFont typeface="Wingdings" panose="05000000000000000000" pitchFamily="2" charset="2"/>
              <a:buChar char="§"/>
            </a:pPr>
            <a:r>
              <a:rPr lang="en-GB" sz="1200" kern="0" dirty="0">
                <a:solidFill>
                  <a:srgbClr val="000000"/>
                </a:solidFill>
                <a:latin typeface="TWK Lausanne 350" panose="02000503040000020004" pitchFamily="50" charset="0"/>
              </a:rPr>
              <a:t>Use </a:t>
            </a:r>
            <a:r>
              <a:rPr lang="en-GB" sz="1200" kern="0" dirty="0" err="1">
                <a:solidFill>
                  <a:srgbClr val="000000"/>
                </a:solidFill>
                <a:latin typeface="TWK Lausanne 350" panose="02000503040000020004" pitchFamily="50" charset="0"/>
              </a:rPr>
              <a:t>Sanondaf</a:t>
            </a:r>
            <a:r>
              <a:rPr lang="en-GB" sz="1200" kern="0" dirty="0">
                <a:solidFill>
                  <a:srgbClr val="000000"/>
                </a:solidFill>
                <a:latin typeface="TWK Lausanne 350" panose="02000503040000020004" pitchFamily="50" charset="0"/>
              </a:rPr>
              <a:t> products in initial clearance and on final check before handover .</a:t>
            </a:r>
          </a:p>
          <a:p>
            <a:pPr marL="285750" indent="-285750" fontAlgn="base">
              <a:lnSpc>
                <a:spcPct val="107000"/>
              </a:lnSpc>
              <a:spcAft>
                <a:spcPts val="600"/>
              </a:spcAft>
              <a:buFont typeface="Wingdings" panose="05000000000000000000" pitchFamily="2" charset="2"/>
              <a:buChar char="§"/>
            </a:pPr>
            <a:r>
              <a:rPr lang="en-GB" sz="1200" kern="0" dirty="0">
                <a:solidFill>
                  <a:srgbClr val="000000"/>
                </a:solidFill>
                <a:latin typeface="TWK Lausanne 350" panose="02000503040000020004" pitchFamily="50" charset="0"/>
              </a:rPr>
              <a:t>Keep all Right There vehicles clean and tidy using </a:t>
            </a:r>
            <a:r>
              <a:rPr lang="en-GB" sz="1200" kern="0" dirty="0" err="1">
                <a:solidFill>
                  <a:srgbClr val="000000"/>
                </a:solidFill>
                <a:latin typeface="TWK Lausanne 350" panose="02000503040000020004" pitchFamily="50" charset="0"/>
              </a:rPr>
              <a:t>Sanondaf</a:t>
            </a:r>
            <a:r>
              <a:rPr lang="en-GB" sz="1200" kern="0" dirty="0">
                <a:solidFill>
                  <a:srgbClr val="000000"/>
                </a:solidFill>
                <a:latin typeface="TWK Lausanne 350" panose="02000503040000020004" pitchFamily="50" charset="0"/>
              </a:rPr>
              <a:t> were required.</a:t>
            </a:r>
          </a:p>
          <a:p>
            <a:pPr marL="285750" indent="-285750" fontAlgn="base">
              <a:lnSpc>
                <a:spcPct val="107000"/>
              </a:lnSpc>
              <a:spcAft>
                <a:spcPts val="600"/>
              </a:spcAft>
              <a:buFont typeface="Wingdings" panose="05000000000000000000" pitchFamily="2" charset="2"/>
              <a:buChar char="§"/>
            </a:pPr>
            <a:r>
              <a:rPr lang="en-GB" sz="1200" kern="0" dirty="0">
                <a:solidFill>
                  <a:srgbClr val="000000"/>
                </a:solidFill>
                <a:latin typeface="TWK Lausanne 350" panose="02000503040000020004" pitchFamily="50" charset="0"/>
              </a:rPr>
              <a:t>Keep all Right There tools and equipment in good condition, report where items are damaged or need to be replaced.</a:t>
            </a:r>
          </a:p>
          <a:p>
            <a:pPr marL="285750" indent="-285750" fontAlgn="base">
              <a:lnSpc>
                <a:spcPct val="107000"/>
              </a:lnSpc>
              <a:spcAft>
                <a:spcPts val="600"/>
              </a:spcAft>
              <a:buFont typeface="Wingdings" panose="05000000000000000000" pitchFamily="2" charset="2"/>
              <a:buChar char="§"/>
            </a:pPr>
            <a:r>
              <a:rPr lang="en-GB" sz="1200" kern="0" dirty="0">
                <a:solidFill>
                  <a:srgbClr val="000000"/>
                </a:solidFill>
                <a:latin typeface="TWK Lausanne 350" panose="02000503040000020004" pitchFamily="50" charset="0"/>
              </a:rPr>
              <a:t>Look for ways to recycle /upcycle any equipment taken from properties .</a:t>
            </a:r>
          </a:p>
          <a:p>
            <a:pPr marL="285750" indent="-285750" fontAlgn="base">
              <a:lnSpc>
                <a:spcPct val="107000"/>
              </a:lnSpc>
              <a:spcAft>
                <a:spcPts val="600"/>
              </a:spcAft>
              <a:buFont typeface="Wingdings" panose="05000000000000000000" pitchFamily="2" charset="2"/>
              <a:buChar char="§"/>
            </a:pPr>
            <a:r>
              <a:rPr lang="en-GB" sz="1200" kern="0" dirty="0">
                <a:solidFill>
                  <a:srgbClr val="000000"/>
                </a:solidFill>
                <a:latin typeface="TWK Lausanne 350" panose="02000503040000020004" pitchFamily="50" charset="0"/>
              </a:rPr>
              <a:t>Make sure all waste is disposed of in a timely manner with the appropriate waste transfer notes in place .</a:t>
            </a:r>
          </a:p>
          <a:p>
            <a:pPr marL="285750" indent="-285750" fontAlgn="base">
              <a:lnSpc>
                <a:spcPct val="107000"/>
              </a:lnSpc>
              <a:spcAft>
                <a:spcPts val="600"/>
              </a:spcAft>
              <a:buFont typeface="Wingdings" panose="05000000000000000000" pitchFamily="2" charset="2"/>
              <a:buChar char="§"/>
            </a:pPr>
            <a:r>
              <a:rPr lang="en-GB" sz="1200" kern="0" dirty="0">
                <a:solidFill>
                  <a:srgbClr val="000000"/>
                </a:solidFill>
                <a:latin typeface="TWK Lausanne 350" panose="02000503040000020004" pitchFamily="50" charset="0"/>
              </a:rPr>
              <a:t>Work closely with Maintenance Supervisor advising on any timeline blockers to completion of property.</a:t>
            </a:r>
          </a:p>
          <a:p>
            <a:pPr marL="285750" indent="-285750" fontAlgn="base">
              <a:lnSpc>
                <a:spcPct val="107000"/>
              </a:lnSpc>
              <a:spcAft>
                <a:spcPts val="600"/>
              </a:spcAft>
              <a:buFont typeface="Wingdings" panose="05000000000000000000" pitchFamily="2" charset="2"/>
              <a:buChar char="§"/>
            </a:pPr>
            <a:r>
              <a:rPr lang="en-GB" sz="1200" kern="0" dirty="0">
                <a:solidFill>
                  <a:srgbClr val="000000"/>
                </a:solidFill>
                <a:latin typeface="TWK Lausanne 350" panose="02000503040000020004" pitchFamily="50" charset="0"/>
              </a:rPr>
              <a:t>Carry out minor repairs and maintenance works.</a:t>
            </a:r>
          </a:p>
          <a:p>
            <a:pPr marL="285750" indent="-285750" fontAlgn="base">
              <a:lnSpc>
                <a:spcPct val="107000"/>
              </a:lnSpc>
              <a:spcAft>
                <a:spcPts val="600"/>
              </a:spcAft>
              <a:buFont typeface="Wingdings" panose="05000000000000000000" pitchFamily="2" charset="2"/>
              <a:buChar char="§"/>
            </a:pPr>
            <a:r>
              <a:rPr lang="en-GB" sz="1200" kern="0" dirty="0">
                <a:solidFill>
                  <a:srgbClr val="000000"/>
                </a:solidFill>
                <a:latin typeface="TWK Lausanne 350" panose="02000503040000020004" pitchFamily="50" charset="0"/>
              </a:rPr>
              <a:t>Carry out general planned maintenance when required.</a:t>
            </a:r>
          </a:p>
          <a:p>
            <a:pPr marL="285750" indent="-285750" fontAlgn="base">
              <a:lnSpc>
                <a:spcPct val="107000"/>
              </a:lnSpc>
              <a:spcAft>
                <a:spcPts val="600"/>
              </a:spcAft>
              <a:buFont typeface="Wingdings" panose="05000000000000000000" pitchFamily="2" charset="2"/>
              <a:buChar char="§"/>
            </a:pPr>
            <a:r>
              <a:rPr lang="en-GB" sz="1200" kern="0" dirty="0">
                <a:solidFill>
                  <a:srgbClr val="000000"/>
                </a:solidFill>
                <a:latin typeface="TWK Lausanne 350" panose="02000503040000020004" pitchFamily="50" charset="0"/>
              </a:rPr>
              <a:t>Recording of time, materials and consumables used to carry out jobs.</a:t>
            </a:r>
          </a:p>
          <a:p>
            <a:pPr marL="285750" indent="-285750" fontAlgn="base">
              <a:lnSpc>
                <a:spcPct val="107000"/>
              </a:lnSpc>
              <a:spcAft>
                <a:spcPts val="600"/>
              </a:spcAft>
              <a:buFont typeface="Wingdings" panose="05000000000000000000" pitchFamily="2" charset="2"/>
              <a:buChar char="§"/>
            </a:pPr>
            <a:r>
              <a:rPr lang="en-GB" sz="1200" kern="0" dirty="0">
                <a:solidFill>
                  <a:srgbClr val="000000"/>
                </a:solidFill>
                <a:latin typeface="TWK Lausanne 350" panose="02000503040000020004" pitchFamily="50" charset="0"/>
              </a:rPr>
              <a:t>Ensure the Right There vehicles, tools and IT devices are kept in good condition.</a:t>
            </a:r>
          </a:p>
          <a:p>
            <a:pPr lvl="0" fontAlgn="base"/>
            <a:endParaRPr lang="en-GB" sz="1400" u="none" strike="noStrike" kern="0" spc="0" dirty="0">
              <a:ln>
                <a:noFill/>
              </a:ln>
              <a:solidFill>
                <a:srgbClr val="000000"/>
              </a:solidFill>
              <a:effectLst/>
              <a:latin typeface="TWK Lausanne 350" panose="02000503040000020004" pitchFamily="50" charset="0"/>
              <a:ea typeface="Arial Unicode MS"/>
              <a:cs typeface="Arial Unicode MS"/>
            </a:endParaRPr>
          </a:p>
        </p:txBody>
      </p:sp>
      <p:sp>
        <p:nvSpPr>
          <p:cNvPr id="2" name="Footer Placeholder 1">
            <a:extLst>
              <a:ext uri="{FF2B5EF4-FFF2-40B4-BE49-F238E27FC236}">
                <a16:creationId xmlns:a16="http://schemas.microsoft.com/office/drawing/2014/main" id="{806E8C41-69AA-43B2-5E80-98D537F75C7B}"/>
              </a:ext>
            </a:extLst>
          </p:cNvPr>
          <p:cNvSpPr>
            <a:spLocks noGrp="1"/>
          </p:cNvSpPr>
          <p:nvPr>
            <p:ph type="ftr" sz="quarter" idx="11"/>
          </p:nvPr>
        </p:nvSpPr>
        <p:spPr/>
        <p:txBody>
          <a:bodyPr/>
          <a:lstStyle/>
          <a:p>
            <a:r>
              <a:rPr lang="en-GB" dirty="0"/>
              <a:t>7</a:t>
            </a:r>
          </a:p>
        </p:txBody>
      </p:sp>
    </p:spTree>
    <p:extLst>
      <p:ext uri="{BB962C8B-B14F-4D97-AF65-F5344CB8AC3E}">
        <p14:creationId xmlns:p14="http://schemas.microsoft.com/office/powerpoint/2010/main" val="1058346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19B6A0B-1B81-972F-AB73-9865BCE66301}"/>
              </a:ext>
            </a:extLst>
          </p:cNvPr>
          <p:cNvSpPr txBox="1"/>
          <p:nvPr/>
        </p:nvSpPr>
        <p:spPr>
          <a:xfrm>
            <a:off x="457200" y="408000"/>
            <a:ext cx="11625944" cy="6026778"/>
          </a:xfrm>
          <a:prstGeom prst="rect">
            <a:avLst/>
          </a:prstGeom>
          <a:noFill/>
        </p:spPr>
        <p:txBody>
          <a:bodyPr wrap="square">
            <a:spAutoFit/>
          </a:bodyPr>
          <a:lstStyle/>
          <a:p>
            <a:pPr fontAlgn="base">
              <a:lnSpc>
                <a:spcPct val="107000"/>
              </a:lnSpc>
              <a:spcAft>
                <a:spcPts val="800"/>
              </a:spcAft>
            </a:pPr>
            <a:r>
              <a:rPr lang="en-GB" sz="1200" b="1" kern="0" dirty="0">
                <a:solidFill>
                  <a:srgbClr val="000000"/>
                </a:solidFill>
                <a:latin typeface="TWK Lausanne 350" panose="02000503040000020004" pitchFamily="50" charset="0"/>
              </a:rPr>
              <a:t>Compliance</a:t>
            </a:r>
          </a:p>
          <a:p>
            <a:pPr marL="342900" indent="-342900" fontAlgn="base">
              <a:lnSpc>
                <a:spcPct val="107000"/>
              </a:lnSpc>
              <a:spcAft>
                <a:spcPts val="800"/>
              </a:spcAft>
              <a:buFont typeface="Arial" panose="020B0604020202020204" pitchFamily="34" charset="0"/>
              <a:buChar char="•"/>
            </a:pPr>
            <a:r>
              <a:rPr lang="en-GB" sz="1200" kern="0" dirty="0">
                <a:solidFill>
                  <a:srgbClr val="000000"/>
                </a:solidFill>
                <a:latin typeface="TWK Lausanne 350" panose="02000503040000020004" pitchFamily="50" charset="0"/>
              </a:rPr>
              <a:t>Risk assess all areas prior to any works commencing and use the correct PPE dependant on the level of risk.</a:t>
            </a:r>
          </a:p>
          <a:p>
            <a:pPr marL="342900" indent="-342900" fontAlgn="base">
              <a:lnSpc>
                <a:spcPct val="107000"/>
              </a:lnSpc>
              <a:spcAft>
                <a:spcPts val="800"/>
              </a:spcAft>
              <a:buFont typeface="Arial" panose="020B0604020202020204" pitchFamily="34" charset="0"/>
              <a:buChar char="•"/>
            </a:pPr>
            <a:r>
              <a:rPr lang="en-GB" sz="1200" kern="0" dirty="0">
                <a:solidFill>
                  <a:srgbClr val="000000"/>
                </a:solidFill>
                <a:latin typeface="TWK Lausanne 350" panose="02000503040000020004" pitchFamily="50" charset="0"/>
              </a:rPr>
              <a:t>Ensuring works are carried out to a standard in line with Right There and contractors’ standards.</a:t>
            </a:r>
          </a:p>
          <a:p>
            <a:pPr marL="342900" indent="-342900" fontAlgn="base">
              <a:lnSpc>
                <a:spcPct val="107000"/>
              </a:lnSpc>
              <a:spcAft>
                <a:spcPts val="800"/>
              </a:spcAft>
              <a:buFont typeface="Arial" panose="020B0604020202020204" pitchFamily="34" charset="0"/>
              <a:buChar char="•"/>
            </a:pPr>
            <a:r>
              <a:rPr lang="en-GB" sz="1200" kern="0" dirty="0">
                <a:solidFill>
                  <a:srgbClr val="000000"/>
                </a:solidFill>
                <a:latin typeface="TWK Lausanne 350" panose="02000503040000020004" pitchFamily="50" charset="0"/>
              </a:rPr>
              <a:t>Ensuring compliance with all relevant health and safety legislation and report any safety concerns or incidents.</a:t>
            </a:r>
          </a:p>
          <a:p>
            <a:pPr marL="342900" indent="-342900" fontAlgn="base">
              <a:lnSpc>
                <a:spcPct val="115000"/>
              </a:lnSpc>
              <a:spcAft>
                <a:spcPts val="800"/>
              </a:spcAft>
              <a:buFont typeface="Arial" panose="020B0604020202020204" pitchFamily="34" charset="0"/>
              <a:buChar char="•"/>
            </a:pPr>
            <a:r>
              <a:rPr lang="en-GB" sz="1200" kern="0" dirty="0">
                <a:solidFill>
                  <a:srgbClr val="000000"/>
                </a:solidFill>
                <a:latin typeface="TWK Lausanne 350" panose="02000503040000020004" pitchFamily="50" charset="0"/>
              </a:rPr>
              <a:t>Consistent adherence to all  Right There’s policies and procedures ensuring best practice and legal compliance</a:t>
            </a:r>
          </a:p>
          <a:p>
            <a:pPr marL="342900" lvl="0" indent="-342900" fontAlgn="base">
              <a:lnSpc>
                <a:spcPct val="115000"/>
              </a:lnSpc>
              <a:spcAft>
                <a:spcPts val="800"/>
              </a:spcAft>
              <a:buFont typeface="Arial" panose="020B0604020202020204" pitchFamily="34" charset="0"/>
              <a:buChar char="•"/>
            </a:pPr>
            <a:r>
              <a:rPr lang="en-GB" sz="1200" kern="0" dirty="0">
                <a:solidFill>
                  <a:srgbClr val="000000"/>
                </a:solidFill>
                <a:latin typeface="TWK Lausanne 350" panose="02000503040000020004" pitchFamily="50" charset="0"/>
              </a:rPr>
              <a:t>Right There’s policies and procedures.</a:t>
            </a:r>
          </a:p>
          <a:p>
            <a:pPr marL="342900" lvl="0" indent="-342900" fontAlgn="base">
              <a:lnSpc>
                <a:spcPct val="115000"/>
              </a:lnSpc>
              <a:spcAft>
                <a:spcPts val="800"/>
              </a:spcAft>
              <a:buFont typeface="Arial" panose="020B0604020202020204" pitchFamily="34" charset="0"/>
              <a:buChar char="•"/>
            </a:pPr>
            <a:r>
              <a:rPr lang="en-GB" sz="1200" kern="0" dirty="0">
                <a:solidFill>
                  <a:srgbClr val="000000"/>
                </a:solidFill>
                <a:latin typeface="TWK Lausanne 350" panose="02000503040000020004" pitchFamily="50" charset="0"/>
              </a:rPr>
              <a:t>Requirements of external agencies and contractors.</a:t>
            </a:r>
          </a:p>
          <a:p>
            <a:pPr>
              <a:lnSpc>
                <a:spcPct val="115000"/>
              </a:lnSpc>
            </a:pPr>
            <a:endParaRPr lang="en-GB" sz="1200" b="1" dirty="0">
              <a:effectLst/>
              <a:latin typeface="TWK Lausanne 350" panose="02000503040000020004" pitchFamily="50" charset="0"/>
              <a:ea typeface="Calibri" panose="020F0502020204030204" pitchFamily="34" charset="0"/>
              <a:cs typeface="Times New Roman" panose="02020603050405020304" pitchFamily="18" charset="0"/>
            </a:endParaRPr>
          </a:p>
          <a:p>
            <a:pPr>
              <a:lnSpc>
                <a:spcPct val="115000"/>
              </a:lnSpc>
            </a:pPr>
            <a:r>
              <a:rPr lang="en-GB" sz="1200" b="1" dirty="0">
                <a:effectLst/>
                <a:latin typeface="TWK Lausanne 350" panose="02000503040000020004" pitchFamily="50" charset="0"/>
                <a:ea typeface="Calibri" panose="020F0502020204030204" pitchFamily="34" charset="0"/>
                <a:cs typeface="Times New Roman" panose="02020603050405020304" pitchFamily="18" charset="0"/>
              </a:rPr>
              <a:t>Maintenance Team Member</a:t>
            </a:r>
          </a:p>
          <a:p>
            <a:pPr>
              <a:lnSpc>
                <a:spcPct val="115000"/>
              </a:lnSpc>
            </a:pPr>
            <a:endParaRPr lang="en-GB" sz="1200" b="1"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indent="-342900" fontAlgn="base">
              <a:lnSpc>
                <a:spcPct val="115000"/>
              </a:lnSpc>
              <a:spcAft>
                <a:spcPts val="600"/>
              </a:spcAft>
              <a:buFont typeface="Symbol" panose="05050102010706020507" pitchFamily="18" charset="2"/>
              <a:buChar char=""/>
            </a:pPr>
            <a:r>
              <a:rPr lang="en-GB" sz="1200" kern="0" dirty="0">
                <a:solidFill>
                  <a:srgbClr val="000000"/>
                </a:solidFill>
                <a:latin typeface="TWK Lausanne 350" panose="02000503040000020004" pitchFamily="50" charset="0"/>
              </a:rPr>
              <a:t>Develop and maintain good communication and working relationships with line manager,  colleagues, contractors and people we support</a:t>
            </a:r>
          </a:p>
          <a:p>
            <a:pPr marL="342900" indent="-342900" fontAlgn="base">
              <a:lnSpc>
                <a:spcPct val="115000"/>
              </a:lnSpc>
              <a:spcAft>
                <a:spcPts val="600"/>
              </a:spcAft>
              <a:buFont typeface="Symbol" panose="05050102010706020507" pitchFamily="18" charset="2"/>
              <a:buChar char=""/>
            </a:pPr>
            <a:r>
              <a:rPr lang="en-GB" sz="1200" kern="0" dirty="0">
                <a:solidFill>
                  <a:srgbClr val="000000"/>
                </a:solidFill>
                <a:latin typeface="TWK Lausanne 350" panose="02000503040000020004" pitchFamily="50" charset="0"/>
              </a:rPr>
              <a:t>Work cooperatively with others as part of a team demonstrating commitment to service objectives</a:t>
            </a:r>
          </a:p>
          <a:p>
            <a:pPr marL="342900" indent="-342900" fontAlgn="base">
              <a:lnSpc>
                <a:spcPct val="115000"/>
              </a:lnSpc>
              <a:spcAft>
                <a:spcPts val="600"/>
              </a:spcAft>
              <a:buFont typeface="Symbol" panose="05050102010706020507" pitchFamily="18" charset="2"/>
              <a:buChar char=""/>
            </a:pPr>
            <a:r>
              <a:rPr lang="en-US" sz="1200" kern="0" dirty="0">
                <a:solidFill>
                  <a:srgbClr val="000000"/>
                </a:solidFill>
                <a:latin typeface="TWK Lausanne 350" panose="02000503040000020004" pitchFamily="50" charset="0"/>
              </a:rPr>
              <a:t>Have a high standard of professional integrity with colleagues and other providers</a:t>
            </a:r>
            <a:endParaRPr lang="en-GB" sz="1200" kern="0" dirty="0">
              <a:solidFill>
                <a:srgbClr val="000000"/>
              </a:solidFill>
              <a:latin typeface="TWK Lausanne 350" panose="02000503040000020004" pitchFamily="50" charset="0"/>
            </a:endParaRPr>
          </a:p>
          <a:p>
            <a:pPr marL="342900" indent="-342900" fontAlgn="base">
              <a:lnSpc>
                <a:spcPct val="115000"/>
              </a:lnSpc>
              <a:spcAft>
                <a:spcPts val="600"/>
              </a:spcAft>
              <a:buFont typeface="Symbol" panose="05050102010706020507" pitchFamily="18" charset="2"/>
              <a:buChar char=""/>
            </a:pPr>
            <a:r>
              <a:rPr lang="en-US" sz="1200" kern="0" dirty="0">
                <a:solidFill>
                  <a:srgbClr val="000000"/>
                </a:solidFill>
                <a:latin typeface="TWK Lausanne 350" panose="02000503040000020004" pitchFamily="50" charset="0"/>
              </a:rPr>
              <a:t>Establish and uphold clear professional boundaries at all times.</a:t>
            </a:r>
            <a:endParaRPr lang="en-GB" sz="1200" kern="0" dirty="0">
              <a:solidFill>
                <a:srgbClr val="000000"/>
              </a:solidFill>
              <a:latin typeface="TWK Lausanne 350" panose="02000503040000020004" pitchFamily="50" charset="0"/>
            </a:endParaRPr>
          </a:p>
          <a:p>
            <a:pPr marL="342900" indent="-342900">
              <a:spcAft>
                <a:spcPts val="600"/>
              </a:spcAft>
              <a:buFont typeface="Symbol" panose="05050102010706020507" pitchFamily="18" charset="2"/>
              <a:buChar char=""/>
            </a:pPr>
            <a:r>
              <a:rPr lang="en-GB" sz="1200" kern="0" dirty="0">
                <a:solidFill>
                  <a:srgbClr val="000000"/>
                </a:solidFill>
                <a:latin typeface="TWK Lausanne 350" panose="02000503040000020004" pitchFamily="50" charset="0"/>
              </a:rPr>
              <a:t>Be proactive in personal development, use feedback from others and identify own development objectives</a:t>
            </a:r>
          </a:p>
          <a:p>
            <a:pPr marL="342900" indent="-342900">
              <a:spcAft>
                <a:spcPts val="600"/>
              </a:spcAft>
              <a:buFont typeface="Symbol" panose="05050102010706020507" pitchFamily="18" charset="2"/>
              <a:buChar char=""/>
            </a:pPr>
            <a:r>
              <a:rPr lang="en-GB" sz="1200" kern="0" dirty="0">
                <a:solidFill>
                  <a:srgbClr val="000000"/>
                </a:solidFill>
                <a:latin typeface="TWK Lausanne 350" panose="02000503040000020004" pitchFamily="50" charset="0"/>
              </a:rPr>
              <a:t>Attend and participate in training and engage in reflective practice to share learning experiences.</a:t>
            </a:r>
          </a:p>
          <a:p>
            <a:pPr marL="342900" indent="-342900">
              <a:spcAft>
                <a:spcPts val="600"/>
              </a:spcAft>
              <a:buFont typeface="Symbol" panose="05050102010706020507" pitchFamily="18" charset="2"/>
              <a:buChar char=""/>
            </a:pPr>
            <a:r>
              <a:rPr lang="en-GB" sz="1200" kern="0" dirty="0">
                <a:solidFill>
                  <a:srgbClr val="000000"/>
                </a:solidFill>
                <a:latin typeface="TWK Lausanne 350" panose="02000503040000020004" pitchFamily="50" charset="0"/>
              </a:rPr>
              <a:t>Actively participate in regular team meetings providing valuable input and feedback to meet the needs of the Property Team and commit to its development and improvement </a:t>
            </a:r>
          </a:p>
          <a:p>
            <a:pPr marL="342900" indent="-342900" fontAlgn="base">
              <a:lnSpc>
                <a:spcPct val="115000"/>
              </a:lnSpc>
              <a:spcAft>
                <a:spcPts val="600"/>
              </a:spcAft>
              <a:buFont typeface="Symbol" panose="05050102010706020507" pitchFamily="18" charset="2"/>
              <a:buChar char=""/>
            </a:pPr>
            <a:r>
              <a:rPr lang="en-GB" sz="1200" kern="0" dirty="0">
                <a:solidFill>
                  <a:srgbClr val="000000"/>
                </a:solidFill>
                <a:latin typeface="TWK Lausanne 350" panose="02000503040000020004" pitchFamily="50" charset="0"/>
              </a:rPr>
              <a:t>Feedback on the review of organisational polices &amp; procedures and local guidelines. </a:t>
            </a:r>
          </a:p>
          <a:p>
            <a:pPr marL="342900" indent="-342900" fontAlgn="base">
              <a:lnSpc>
                <a:spcPct val="115000"/>
              </a:lnSpc>
              <a:spcAft>
                <a:spcPts val="600"/>
              </a:spcAft>
              <a:buFont typeface="Symbol" panose="05050102010706020507" pitchFamily="18" charset="2"/>
              <a:buChar char=""/>
            </a:pPr>
            <a:r>
              <a:rPr lang="en-GB" sz="1200" kern="0" dirty="0">
                <a:solidFill>
                  <a:srgbClr val="000000"/>
                </a:solidFill>
                <a:latin typeface="TWK Lausanne 350" panose="02000503040000020004" pitchFamily="50" charset="0"/>
              </a:rPr>
              <a:t>Ability to work towards performance targets to achieve agreed result</a:t>
            </a:r>
          </a:p>
          <a:p>
            <a:pPr marL="342900" indent="-342900">
              <a:spcAft>
                <a:spcPts val="600"/>
              </a:spcAft>
              <a:buFont typeface="Symbol" panose="05050102010706020507" pitchFamily="18" charset="2"/>
              <a:buChar char=""/>
            </a:pPr>
            <a:r>
              <a:rPr lang="en-US" sz="1200" kern="0" dirty="0">
                <a:solidFill>
                  <a:srgbClr val="000000"/>
                </a:solidFill>
                <a:latin typeface="TWK Lausanne 350" panose="02000503040000020004" pitchFamily="50" charset="0"/>
              </a:rPr>
              <a:t>Promote Right There services through agreed mediums</a:t>
            </a:r>
          </a:p>
          <a:p>
            <a:pPr marL="342900" lvl="0" indent="-342900" fontAlgn="base">
              <a:spcAft>
                <a:spcPts val="600"/>
              </a:spcAft>
              <a:buFont typeface="Symbol" panose="05050102010706020507" pitchFamily="18" charset="2"/>
              <a:buChar char=""/>
            </a:pPr>
            <a:r>
              <a:rPr lang="en-GB" sz="1200" kern="0" dirty="0">
                <a:solidFill>
                  <a:srgbClr val="000000"/>
                </a:solidFill>
                <a:latin typeface="TWK Lausanne 350" panose="02000503040000020004" pitchFamily="50" charset="0"/>
              </a:rPr>
              <a:t>Represent the Right There brand following agreed ways of working, demonstrating values led behaviours, and taking pride in wearing the Right There uniform.</a:t>
            </a:r>
          </a:p>
        </p:txBody>
      </p:sp>
      <p:sp>
        <p:nvSpPr>
          <p:cNvPr id="3" name="TextBox 2">
            <a:extLst>
              <a:ext uri="{FF2B5EF4-FFF2-40B4-BE49-F238E27FC236}">
                <a16:creationId xmlns:a16="http://schemas.microsoft.com/office/drawing/2014/main" id="{CBBE3745-725D-543C-F0CE-DC7698C6A6B4}"/>
              </a:ext>
            </a:extLst>
          </p:cNvPr>
          <p:cNvSpPr txBox="1"/>
          <p:nvPr/>
        </p:nvSpPr>
        <p:spPr>
          <a:xfrm>
            <a:off x="7949465" y="13414"/>
            <a:ext cx="4242535" cy="400110"/>
          </a:xfrm>
          <a:prstGeom prst="rect">
            <a:avLst/>
          </a:prstGeom>
          <a:noFill/>
        </p:spPr>
        <p:txBody>
          <a:bodyPr wrap="square" rtlCol="0">
            <a:spAutoFit/>
          </a:bodyPr>
          <a:lstStyle/>
          <a:p>
            <a:pPr algn="r"/>
            <a:r>
              <a:rPr lang="en-GB" sz="2000" dirty="0">
                <a:latin typeface="Tiempos Headline Regular" panose="02020503060303060403" pitchFamily="18" charset="0"/>
              </a:rPr>
              <a:t>Roles &amp; Responsibilities (continued)</a:t>
            </a:r>
          </a:p>
        </p:txBody>
      </p:sp>
    </p:spTree>
    <p:extLst>
      <p:ext uri="{BB962C8B-B14F-4D97-AF65-F5344CB8AC3E}">
        <p14:creationId xmlns:p14="http://schemas.microsoft.com/office/powerpoint/2010/main" val="31088929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EDD8C9-B8A7-4A16-AA21-F92C260F1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AD794F1-94B9-4D1B-AED5-C98D7FEFA3F7}">
  <ds:schemaRefs>
    <ds:schemaRef ds:uri="http://purl.org/dc/dcmitype/"/>
    <ds:schemaRef ds:uri="http://schemas.openxmlformats.org/package/2006/metadata/core-properties"/>
    <ds:schemaRef ds:uri="5918e872-e67b-4fda-801c-e11e2e8f9e7e"/>
    <ds:schemaRef ds:uri="http://schemas.microsoft.com/office/2006/documentManagement/types"/>
    <ds:schemaRef ds:uri="http://schemas.microsoft.com/office/infopath/2007/PartnerControls"/>
    <ds:schemaRef ds:uri="http://schemas.microsoft.com/office/2006/metadata/properties"/>
    <ds:schemaRef ds:uri="http://purl.org/dc/terms/"/>
    <ds:schemaRef ds:uri="a3b0d63c-cdf0-4c0c-bf95-5155ff5031c1"/>
    <ds:schemaRef ds:uri="9f7d3311-57c9-43fe-8231-1e93a56e81a6"/>
    <ds:schemaRef ds:uri="http://www.w3.org/XML/1998/namespace"/>
    <ds:schemaRef ds:uri="http://purl.org/dc/elements/1.1/"/>
  </ds:schemaRefs>
</ds:datastoreItem>
</file>

<file path=customXml/itemProps3.xml><?xml version="1.0" encoding="utf-8"?>
<ds:datastoreItem xmlns:ds="http://schemas.openxmlformats.org/officeDocument/2006/customXml" ds:itemID="{43CD1676-3C7C-4497-A41D-429F43871B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4402</TotalTime>
  <Words>1621</Words>
  <Application>Microsoft Office PowerPoint</Application>
  <PresentationFormat>Widescreen</PresentationFormat>
  <Paragraphs>137</Paragraphs>
  <Slides>15</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15</vt:i4>
      </vt:variant>
    </vt:vector>
  </HeadingPairs>
  <TitlesOfParts>
    <vt:vector size="29" baseType="lpstr">
      <vt:lpstr>Tiempos Headline Medium</vt:lpstr>
      <vt:lpstr>TWK Lausanne 300</vt:lpstr>
      <vt:lpstr>TWK Lausanne 500</vt:lpstr>
      <vt:lpstr>Calibri</vt:lpstr>
      <vt:lpstr>Segoe UI</vt:lpstr>
      <vt:lpstr>Tiempos Headline Regular</vt:lpstr>
      <vt:lpstr>TWK Lausanne 450</vt:lpstr>
      <vt:lpstr>TWK Lausanne 350</vt:lpstr>
      <vt:lpstr>Wingdings</vt:lpstr>
      <vt:lpstr>Symbol</vt:lpstr>
      <vt:lpstr>Calibri Light</vt:lpstr>
      <vt:lpstr>Arial</vt:lpstr>
      <vt:lpstr>Office Theme</vt:lpstr>
      <vt:lpstr>1_Office Theme</vt:lpstr>
      <vt:lpstr>Job Pack   Property Clearance and Maintenance Worker  (January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148</cp:revision>
  <dcterms:created xsi:type="dcterms:W3CDTF">2021-11-30T15:33:31Z</dcterms:created>
  <dcterms:modified xsi:type="dcterms:W3CDTF">2025-03-17T09:22:19Z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