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306"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680BC6EE-7669-4A50-96F3-11C9EE4A0363}"/>
    <pc:docChg chg="undo custSel mod delSld modSld">
      <pc:chgData name="Ainslie Bradley" userId="cf0bf7ea-799c-42a9-bae9-2cd257c54eb6" providerId="ADAL" clId="{680BC6EE-7669-4A50-96F3-11C9EE4A0363}" dt="2025-02-07T10:09:19.625" v="880" actId="20577"/>
      <pc:docMkLst>
        <pc:docMk/>
      </pc:docMkLst>
      <pc:sldChg chg="addSp delSp modSp mod">
        <pc:chgData name="Ainslie Bradley" userId="cf0bf7ea-799c-42a9-bae9-2cd257c54eb6" providerId="ADAL" clId="{680BC6EE-7669-4A50-96F3-11C9EE4A0363}" dt="2025-02-07T09:41:44.534" v="809" actId="20577"/>
        <pc:sldMkLst>
          <pc:docMk/>
          <pc:sldMk cId="57218788" sldId="283"/>
        </pc:sldMkLst>
        <pc:spChg chg="mod">
          <ac:chgData name="Ainslie Bradley" userId="cf0bf7ea-799c-42a9-bae9-2cd257c54eb6" providerId="ADAL" clId="{680BC6EE-7669-4A50-96F3-11C9EE4A0363}" dt="2025-02-06T10:20:12.287" v="135" actId="255"/>
          <ac:spMkLst>
            <pc:docMk/>
            <pc:sldMk cId="57218788" sldId="283"/>
            <ac:spMk id="2" creationId="{4A813FF3-6D98-D818-FB63-AC584196F74C}"/>
          </ac:spMkLst>
        </pc:spChg>
        <pc:spChg chg="mod">
          <ac:chgData name="Ainslie Bradley" userId="cf0bf7ea-799c-42a9-bae9-2cd257c54eb6" providerId="ADAL" clId="{680BC6EE-7669-4A50-96F3-11C9EE4A0363}" dt="2025-02-06T10:20:20.314" v="137" actId="255"/>
          <ac:spMkLst>
            <pc:docMk/>
            <pc:sldMk cId="57218788" sldId="283"/>
            <ac:spMk id="3" creationId="{0658C970-5B5D-D1BA-005E-CBAF0E55ED52}"/>
          </ac:spMkLst>
        </pc:spChg>
        <pc:spChg chg="mod">
          <ac:chgData name="Ainslie Bradley" userId="cf0bf7ea-799c-42a9-bae9-2cd257c54eb6" providerId="ADAL" clId="{680BC6EE-7669-4A50-96F3-11C9EE4A0363}" dt="2025-02-06T10:20:26.781" v="139" actId="255"/>
          <ac:spMkLst>
            <pc:docMk/>
            <pc:sldMk cId="57218788" sldId="283"/>
            <ac:spMk id="4" creationId="{76E749A2-0140-EB20-E7F4-3E78F5E70418}"/>
          </ac:spMkLst>
        </pc:spChg>
        <pc:spChg chg="mod">
          <ac:chgData name="Ainslie Bradley" userId="cf0bf7ea-799c-42a9-bae9-2cd257c54eb6" providerId="ADAL" clId="{680BC6EE-7669-4A50-96F3-11C9EE4A0363}" dt="2025-02-07T09:41:42.067" v="808" actId="207"/>
          <ac:spMkLst>
            <pc:docMk/>
            <pc:sldMk cId="57218788" sldId="283"/>
            <ac:spMk id="6" creationId="{071588D8-25EB-D819-C489-01ED78A5C193}"/>
          </ac:spMkLst>
        </pc:spChg>
        <pc:spChg chg="mod">
          <ac:chgData name="Ainslie Bradley" userId="cf0bf7ea-799c-42a9-bae9-2cd257c54eb6" providerId="ADAL" clId="{680BC6EE-7669-4A50-96F3-11C9EE4A0363}" dt="2025-02-06T10:01:42.929" v="14" actId="20577"/>
          <ac:spMkLst>
            <pc:docMk/>
            <pc:sldMk cId="57218788" sldId="283"/>
            <ac:spMk id="8" creationId="{0D1BD669-F8FA-143E-9814-6B3E60126B5A}"/>
          </ac:spMkLst>
        </pc:spChg>
        <pc:spChg chg="mod">
          <ac:chgData name="Ainslie Bradley" userId="cf0bf7ea-799c-42a9-bae9-2cd257c54eb6" providerId="ADAL" clId="{680BC6EE-7669-4A50-96F3-11C9EE4A0363}" dt="2025-02-06T10:20:34.341" v="141" actId="255"/>
          <ac:spMkLst>
            <pc:docMk/>
            <pc:sldMk cId="57218788" sldId="283"/>
            <ac:spMk id="11" creationId="{EA2CDF45-770A-9210-A299-A569CBBD342F}"/>
          </ac:spMkLst>
        </pc:spChg>
        <pc:spChg chg="add mod">
          <ac:chgData name="Ainslie Bradley" userId="cf0bf7ea-799c-42a9-bae9-2cd257c54eb6" providerId="ADAL" clId="{680BC6EE-7669-4A50-96F3-11C9EE4A0363}" dt="2025-02-07T09:41:44.534" v="809" actId="20577"/>
          <ac:spMkLst>
            <pc:docMk/>
            <pc:sldMk cId="57218788" sldId="283"/>
            <ac:spMk id="15" creationId="{EFE6825A-8701-84BB-F0FA-D1965A93DFBC}"/>
          </ac:spMkLst>
        </pc:spChg>
      </pc:sldChg>
      <pc:sldChg chg="modSp mod">
        <pc:chgData name="Ainslie Bradley" userId="cf0bf7ea-799c-42a9-bae9-2cd257c54eb6" providerId="ADAL" clId="{680BC6EE-7669-4A50-96F3-11C9EE4A0363}" dt="2025-02-06T10:23:46.149" v="307" actId="20577"/>
        <pc:sldMkLst>
          <pc:docMk/>
          <pc:sldMk cId="1058346331" sldId="285"/>
        </pc:sldMkLst>
        <pc:spChg chg="mod">
          <ac:chgData name="Ainslie Bradley" userId="cf0bf7ea-799c-42a9-bae9-2cd257c54eb6" providerId="ADAL" clId="{680BC6EE-7669-4A50-96F3-11C9EE4A0363}" dt="2025-02-06T10:23:46.149" v="307" actId="20577"/>
          <ac:spMkLst>
            <pc:docMk/>
            <pc:sldMk cId="1058346331" sldId="285"/>
            <ac:spMk id="8" creationId="{619B6A0B-1B81-972F-AB73-9865BCE66301}"/>
          </ac:spMkLst>
        </pc:spChg>
      </pc:sldChg>
      <pc:sldChg chg="modSp mod">
        <pc:chgData name="Ainslie Bradley" userId="cf0bf7ea-799c-42a9-bae9-2cd257c54eb6" providerId="ADAL" clId="{680BC6EE-7669-4A50-96F3-11C9EE4A0363}" dt="2025-02-07T10:09:19.625" v="880" actId="20577"/>
        <pc:sldMkLst>
          <pc:docMk/>
          <pc:sldMk cId="946210017" sldId="295"/>
        </pc:sldMkLst>
        <pc:spChg chg="mod">
          <ac:chgData name="Ainslie Bradley" userId="cf0bf7ea-799c-42a9-bae9-2cd257c54eb6" providerId="ADAL" clId="{680BC6EE-7669-4A50-96F3-11C9EE4A0363}" dt="2025-02-07T10:09:19.625" v="880" actId="20577"/>
          <ac:spMkLst>
            <pc:docMk/>
            <pc:sldMk cId="946210017" sldId="295"/>
            <ac:spMk id="8" creationId="{619B6A0B-1B81-972F-AB73-9865BCE66301}"/>
          </ac:spMkLst>
        </pc:spChg>
      </pc:sldChg>
      <pc:sldChg chg="modSp mod">
        <pc:chgData name="Ainslie Bradley" userId="cf0bf7ea-799c-42a9-bae9-2cd257c54eb6" providerId="ADAL" clId="{680BC6EE-7669-4A50-96F3-11C9EE4A0363}" dt="2025-02-07T09:32:22.701" v="783" actId="20577"/>
        <pc:sldMkLst>
          <pc:docMk/>
          <pc:sldMk cId="3693005957" sldId="300"/>
        </pc:sldMkLst>
        <pc:spChg chg="mod">
          <ac:chgData name="Ainslie Bradley" userId="cf0bf7ea-799c-42a9-bae9-2cd257c54eb6" providerId="ADAL" clId="{680BC6EE-7669-4A50-96F3-11C9EE4A0363}" dt="2025-02-07T09:32:22.701" v="783" actId="20577"/>
          <ac:spMkLst>
            <pc:docMk/>
            <pc:sldMk cId="3693005957" sldId="300"/>
            <ac:spMk id="7" creationId="{F0D31468-386B-4A1A-8ECA-B3014AD770F7}"/>
          </ac:spMkLst>
        </pc:spChg>
      </pc:sldChg>
      <pc:sldChg chg="modSp mod">
        <pc:chgData name="Ainslie Bradley" userId="cf0bf7ea-799c-42a9-bae9-2cd257c54eb6" providerId="ADAL" clId="{680BC6EE-7669-4A50-96F3-11C9EE4A0363}" dt="2025-02-06T11:17:16.208" v="611" actId="20577"/>
        <pc:sldMkLst>
          <pc:docMk/>
          <pc:sldMk cId="129951829" sldId="301"/>
        </pc:sldMkLst>
        <pc:spChg chg="mod">
          <ac:chgData name="Ainslie Bradley" userId="cf0bf7ea-799c-42a9-bae9-2cd257c54eb6" providerId="ADAL" clId="{680BC6EE-7669-4A50-96F3-11C9EE4A0363}" dt="2025-02-06T11:17:05.782" v="605" actId="20577"/>
          <ac:spMkLst>
            <pc:docMk/>
            <pc:sldMk cId="129951829" sldId="301"/>
            <ac:spMk id="26" creationId="{9CEDFC17-CE47-46F5-6AF8-FB596EB45C8A}"/>
          </ac:spMkLst>
        </pc:spChg>
        <pc:spChg chg="mod">
          <ac:chgData name="Ainslie Bradley" userId="cf0bf7ea-799c-42a9-bae9-2cd257c54eb6" providerId="ADAL" clId="{680BC6EE-7669-4A50-96F3-11C9EE4A0363}" dt="2025-02-06T11:17:13.047" v="609" actId="20577"/>
          <ac:spMkLst>
            <pc:docMk/>
            <pc:sldMk cId="129951829" sldId="301"/>
            <ac:spMk id="27" creationId="{16AA55DB-6131-06EE-1F07-F1AAAB122A91}"/>
          </ac:spMkLst>
        </pc:spChg>
        <pc:spChg chg="mod">
          <ac:chgData name="Ainslie Bradley" userId="cf0bf7ea-799c-42a9-bae9-2cd257c54eb6" providerId="ADAL" clId="{680BC6EE-7669-4A50-96F3-11C9EE4A0363}" dt="2025-02-06T11:17:16.208" v="611" actId="20577"/>
          <ac:spMkLst>
            <pc:docMk/>
            <pc:sldMk cId="129951829" sldId="301"/>
            <ac:spMk id="28" creationId="{1A90BB0E-4644-A113-F80D-48255D07A458}"/>
          </ac:spMkLst>
        </pc:spChg>
        <pc:spChg chg="mod">
          <ac:chgData name="Ainslie Bradley" userId="cf0bf7ea-799c-42a9-bae9-2cd257c54eb6" providerId="ADAL" clId="{680BC6EE-7669-4A50-96F3-11C9EE4A0363}" dt="2025-02-06T11:17:10.014" v="607" actId="20577"/>
          <ac:spMkLst>
            <pc:docMk/>
            <pc:sldMk cId="129951829" sldId="301"/>
            <ac:spMk id="30" creationId="{43B1C631-688E-633D-6642-3719B8E8038A}"/>
          </ac:spMkLst>
        </pc:spChg>
        <pc:spChg chg="mod">
          <ac:chgData name="Ainslie Bradley" userId="cf0bf7ea-799c-42a9-bae9-2cd257c54eb6" providerId="ADAL" clId="{680BC6EE-7669-4A50-96F3-11C9EE4A0363}" dt="2025-02-06T11:16:56.734" v="599" actId="20577"/>
          <ac:spMkLst>
            <pc:docMk/>
            <pc:sldMk cId="129951829" sldId="301"/>
            <ac:spMk id="31" creationId="{0F5FB8C2-C14F-E38D-1F05-812C83ECA74B}"/>
          </ac:spMkLst>
        </pc:spChg>
      </pc:sldChg>
      <pc:sldChg chg="modSp mod">
        <pc:chgData name="Ainslie Bradley" userId="cf0bf7ea-799c-42a9-bae9-2cd257c54eb6" providerId="ADAL" clId="{680BC6EE-7669-4A50-96F3-11C9EE4A0363}" dt="2025-02-06T11:17:41.682" v="700" actId="20577"/>
        <pc:sldMkLst>
          <pc:docMk/>
          <pc:sldMk cId="2303596187" sldId="305"/>
        </pc:sldMkLst>
        <pc:spChg chg="mod">
          <ac:chgData name="Ainslie Bradley" userId="cf0bf7ea-799c-42a9-bae9-2cd257c54eb6" providerId="ADAL" clId="{680BC6EE-7669-4A50-96F3-11C9EE4A0363}" dt="2025-02-06T11:17:41.682" v="700" actId="20577"/>
          <ac:spMkLst>
            <pc:docMk/>
            <pc:sldMk cId="2303596187" sldId="305"/>
            <ac:spMk id="2" creationId="{B3ABBA8C-6821-060A-9D0E-6852CC324C47}"/>
          </ac:spMkLst>
        </pc:spChg>
      </pc:sldChg>
      <pc:sldChg chg="modSp mod">
        <pc:chgData name="Ainslie Bradley" userId="cf0bf7ea-799c-42a9-bae9-2cd257c54eb6" providerId="ADAL" clId="{680BC6EE-7669-4A50-96F3-11C9EE4A0363}" dt="2025-02-06T10:24:12.963" v="327" actId="20577"/>
        <pc:sldMkLst>
          <pc:docMk/>
          <pc:sldMk cId="3185734724" sldId="306"/>
        </pc:sldMkLst>
        <pc:spChg chg="mod">
          <ac:chgData name="Ainslie Bradley" userId="cf0bf7ea-799c-42a9-bae9-2cd257c54eb6" providerId="ADAL" clId="{680BC6EE-7669-4A50-96F3-11C9EE4A0363}" dt="2025-02-06T10:24:12.963" v="327" actId="20577"/>
          <ac:spMkLst>
            <pc:docMk/>
            <pc:sldMk cId="3185734724" sldId="306"/>
            <ac:spMk id="8" creationId="{9DE1ADC3-14FC-B95F-9D4A-F4131A819D94}"/>
          </ac:spMkLst>
        </pc:spChg>
      </pc:sldChg>
      <pc:sldChg chg="del">
        <pc:chgData name="Ainslie Bradley" userId="cf0bf7ea-799c-42a9-bae9-2cd257c54eb6" providerId="ADAL" clId="{680BC6EE-7669-4A50-96F3-11C9EE4A0363}" dt="2025-02-06T10:01:36.222" v="0" actId="2696"/>
        <pc:sldMkLst>
          <pc:docMk/>
          <pc:sldMk cId="3466918221" sldId="307"/>
        </pc:sldMkLst>
      </pc:sldChg>
      <pc:sldChg chg="modSp mod">
        <pc:chgData name="Ainslie Bradley" userId="cf0bf7ea-799c-42a9-bae9-2cd257c54eb6" providerId="ADAL" clId="{680BC6EE-7669-4A50-96F3-11C9EE4A0363}" dt="2025-02-07T09:31:01.707" v="730" actId="20577"/>
        <pc:sldMkLst>
          <pc:docMk/>
          <pc:sldMk cId="3209650847" sldId="308"/>
        </pc:sldMkLst>
        <pc:spChg chg="mod">
          <ac:chgData name="Ainslie Bradley" userId="cf0bf7ea-799c-42a9-bae9-2cd257c54eb6" providerId="ADAL" clId="{680BC6EE-7669-4A50-96F3-11C9EE4A0363}" dt="2025-02-07T09:31:01.707" v="730" actId="20577"/>
          <ac:spMkLst>
            <pc:docMk/>
            <pc:sldMk cId="3209650847" sldId="308"/>
            <ac:spMk id="5" creationId="{79A9E5BA-E0CE-E0A6-6C5A-EFE8DF7E2F3D}"/>
          </ac:spMkLst>
        </pc:spChg>
      </pc:sldChg>
      <pc:sldChg chg="modSp mod">
        <pc:chgData name="Ainslie Bradley" userId="cf0bf7ea-799c-42a9-bae9-2cd257c54eb6" providerId="ADAL" clId="{680BC6EE-7669-4A50-96F3-11C9EE4A0363}" dt="2025-02-07T10:08:07.730" v="879" actId="20577"/>
        <pc:sldMkLst>
          <pc:docMk/>
          <pc:sldMk cId="590339862" sldId="314"/>
        </pc:sldMkLst>
        <pc:spChg chg="mod">
          <ac:chgData name="Ainslie Bradley" userId="cf0bf7ea-799c-42a9-bae9-2cd257c54eb6" providerId="ADAL" clId="{680BC6EE-7669-4A50-96F3-11C9EE4A0363}" dt="2025-02-07T10:08:04.889" v="878" actId="20577"/>
          <ac:spMkLst>
            <pc:docMk/>
            <pc:sldMk cId="590339862" sldId="314"/>
            <ac:spMk id="3" creationId="{1F77A093-778D-1D00-7ADF-6FC38548F51B}"/>
          </ac:spMkLst>
        </pc:spChg>
        <pc:spChg chg="mod">
          <ac:chgData name="Ainslie Bradley" userId="cf0bf7ea-799c-42a9-bae9-2cd257c54eb6" providerId="ADAL" clId="{680BC6EE-7669-4A50-96F3-11C9EE4A0363}" dt="2025-02-07T10:08:07.730" v="879" actId="20577"/>
          <ac:spMkLst>
            <pc:docMk/>
            <pc:sldMk cId="590339862" sldId="314"/>
            <ac:spMk id="5" creationId="{19A0A8D7-3D64-4155-E82E-DDD5EEEB91A0}"/>
          </ac:spMkLst>
        </pc:spChg>
      </pc:sldChg>
    </pc:docChg>
  </pc:docChgLst>
  <pc:docChgLst>
    <pc:chgData name="Ainslie Bradley" userId="cf0bf7ea-799c-42a9-bae9-2cd257c54eb6" providerId="ADAL" clId="{F3A2EB6E-0001-433E-9FCF-6E527857ECCB}"/>
    <pc:docChg chg="custSel modSld">
      <pc:chgData name="Ainslie Bradley" userId="cf0bf7ea-799c-42a9-bae9-2cd257c54eb6" providerId="ADAL" clId="{F3A2EB6E-0001-433E-9FCF-6E527857ECCB}" dt="2025-03-07T16:47:00.276" v="165" actId="20577"/>
      <pc:docMkLst>
        <pc:docMk/>
      </pc:docMkLst>
      <pc:sldChg chg="modSp mod">
        <pc:chgData name="Ainslie Bradley" userId="cf0bf7ea-799c-42a9-bae9-2cd257c54eb6" providerId="ADAL" clId="{F3A2EB6E-0001-433E-9FCF-6E527857ECCB}" dt="2025-03-05T14:19:40.014" v="51" actId="20577"/>
        <pc:sldMkLst>
          <pc:docMk/>
          <pc:sldMk cId="57218788" sldId="283"/>
        </pc:sldMkLst>
        <pc:spChg chg="mod">
          <ac:chgData name="Ainslie Bradley" userId="cf0bf7ea-799c-42a9-bae9-2cd257c54eb6" providerId="ADAL" clId="{F3A2EB6E-0001-433E-9FCF-6E527857ECCB}" dt="2025-03-05T14:19:40.014" v="51" actId="20577"/>
          <ac:spMkLst>
            <pc:docMk/>
            <pc:sldMk cId="57218788" sldId="283"/>
            <ac:spMk id="6" creationId="{071588D8-25EB-D819-C489-01ED78A5C193}"/>
          </ac:spMkLst>
        </pc:spChg>
      </pc:sldChg>
      <pc:sldChg chg="modSp mod">
        <pc:chgData name="Ainslie Bradley" userId="cf0bf7ea-799c-42a9-bae9-2cd257c54eb6" providerId="ADAL" clId="{F3A2EB6E-0001-433E-9FCF-6E527857ECCB}" dt="2025-03-07T16:47:00.276" v="165" actId="20577"/>
        <pc:sldMkLst>
          <pc:docMk/>
          <pc:sldMk cId="946210017" sldId="295"/>
        </pc:sldMkLst>
        <pc:spChg chg="mod">
          <ac:chgData name="Ainslie Bradley" userId="cf0bf7ea-799c-42a9-bae9-2cd257c54eb6" providerId="ADAL" clId="{F3A2EB6E-0001-433E-9FCF-6E527857ECCB}" dt="2025-03-07T16:47:00.276" v="165" actId="20577"/>
          <ac:spMkLst>
            <pc:docMk/>
            <pc:sldMk cId="946210017" sldId="295"/>
            <ac:spMk id="8" creationId="{619B6A0B-1B81-972F-AB73-9865BCE66301}"/>
          </ac:spMkLst>
        </pc:spChg>
      </pc:sldChg>
      <pc:sldChg chg="modSp mod">
        <pc:chgData name="Ainslie Bradley" userId="cf0bf7ea-799c-42a9-bae9-2cd257c54eb6" providerId="ADAL" clId="{F3A2EB6E-0001-433E-9FCF-6E527857ECCB}" dt="2025-03-07T16:39:41.962" v="89" actId="20577"/>
        <pc:sldMkLst>
          <pc:docMk/>
          <pc:sldMk cId="3693005957" sldId="300"/>
        </pc:sldMkLst>
        <pc:spChg chg="mod">
          <ac:chgData name="Ainslie Bradley" userId="cf0bf7ea-799c-42a9-bae9-2cd257c54eb6" providerId="ADAL" clId="{F3A2EB6E-0001-433E-9FCF-6E527857ECCB}" dt="2025-03-07T16:39:41.962" v="89"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07/03/2025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3/7/2025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3/7/2025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Support Worker Supported Accommodation Glasgow </a:t>
            </a:r>
            <a:br>
              <a:rPr lang="en-US" sz="4400" dirty="0">
                <a:latin typeface="Tiempos Headline Regular" panose="02020503060303060403" pitchFamily="18" charset="0"/>
              </a:rPr>
            </a:br>
            <a:r>
              <a:rPr lang="en-US" sz="180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666919"/>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Ø"/>
            </a:pPr>
            <a:r>
              <a:rPr lang="en-GB" sz="1200" dirty="0">
                <a:latin typeface="TWK Lausanne 350" panose="02000503040000020004" pitchFamily="50" charset="0"/>
              </a:rPr>
              <a:t>Qualified to SVQ Level 2 H&amp;SC or SCQF equivalent or working towards attainment</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Knowledge of current relevant legislation and policies relating to housing and social care.</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Knowledge of issues surrounding homelessness.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Experience of crisis work with vulnerable people.</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ensure the service is delivered in accordance with corporate policy and Right There values.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Skills and ability in effective time management and working to deadlines.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compile comprehensive reports as required.</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Knowledge of local resources.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Computer literate and competent with Microsoft Office software package.</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Flexibility with regards to working patterns.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respond at short notice to crisis situations.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travel within agreed geographical area.</a:t>
            </a:r>
          </a:p>
          <a:p>
            <a:pPr algn="just">
              <a:lnSpc>
                <a:spcPct val="107000"/>
              </a:lnSpc>
              <a:spcAft>
                <a:spcPts val="800"/>
              </a:spcAft>
            </a:pPr>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2277547"/>
          </a:xfrm>
          <a:prstGeom prst="rect">
            <a:avLst/>
          </a:prstGeom>
          <a:noFill/>
        </p:spPr>
        <p:txBody>
          <a:bodyPr wrap="square" rtlCol="0">
            <a:spAutoFit/>
          </a:bodyPr>
          <a:lstStyle/>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First Aid Certificate.</a:t>
            </a: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Other relevant training.</a:t>
            </a: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Experience of working in a similar environment.</a:t>
            </a: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Understanding of working within a Psychologically Informed Environment (PIE).</a:t>
            </a:r>
          </a:p>
          <a:p>
            <a:pPr marL="171450" indent="-171450">
              <a:lnSpc>
                <a:spcPct val="100000"/>
              </a:lnSpc>
              <a:spcAft>
                <a:spcPts val="800"/>
              </a:spcAft>
              <a:buFont typeface="Wingdings" panose="05000000000000000000" pitchFamily="2" charset="2"/>
              <a:buChar char="Ø"/>
            </a:pPr>
            <a:r>
              <a:rPr lang="en-GB" sz="1200" dirty="0">
                <a:latin typeface="TWK Lausanne 350" panose="02000503040000020004" pitchFamily="50" charset="0"/>
              </a:rPr>
              <a:t>Counselling skills in drugs, alcohol and mental health</a:t>
            </a:r>
          </a:p>
          <a:p>
            <a:pPr>
              <a:lnSpc>
                <a:spcPct val="100000"/>
              </a:lnSpc>
              <a:spcAft>
                <a:spcPts val="800"/>
              </a:spcAft>
            </a:pPr>
            <a:endParaRPr lang="en-GB" dirty="0">
              <a:latin typeface="Tiempos Headline Regular" panose="02020503060303060403"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326715"/>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fixed term, 39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(£26,364 – £28,223 per annum) pay award pending effective 01/04/2025 (£27,023 - £28,928 </a:t>
            </a:r>
            <a:r>
              <a:rPr lang="en-GB" sz="1200" b="1">
                <a:latin typeface="TWK Lausanne 350" panose="02000503040000020004" pitchFamily="50" charset="0"/>
                <a:ea typeface="Calibri" panose="020F0502020204030204" pitchFamily="34" charset="0"/>
                <a:cs typeface="Times New Roman" panose="02020603050405020304" pitchFamily="18" charset="0"/>
              </a:rPr>
              <a:t>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Your normal working hours are an average of 39 per week. These hours will be worked between Monday to Sunday, in shifts which are defined by your line manager on a rolling rota, over a 52-week period. The rota will be available to you a minimum of one week in advance. You may be required to work different shift times, with reasonable notice, in agreement with your line manager.</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95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Panmure</a:t>
            </a:r>
            <a:r>
              <a:rPr lang="en-GB" sz="1200" dirty="0">
                <a:latin typeface="TWK Lausanne 350" panose="02000503040000020004" pitchFamily="50" charset="0"/>
                <a:ea typeface="Calibri" panose="020F0502020204030204" pitchFamily="34" charset="0"/>
                <a:cs typeface="Times New Roman" panose="02020603050405020304" pitchFamily="18" charset="0"/>
              </a:rPr>
              <a:t> Street, Glasgow, G20 7SJ.</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234 hours holiday (equivalent to 6 weeks) pro rata per year in the first year rising to </a:t>
            </a:r>
            <a:r>
              <a:rPr lang="en-GB" sz="1200" dirty="0">
                <a:latin typeface="TWK Lausanne 350" panose="02000503040000020004" pitchFamily="50" charset="0"/>
                <a:ea typeface="Calibri" panose="020F0502020204030204" pitchFamily="34" charset="0"/>
                <a:cs typeface="Times New Roman" panose="02020603050405020304" pitchFamily="18" charset="0"/>
              </a:rPr>
              <a:t>312</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Friday 21</a:t>
            </a:r>
            <a:r>
              <a:rPr lang="en-GB" sz="1400" baseline="30000" dirty="0">
                <a:latin typeface="TWK Lausanne 350" panose="02000503040000020004" pitchFamily="50" charset="0"/>
              </a:rPr>
              <a:t>st</a:t>
            </a:r>
            <a:r>
              <a:rPr lang="en-GB" sz="1400" dirty="0">
                <a:latin typeface="TWK Lausanne 350" panose="02000503040000020004" pitchFamily="50" charset="0"/>
              </a:rPr>
              <a:t> March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Support Worker 12-month fixed </a:t>
            </a:r>
            <a:r>
              <a:rPr lang="en-GB" sz="3200">
                <a:latin typeface="Tiempos Headline Regular" panose="02020503060303060403" pitchFamily="18" charset="0"/>
              </a:rPr>
              <a:t>term contract</a:t>
            </a:r>
            <a:endParaRPr lang="en-GB" sz="3200" dirty="0">
              <a:latin typeface="Tiempos Headline Regular" panose="02020503060303060403" pitchFamily="18" charset="0"/>
            </a:endParaRP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738664"/>
          </a:xfrm>
          <a:prstGeom prst="rect">
            <a:avLst/>
          </a:prstGeom>
          <a:noFill/>
        </p:spPr>
        <p:txBody>
          <a:bodyPr wrap="square">
            <a:spAutoFit/>
          </a:bodyPr>
          <a:lstStyle/>
          <a:p>
            <a:endParaRPr lang="en-GB" sz="1400" dirty="0">
              <a:solidFill>
                <a:srgbClr val="FF0000"/>
              </a:solidFill>
              <a:latin typeface="TWK Lausanne 350" panose="02000503040000020004" pitchFamily="50" charset="0"/>
              <a:cs typeface="Arial" panose="020B0604020202020204" pitchFamily="34" charset="0"/>
            </a:endParaRPr>
          </a:p>
          <a:p>
            <a:endParaRPr lang="en-GB" sz="1400" dirty="0">
              <a:solidFill>
                <a:srgbClr val="FF0000"/>
              </a:solidFill>
              <a:latin typeface="TWK Lausanne 350" panose="02000503040000020004" pitchFamily="50" charset="0"/>
              <a:cs typeface="Arial" panose="020B0604020202020204" pitchFamily="34" charset="0"/>
            </a:endParaRPr>
          </a:p>
          <a:p>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Workers</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FE6825A-8701-84BB-F0FA-D1965A93DFBC}"/>
              </a:ext>
            </a:extLst>
          </p:cNvPr>
          <p:cNvSpPr txBox="1"/>
          <p:nvPr/>
        </p:nvSpPr>
        <p:spPr>
          <a:xfrm>
            <a:off x="4958286" y="2538286"/>
            <a:ext cx="6093724" cy="2031325"/>
          </a:xfrm>
          <a:prstGeom prst="rect">
            <a:avLst/>
          </a:prstGeom>
          <a:noFill/>
        </p:spPr>
        <p:txBody>
          <a:bodyPr wrap="square">
            <a:spAutoFit/>
          </a:bodyPr>
          <a:lstStyle/>
          <a:p>
            <a:r>
              <a:rPr lang="en-GB" sz="1400" dirty="0">
                <a:latin typeface="TWK Lausanne 350" panose="02000503040000020004" pitchFamily="50" charset="0"/>
              </a:rPr>
              <a:t>Supported Accommodation Glasgow provides 24-hour support and accommodation for Glasgow’s young people. We offer a safe environment for 26 young people, many of whom have experienced significant tough times in their lives.</a:t>
            </a:r>
          </a:p>
          <a:p>
            <a:endParaRPr lang="en-GB" sz="1400" dirty="0">
              <a:latin typeface="TWK Lausanne 350" panose="02000503040000020004" pitchFamily="50" charset="0"/>
            </a:endParaRPr>
          </a:p>
          <a:p>
            <a:r>
              <a:rPr lang="en-GB" sz="1400" dirty="0">
                <a:latin typeface="TWK Lausanne 350" panose="02000503040000020004" pitchFamily="50" charset="0"/>
              </a:rPr>
              <a:t>Our Support Workers help to end homelessness through providing a high-quality support service for Glasgow’s young homeless individuals transitioning from temporary to permanent or other suitable long-term accommodation.</a:t>
            </a:r>
          </a:p>
        </p:txBody>
      </p: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5214376"/>
          </a:xfrm>
          <a:prstGeom prst="rect">
            <a:avLst/>
          </a:prstGeom>
          <a:noFill/>
        </p:spPr>
        <p:txBody>
          <a:bodyPr wrap="square">
            <a:spAutoFit/>
          </a:bodyPr>
          <a:lstStyle/>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Actively practicing person-centred planning and unconditional positive regard.</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Taking a Psychologically Informed Environment (PIE) approach.</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Arranging and facilitating key work meeting to develop and review support plans in collaboration with the people we support to meet their individual needs both within the service and out with.</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Developing life skills with the people we support, including how to maximise income, involvement in meaningful activities, budgeting, shopping, cooking and any other skills that aid to independence.</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Advocating on behalf of the people we support.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Assist the people we support to engage and integrate into the local community and become active citizens.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Utilising support plans to record and assess the progress of the people we support.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Having detailed knowledge of other relevant services; signposting or referring the people we support when required.</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Maintaining a safe environment for the people we support, colleagues and others.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Undertaking household duties to maintain the accommodation to a high standard.</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Planning, implementing and developing workshops or programme activities with the people we support.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Compiling and reviewing risk assessments.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Promoting involvement in the improvement and development of the service by the people we support.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Represent Right There to other agencies or services including Local Authority, Social Work, Housing Services and other relevant services.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Actively contribute to your service and the organisations development and improvement.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Participate in team meetings.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Attend and participate in training and share learning experiences.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Engage in reflective practice.</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Feedback on the review of organisational policies and procedures and local guidelines.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Promote and represent Right There services positively.</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Strive for continuous personal and professional development.</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Engage with any organisational initiatives or working groups such as NHS Healthy Working Lives, Investors in People, the LGBT Charter, etc.</a:t>
            </a:r>
          </a:p>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1459630"/>
          </a:xfrm>
          <a:prstGeom prst="rect">
            <a:avLst/>
          </a:prstGeom>
          <a:noFill/>
        </p:spPr>
        <p:txBody>
          <a:bodyPr wrap="square">
            <a:spAutoFit/>
          </a:bodyPr>
          <a:lstStyle/>
          <a:p>
            <a:pPr lvl="0">
              <a:lnSpc>
                <a:spcPct val="107000"/>
              </a:lnSpc>
              <a:buSzPts val="1000"/>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Right There strives for best practice within social care and expects all staff to adhere to:</a:t>
            </a:r>
          </a:p>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Right There’s policies and procedures.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Scottish Social Services Council (SSSC) Codes of Practice.</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Health and Social Care Standards (My Support, My Life).</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Health &amp; Safety legislation and practices.</a:t>
            </a:r>
          </a:p>
          <a:p>
            <a:pPr marL="171450" lvl="0" indent="-171450">
              <a:lnSpc>
                <a:spcPct val="107000"/>
              </a:lnSpc>
              <a:buSzPts val="1000"/>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Register with any required government bodies and ensure memberships is updated and any attributed costs are paid for.</a:t>
            </a: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DAD794F1-94B9-4D1B-AED5-C98D7FEFA3F7}">
  <ds:schemaRefs>
    <ds:schemaRef ds:uri="http://schemas.microsoft.com/office/2006/metadata/properties"/>
    <ds:schemaRef ds:uri="http://www.w3.org/XML/1998/namespace"/>
    <ds:schemaRef ds:uri="a3b0d63c-cdf0-4c0c-bf95-5155ff5031c1"/>
    <ds:schemaRef ds:uri="http://schemas.microsoft.com/office/2006/documentManagement/types"/>
    <ds:schemaRef ds:uri="http://purl.org/dc/terms/"/>
    <ds:schemaRef ds:uri="http://purl.org/dc/elements/1.1/"/>
    <ds:schemaRef ds:uri="5918e872-e67b-4fda-801c-e11e2e8f9e7e"/>
    <ds:schemaRef ds:uri="http://schemas.openxmlformats.org/package/2006/metadata/core-properties"/>
    <ds:schemaRef ds:uri="http://purl.org/dc/dcmitype/"/>
    <ds:schemaRef ds:uri="http://schemas.microsoft.com/office/infopath/2007/PartnerControls"/>
    <ds:schemaRef ds:uri="9f7d3311-57c9-43fe-8231-1e93a56e81a6"/>
  </ds:schemaRefs>
</ds:datastoreItem>
</file>

<file path=docProps/app.xml><?xml version="1.0" encoding="utf-8"?>
<Properties xmlns="http://schemas.openxmlformats.org/officeDocument/2006/extended-properties" xmlns:vt="http://schemas.openxmlformats.org/officeDocument/2006/docPropsVTypes">
  <Template>Office Theme</Template>
  <TotalTime>4482</TotalTime>
  <Words>1546</Words>
  <Application>Microsoft Office PowerPoint</Application>
  <PresentationFormat>Widescreen</PresentationFormat>
  <Paragraphs>123</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TWK Lausanne 300</vt:lpstr>
      <vt:lpstr>Wingdings</vt:lpstr>
      <vt:lpstr>TWK Lausanne 350</vt:lpstr>
      <vt:lpstr>Symbol</vt:lpstr>
      <vt:lpstr>TWK Lausanne 500</vt:lpstr>
      <vt:lpstr>Calibri</vt:lpstr>
      <vt:lpstr>Segoe UI</vt:lpstr>
      <vt:lpstr>Calibri Light</vt:lpstr>
      <vt:lpstr>Tiempos Headline Medium</vt:lpstr>
      <vt:lpstr>Tiempos Headline Regular</vt:lpstr>
      <vt:lpstr>TWK Lausanne 450</vt:lpstr>
      <vt:lpstr>Arial</vt:lpstr>
      <vt:lpstr>Office Theme</vt:lpstr>
      <vt:lpstr>1_Office Theme</vt:lpstr>
      <vt:lpstr>Job Pack   Support Worker Supported Accommodation Glasgow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2025-03-07T16:47:05Z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