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1"/>
  </p:notesMasterIdLst>
  <p:sldIdLst>
    <p:sldId id="305" r:id="rId6"/>
    <p:sldId id="283" r:id="rId7"/>
    <p:sldId id="301" r:id="rId8"/>
    <p:sldId id="279" r:id="rId9"/>
    <p:sldId id="278" r:id="rId10"/>
    <p:sldId id="303" r:id="rId11"/>
    <p:sldId id="277" r:id="rId12"/>
    <p:sldId id="285" r:id="rId13"/>
    <p:sldId id="306" r:id="rId14"/>
    <p:sldId id="308" r:id="rId15"/>
    <p:sldId id="313" r:id="rId16"/>
    <p:sldId id="295" r:id="rId17"/>
    <p:sldId id="280" r:id="rId18"/>
    <p:sldId id="300" r:id="rId19"/>
    <p:sldId id="299" r:id="rId20"/>
  </p:sldIdLst>
  <p:sldSz cx="12192000" cy="6858000"/>
  <p:notesSz cx="6858000" cy="9144000"/>
  <p:embeddedFontLst>
    <p:embeddedFont>
      <p:font typeface="Segoe UI" panose="020B0502040204020203" pitchFamily="34" charset="0"/>
      <p:regular r:id="rId22"/>
      <p:bold r:id="rId23"/>
      <p:italic r:id="rId24"/>
      <p:boldItalic r:id="rId25"/>
    </p:embeddedFont>
    <p:embeddedFont>
      <p:font typeface="Tiempos Headline Medium" panose="020B0604020202020204" charset="0"/>
      <p:regular r:id="rId26"/>
    </p:embeddedFont>
    <p:embeddedFont>
      <p:font typeface="Tiempos Headline Regular" panose="02020503060303060403" pitchFamily="18" charset="0"/>
      <p:regular r:id="rId27"/>
    </p:embeddedFont>
    <p:embeddedFont>
      <p:font typeface="TWK Lausanne 350" panose="02000503040000020004" pitchFamily="50" charset="0"/>
      <p:regular r:id="rId28"/>
      <p:italic r:id="rId29"/>
    </p:embeddedFont>
    <p:embeddedFont>
      <p:font typeface="TWK Lausanne 500" panose="02000503040000020004" pitchFamily="50" charset="0"/>
      <p:regular r:id="rId30"/>
      <p:italic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1C0E3D-DC40-11CE-90DE-8163EFD8613D}" name="Fiona Morison" initials="FM" userId="S::F.Morison@rightthere.org::6d30b353-1c86-4851-909a-20c9c344eb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181" autoAdjust="0"/>
    <p:restoredTop sz="96327"/>
  </p:normalViewPr>
  <p:slideViewPr>
    <p:cSldViewPr snapToGrid="0" snapToObjects="1">
      <p:cViewPr varScale="1">
        <p:scale>
          <a:sx n="70" d="100"/>
          <a:sy n="70" d="100"/>
        </p:scale>
        <p:origin x="89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67A28E5E-C5B0-4BE8-BC49-ACD4DBDCAE00}"/>
    <pc:docChg chg="custSel mod modSld">
      <pc:chgData name="Ainslie Bradley" userId="cf0bf7ea-799c-42a9-bae9-2cd257c54eb6" providerId="ADAL" clId="{67A28E5E-C5B0-4BE8-BC49-ACD4DBDCAE00}" dt="2025-03-17T16:06:00.027" v="198" actId="6549"/>
      <pc:docMkLst>
        <pc:docMk/>
      </pc:docMkLst>
      <pc:sldChg chg="delSp modSp mod">
        <pc:chgData name="Ainslie Bradley" userId="cf0bf7ea-799c-42a9-bae9-2cd257c54eb6" providerId="ADAL" clId="{67A28E5E-C5B0-4BE8-BC49-ACD4DBDCAE00}" dt="2025-03-17T09:50:54.764" v="0" actId="21"/>
        <pc:sldMkLst>
          <pc:docMk/>
          <pc:sldMk cId="57218788" sldId="283"/>
        </pc:sldMkLst>
        <pc:cxnChg chg="del mod">
          <ac:chgData name="Ainslie Bradley" userId="cf0bf7ea-799c-42a9-bae9-2cd257c54eb6" providerId="ADAL" clId="{67A28E5E-C5B0-4BE8-BC49-ACD4DBDCAE00}" dt="2025-03-17T09:50:54.764" v="0" actId="21"/>
          <ac:cxnSpMkLst>
            <pc:docMk/>
            <pc:sldMk cId="57218788" sldId="283"/>
            <ac:cxnSpMk id="14" creationId="{9AB553D8-ED07-D201-2394-A1DB6A8F86DA}"/>
          </ac:cxnSpMkLst>
        </pc:cxnChg>
      </pc:sldChg>
      <pc:sldChg chg="modSp mod">
        <pc:chgData name="Ainslie Bradley" userId="cf0bf7ea-799c-42a9-bae9-2cd257c54eb6" providerId="ADAL" clId="{67A28E5E-C5B0-4BE8-BC49-ACD4DBDCAE00}" dt="2025-03-17T09:52:16.728" v="137" actId="20577"/>
        <pc:sldMkLst>
          <pc:docMk/>
          <pc:sldMk cId="946210017" sldId="295"/>
        </pc:sldMkLst>
        <pc:spChg chg="mod">
          <ac:chgData name="Ainslie Bradley" userId="cf0bf7ea-799c-42a9-bae9-2cd257c54eb6" providerId="ADAL" clId="{67A28E5E-C5B0-4BE8-BC49-ACD4DBDCAE00}" dt="2025-03-17T09:52:16.728" v="137" actId="20577"/>
          <ac:spMkLst>
            <pc:docMk/>
            <pc:sldMk cId="946210017" sldId="295"/>
            <ac:spMk id="8" creationId="{619B6A0B-1B81-972F-AB73-9865BCE66301}"/>
          </ac:spMkLst>
        </pc:spChg>
      </pc:sldChg>
      <pc:sldChg chg="modSp mod">
        <pc:chgData name="Ainslie Bradley" userId="cf0bf7ea-799c-42a9-bae9-2cd257c54eb6" providerId="ADAL" clId="{67A28E5E-C5B0-4BE8-BC49-ACD4DBDCAE00}" dt="2025-03-17T09:51:06.351" v="30" actId="20577"/>
        <pc:sldMkLst>
          <pc:docMk/>
          <pc:sldMk cId="3693005957" sldId="300"/>
        </pc:sldMkLst>
        <pc:spChg chg="mod">
          <ac:chgData name="Ainslie Bradley" userId="cf0bf7ea-799c-42a9-bae9-2cd257c54eb6" providerId="ADAL" clId="{67A28E5E-C5B0-4BE8-BC49-ACD4DBDCAE00}" dt="2025-03-17T09:51:06.351" v="30" actId="20577"/>
          <ac:spMkLst>
            <pc:docMk/>
            <pc:sldMk cId="3693005957" sldId="300"/>
            <ac:spMk id="7" creationId="{F0D31468-386B-4A1A-8ECA-B3014AD770F7}"/>
          </ac:spMkLst>
        </pc:spChg>
      </pc:sldChg>
      <pc:sldChg chg="modSp mod">
        <pc:chgData name="Ainslie Bradley" userId="cf0bf7ea-799c-42a9-bae9-2cd257c54eb6" providerId="ADAL" clId="{67A28E5E-C5B0-4BE8-BC49-ACD4DBDCAE00}" dt="2025-03-17T16:05:39.277" v="197" actId="20577"/>
        <pc:sldMkLst>
          <pc:docMk/>
          <pc:sldMk cId="3209650847" sldId="308"/>
        </pc:sldMkLst>
        <pc:spChg chg="mod">
          <ac:chgData name="Ainslie Bradley" userId="cf0bf7ea-799c-42a9-bae9-2cd257c54eb6" providerId="ADAL" clId="{67A28E5E-C5B0-4BE8-BC49-ACD4DBDCAE00}" dt="2025-03-17T16:05:39.277" v="197" actId="20577"/>
          <ac:spMkLst>
            <pc:docMk/>
            <pc:sldMk cId="3209650847" sldId="308"/>
            <ac:spMk id="5" creationId="{79A9E5BA-E0CE-E0A6-6C5A-EFE8DF7E2F3D}"/>
          </ac:spMkLst>
        </pc:spChg>
      </pc:sldChg>
      <pc:sldChg chg="modSp mod">
        <pc:chgData name="Ainslie Bradley" userId="cf0bf7ea-799c-42a9-bae9-2cd257c54eb6" providerId="ADAL" clId="{67A28E5E-C5B0-4BE8-BC49-ACD4DBDCAE00}" dt="2025-03-17T16:06:00.027" v="198" actId="6549"/>
        <pc:sldMkLst>
          <pc:docMk/>
          <pc:sldMk cId="2434029149" sldId="313"/>
        </pc:sldMkLst>
        <pc:spChg chg="mod">
          <ac:chgData name="Ainslie Bradley" userId="cf0bf7ea-799c-42a9-bae9-2cd257c54eb6" providerId="ADAL" clId="{67A28E5E-C5B0-4BE8-BC49-ACD4DBDCAE00}" dt="2025-03-17T16:06:00.027" v="198" actId="6549"/>
          <ac:spMkLst>
            <pc:docMk/>
            <pc:sldMk cId="2434029149" sldId="313"/>
            <ac:spMk id="5" creationId="{19A0A8D7-3D64-4155-E82E-DDD5EEEB91A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3/17/2025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17/03/2025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3/17/2025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3/17/2025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Volunteer Coordinator</a:t>
            </a:r>
            <a:br>
              <a:rPr lang="en-US" sz="3200" dirty="0">
                <a:latin typeface="Tiempos Headline Regular" panose="02020503060303060403" pitchFamily="18" charset="0"/>
              </a:rPr>
            </a:br>
            <a:r>
              <a:rPr lang="en-US" sz="3200" dirty="0">
                <a:latin typeface="Tiempos Headline Regular" panose="02020503060303060403" pitchFamily="18" charset="0"/>
              </a:rPr>
              <a:t>Adult Mentoring</a:t>
            </a:r>
            <a:br>
              <a:rPr lang="en-US" sz="4400" dirty="0">
                <a:latin typeface="Tiempos Headline Regular" panose="02020503060303060403" pitchFamily="18" charset="0"/>
              </a:rPr>
            </a:br>
            <a:r>
              <a:rPr lang="en-US" sz="1800" dirty="0">
                <a:latin typeface="TWK Lausanne 350" panose="02000503040000020004" pitchFamily="50" charset="0"/>
              </a:rPr>
              <a:t>(February 2025)</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pic>
        <p:nvPicPr>
          <p:cNvPr id="4" name="Picture 3">
            <a:extLst>
              <a:ext uri="{FF2B5EF4-FFF2-40B4-BE49-F238E27FC236}">
                <a16:creationId xmlns:a16="http://schemas.microsoft.com/office/drawing/2014/main" id="{536B5C65-BB8F-98E5-E9A0-A106692E821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7" name="Picture 6" descr="A black hexagon on a yellow background&#10;&#10;Description automatically generated">
            <a:extLst>
              <a:ext uri="{FF2B5EF4-FFF2-40B4-BE49-F238E27FC236}">
                <a16:creationId xmlns:a16="http://schemas.microsoft.com/office/drawing/2014/main" id="{2596409C-78ED-0917-6E20-0B3934D3D763}"/>
              </a:ext>
            </a:extLst>
          </p:cNvPr>
          <p:cNvPicPr>
            <a:picLocks noChangeAspect="1"/>
          </p:cNvPicPr>
          <p:nvPr/>
        </p:nvPicPr>
        <p:blipFill>
          <a:blip r:embed="rId3"/>
          <a:stretch>
            <a:fillRect/>
          </a:stretch>
        </p:blipFill>
        <p:spPr>
          <a:xfrm>
            <a:off x="-1" y="1230825"/>
            <a:ext cx="5627175" cy="5627175"/>
          </a:xfrm>
          <a:prstGeom prst="rect">
            <a:avLst/>
          </a:prstGeom>
        </p:spPr>
      </p:pic>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5940088"/>
          </a:xfrm>
          <a:prstGeom prst="rect">
            <a:avLst/>
          </a:prstGeom>
          <a:noFill/>
        </p:spPr>
        <p:txBody>
          <a:bodyPr wrap="square" rtlCol="0">
            <a:spAutoFit/>
          </a:bodyPr>
          <a:lstStyle/>
          <a:p>
            <a:pPr marL="171450" indent="-171450">
              <a:lnSpc>
                <a:spcPct val="100000"/>
              </a:lnSpc>
              <a:spcBef>
                <a:spcPts val="600"/>
              </a:spcBef>
              <a:spcAft>
                <a:spcPts val="800"/>
              </a:spcAft>
              <a:buFont typeface="Arial" panose="020B0604020202020204" pitchFamily="34" charset="0"/>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Knowledge of trauma informed approaches</a:t>
            </a:r>
          </a:p>
          <a:p>
            <a:pPr marL="171450" indent="-171450">
              <a:lnSpc>
                <a:spcPct val="100000"/>
              </a:lnSpc>
              <a:spcBef>
                <a:spcPts val="600"/>
              </a:spcBef>
              <a:spcAft>
                <a:spcPts val="800"/>
              </a:spcAft>
              <a:buFont typeface="Arial" panose="020B0604020202020204" pitchFamily="34" charset="0"/>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Commitment to ongoing CPD and ability to evidence this, a</a:t>
            </a: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nd identifying L&amp;D opportunities relevant to the service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171450" indent="-171450">
              <a:lnSpc>
                <a:spcPct val="100000"/>
              </a:lnSpc>
              <a:spcBef>
                <a:spcPts val="600"/>
              </a:spcBef>
              <a:spcAft>
                <a:spcPts val="800"/>
              </a:spcAft>
              <a:buFont typeface="Arial" panose="020B0604020202020204" pitchFamily="34" charset="0"/>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Experience of volunteer and/or staff management </a:t>
            </a:r>
          </a:p>
          <a:p>
            <a:pPr marL="171450" indent="-171450">
              <a:lnSpc>
                <a:spcPct val="100000"/>
              </a:lnSpc>
              <a:spcBef>
                <a:spcPts val="600"/>
              </a:spcBef>
              <a:spcAft>
                <a:spcPts val="800"/>
              </a:spcAft>
              <a:buFont typeface="Arial" panose="020B0604020202020204" pitchFamily="34" charset="0"/>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Excellent time management and organisational skills</a:t>
            </a:r>
          </a:p>
          <a:p>
            <a:pPr marL="171450" indent="-171450">
              <a:lnSpc>
                <a:spcPct val="100000"/>
              </a:lnSpc>
              <a:spcBef>
                <a:spcPts val="600"/>
              </a:spcBef>
              <a:spcAft>
                <a:spcPts val="800"/>
              </a:spcAft>
              <a:buFont typeface="Arial" panose="020B0604020202020204" pitchFamily="34" charset="0"/>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Experience of supporting adults with complex needs.</a:t>
            </a:r>
          </a:p>
          <a:p>
            <a:pPr marL="171450" indent="-171450">
              <a:lnSpc>
                <a:spcPct val="100000"/>
              </a:lnSpc>
              <a:spcBef>
                <a:spcPts val="600"/>
              </a:spcBef>
              <a:spcAft>
                <a:spcPts val="800"/>
              </a:spcAft>
              <a:buFont typeface="Arial" panose="020B0604020202020204" pitchFamily="34" charset="0"/>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Knowledge of the issues facing adults who have experienced homelessness.</a:t>
            </a:r>
          </a:p>
          <a:p>
            <a:pPr marL="171450" indent="-171450">
              <a:lnSpc>
                <a:spcPct val="100000"/>
              </a:lnSpc>
              <a:spcBef>
                <a:spcPts val="600"/>
              </a:spcBef>
              <a:spcAft>
                <a:spcPts val="800"/>
              </a:spcAft>
              <a:buFont typeface="Arial" panose="020B0604020202020204" pitchFamily="34" charset="0"/>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Knowledge of current relevant legislation and policies relating to vulnerable adults.</a:t>
            </a:r>
          </a:p>
          <a:p>
            <a:pPr marL="171450" indent="-171450">
              <a:lnSpc>
                <a:spcPct val="100000"/>
              </a:lnSpc>
              <a:spcBef>
                <a:spcPts val="600"/>
              </a:spcBef>
              <a:spcAft>
                <a:spcPts val="800"/>
              </a:spcAft>
              <a:buFont typeface="Arial" panose="020B0604020202020204" pitchFamily="34" charset="0"/>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 working knowledge of adult safeguarding procedures. </a:t>
            </a:r>
          </a:p>
          <a:p>
            <a:pPr marL="171450" indent="-171450">
              <a:lnSpc>
                <a:spcPct val="100000"/>
              </a:lnSpc>
              <a:spcBef>
                <a:spcPts val="600"/>
              </a:spcBef>
              <a:spcAft>
                <a:spcPts val="800"/>
              </a:spcAft>
              <a:buFont typeface="Arial" panose="020B0604020202020204" pitchFamily="34" charset="0"/>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Experience of developing and delivering training programmes and/or groupwork. </a:t>
            </a:r>
          </a:p>
          <a:p>
            <a:pPr marL="171450" indent="-171450">
              <a:lnSpc>
                <a:spcPct val="100000"/>
              </a:lnSpc>
              <a:spcBef>
                <a:spcPts val="600"/>
              </a:spcBef>
              <a:spcAft>
                <a:spcPts val="800"/>
              </a:spcAft>
              <a:buFont typeface="Arial" panose="020B0604020202020204" pitchFamily="34" charset="0"/>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Experience of multi-disciplinary working. </a:t>
            </a:r>
          </a:p>
          <a:p>
            <a:pPr marL="171450" indent="-171450">
              <a:lnSpc>
                <a:spcPct val="100000"/>
              </a:lnSpc>
              <a:spcBef>
                <a:spcPts val="600"/>
              </a:spcBef>
              <a:spcAft>
                <a:spcPts val="800"/>
              </a:spcAft>
              <a:buFont typeface="Arial" panose="020B0604020202020204" pitchFamily="34" charset="0"/>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Experience of recording records in line with GDPR and confidentiality procedures.</a:t>
            </a:r>
          </a:p>
          <a:p>
            <a:pPr marL="171450" indent="-171450">
              <a:lnSpc>
                <a:spcPct val="100000"/>
              </a:lnSpc>
              <a:spcBef>
                <a:spcPts val="600"/>
              </a:spcBef>
              <a:spcAft>
                <a:spcPts val="800"/>
              </a:spcAft>
              <a:buFont typeface="Arial" panose="020B0604020202020204" pitchFamily="34" charset="0"/>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F</a:t>
            </a:r>
            <a:r>
              <a:rPr lang="en-GB" sz="1200" dirty="0">
                <a:effectLst/>
                <a:latin typeface="TWK Lausanne 350" panose="02000503040000020004" pitchFamily="50" charset="0"/>
                <a:ea typeface="Aptos" panose="020B0004020202020204" pitchFamily="34" charset="0"/>
                <a:cs typeface="Times New Roman" panose="02020603050405020304" pitchFamily="18" charset="0"/>
              </a:rPr>
              <a:t>ull UK drivers’ licence &amp; use of own vehicle for business use</a:t>
            </a:r>
          </a:p>
          <a:p>
            <a:pPr>
              <a:lnSpc>
                <a:spcPct val="100000"/>
              </a:lnSpc>
              <a:spcBef>
                <a:spcPts val="0"/>
              </a:spcBef>
            </a:pPr>
            <a:r>
              <a:rPr lang="en-GB" sz="1200" dirty="0">
                <a:latin typeface="TWK Lausanne 350" panose="02000503040000020004" pitchFamily="50" charset="0"/>
                <a:ea typeface="Aptos" panose="020B0004020202020204" pitchFamily="34" charset="0"/>
                <a:cs typeface="Times New Roman" panose="02020603050405020304" pitchFamily="18" charset="0"/>
              </a:rPr>
              <a:t>(Note: Employees must hold insurance that covers domestic and business use).</a:t>
            </a:r>
          </a:p>
          <a:p>
            <a:pPr marL="171450" indent="-171450">
              <a:lnSpc>
                <a:spcPct val="100000"/>
              </a:lnSpc>
              <a:spcBef>
                <a:spcPts val="600"/>
              </a:spcBef>
              <a:spcAft>
                <a:spcPts val="800"/>
              </a:spcAft>
              <a:buFont typeface="Arial" panose="020B0604020202020204" pitchFamily="34" charset="0"/>
              <a:buChar char="•"/>
            </a:pP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0965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1635-C92A-EAFA-3A20-C0D3D733B6B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77A093-778D-1D00-7ADF-6FC38548F51B}"/>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Desirable skills and experience</a:t>
            </a:r>
          </a:p>
        </p:txBody>
      </p:sp>
      <p:sp>
        <p:nvSpPr>
          <p:cNvPr id="5" name="TextBox 4">
            <a:extLst>
              <a:ext uri="{FF2B5EF4-FFF2-40B4-BE49-F238E27FC236}">
                <a16:creationId xmlns:a16="http://schemas.microsoft.com/office/drawing/2014/main" id="{19A0A8D7-3D64-4155-E82E-DDD5EEEB91A0}"/>
              </a:ext>
            </a:extLst>
          </p:cNvPr>
          <p:cNvSpPr txBox="1"/>
          <p:nvPr/>
        </p:nvSpPr>
        <p:spPr>
          <a:xfrm>
            <a:off x="5915025" y="1239340"/>
            <a:ext cx="5374432" cy="4165243"/>
          </a:xfrm>
          <a:prstGeom prst="rect">
            <a:avLst/>
          </a:prstGeom>
          <a:noFill/>
        </p:spPr>
        <p:txBody>
          <a:bodyPr wrap="square" rtlCol="0">
            <a:spAutoFit/>
          </a:bodyPr>
          <a:lstStyle/>
          <a:p>
            <a:pPr marL="171450" indent="-171450">
              <a:lnSpc>
                <a:spcPct val="100000"/>
              </a:lnSpc>
              <a:spcAft>
                <a:spcPts val="800"/>
              </a:spcAft>
              <a:buFont typeface="TWK Lausanne 350" panose="02000503040000020004" pitchFamily="50" charset="0"/>
              <a:buChar char="→"/>
            </a:pPr>
            <a:endParaRPr lang="en-GB" sz="1200" dirty="0">
              <a:latin typeface="TWK Lausanne 350" panose="02000503040000020004" pitchFamily="50" charset="0"/>
            </a:endParaRPr>
          </a:p>
          <a:p>
            <a:pPr marL="171450" indent="-171450">
              <a:lnSpc>
                <a:spcPct val="100000"/>
              </a:lnSpc>
              <a:spcAft>
                <a:spcPts val="800"/>
              </a:spcAft>
              <a:buFont typeface="TWK Lausanne 350" panose="02000503040000020004" pitchFamily="50" charset="0"/>
              <a:buChar char="→"/>
            </a:pPr>
            <a:endParaRPr lang="en-GB" sz="1200" dirty="0">
              <a:latin typeface="TWK Lausanne 350" panose="02000503040000020004" pitchFamily="50" charset="0"/>
            </a:endParaRPr>
          </a:p>
          <a:p>
            <a:pPr marL="171450" indent="-171450">
              <a:lnSpc>
                <a:spcPct val="100000"/>
              </a:lnSpc>
              <a:spcAft>
                <a:spcPts val="800"/>
              </a:spcAft>
              <a:buFont typeface="Arial" panose="020B0604020202020204" pitchFamily="34" charset="0"/>
              <a:buChar char="•"/>
            </a:pPr>
            <a:r>
              <a:rPr lang="en-GB" sz="1400" dirty="0">
                <a:latin typeface="TWK Lausanne 350" panose="02000503040000020004" pitchFamily="50" charset="0"/>
                <a:ea typeface="Calibri" panose="020F0502020204030204" pitchFamily="34" charset="0"/>
                <a:cs typeface="Times New Roman" panose="02020603050405020304" pitchFamily="18" charset="0"/>
              </a:rPr>
              <a:t>Experience of Mentoring or Volunteering</a:t>
            </a:r>
            <a:endParaRPr lang="en-GB" sz="1400" b="1" dirty="0">
              <a:latin typeface="TWK Lausanne 350" panose="02000503040000020004" pitchFamily="50" charset="0"/>
              <a:ea typeface="Calibri" panose="020F0502020204030204" pitchFamily="34" charset="0"/>
              <a:cs typeface="Times New Roman" panose="02020603050405020304" pitchFamily="18" charset="0"/>
            </a:endParaRPr>
          </a:p>
          <a:p>
            <a:pPr marL="171450" indent="-171450">
              <a:lnSpc>
                <a:spcPct val="100000"/>
              </a:lnSpc>
              <a:spcAft>
                <a:spcPts val="800"/>
              </a:spcAft>
              <a:buFont typeface="Arial" panose="020B0604020202020204" pitchFamily="34" charset="0"/>
              <a:buChar char="•"/>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Experience of coordinating events </a:t>
            </a:r>
          </a:p>
          <a:p>
            <a:pPr marL="171450" indent="-171450">
              <a:lnSpc>
                <a:spcPct val="100000"/>
              </a:lnSpc>
              <a:spcAft>
                <a:spcPts val="800"/>
              </a:spcAft>
              <a:buFont typeface="Arial" panose="020B0604020202020204" pitchFamily="34" charset="0"/>
              <a:buChar char="•"/>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Experience of </a:t>
            </a:r>
            <a:r>
              <a:rPr lang="en-GB" sz="1400" dirty="0">
                <a:latin typeface="TWK Lausanne 350" panose="02000503040000020004" pitchFamily="50" charset="0"/>
                <a:ea typeface="Calibri" panose="020F0502020204030204" pitchFamily="34" charset="0"/>
                <a:cs typeface="Times New Roman" panose="02020603050405020304" pitchFamily="18" charset="0"/>
              </a:rPr>
              <a:t> coordinating/facilitating support groups and/or forums.</a:t>
            </a:r>
            <a:endParaRPr lang="en-GB" sz="1400" dirty="0">
              <a:effectLst/>
              <a:latin typeface="TWK Lausanne 350" panose="02000503040000020004" pitchFamily="50" charset="0"/>
              <a:ea typeface="Calibri" panose="020F0502020204030204" pitchFamily="34" charset="0"/>
              <a:cs typeface="Times New Roman" panose="02020603050405020304" pitchFamily="18" charset="0"/>
            </a:endParaRPr>
          </a:p>
          <a:p>
            <a:pPr marL="171450" indent="-171450">
              <a:lnSpc>
                <a:spcPct val="100000"/>
              </a:lnSpc>
              <a:spcAft>
                <a:spcPts val="800"/>
              </a:spcAft>
              <a:buFont typeface="Arial" panose="020B0604020202020204" pitchFamily="34" charset="0"/>
              <a:buChar char="•"/>
            </a:pPr>
            <a:r>
              <a:rPr lang="en-GB" sz="1400" dirty="0">
                <a:effectLst/>
                <a:latin typeface="TWK Lausanne 350" panose="02000503040000020004" pitchFamily="50" charset="0"/>
                <a:ea typeface="Calibri" panose="020F0502020204030204" pitchFamily="34" charset="0"/>
                <a:cs typeface="Times New Roman" panose="02020603050405020304" pitchFamily="18" charset="0"/>
              </a:rPr>
              <a:t>Knowledge of mentoring approaches. </a:t>
            </a:r>
          </a:p>
          <a:p>
            <a:pPr marL="171450" indent="-171450">
              <a:lnSpc>
                <a:spcPct val="100000"/>
              </a:lnSpc>
              <a:spcAft>
                <a:spcPts val="800"/>
              </a:spcAft>
              <a:buFont typeface="Arial" panose="020B0604020202020204" pitchFamily="34" charset="0"/>
              <a:buChar char="•"/>
            </a:pPr>
            <a:r>
              <a:rPr lang="en-GB" sz="1400" dirty="0">
                <a:latin typeface="TWK Lausanne 350" panose="02000503040000020004" pitchFamily="50" charset="0"/>
                <a:ea typeface="Calibri" panose="020F0502020204030204" pitchFamily="34" charset="0"/>
                <a:cs typeface="Times New Roman" panose="02020603050405020304" pitchFamily="18" charset="0"/>
              </a:rPr>
              <a:t>Educated to SVQ Level 3 or HNC level equivalent in a relevant subject</a:t>
            </a:r>
          </a:p>
          <a:p>
            <a:pPr marL="171450" indent="-171450">
              <a:lnSpc>
                <a:spcPct val="100000"/>
              </a:lnSpc>
              <a:spcAft>
                <a:spcPts val="800"/>
              </a:spcAft>
              <a:buFont typeface="Arial" panose="020B0604020202020204" pitchFamily="34" charset="0"/>
              <a:buChar char="•"/>
            </a:pPr>
            <a:r>
              <a:rPr lang="en-GB" sz="1400" dirty="0">
                <a:latin typeface="TWK Lausanne 350" panose="02000503040000020004" pitchFamily="50" charset="0"/>
                <a:ea typeface="Calibri" panose="020F0502020204030204" pitchFamily="34" charset="0"/>
                <a:cs typeface="Times New Roman" panose="02020603050405020304" pitchFamily="18" charset="0"/>
              </a:rPr>
              <a:t>Possession of/or willing to work towards SVQ4 management</a:t>
            </a:r>
          </a:p>
          <a:p>
            <a:pPr marL="171450" indent="-171450">
              <a:lnSpc>
                <a:spcPct val="100000"/>
              </a:lnSpc>
              <a:spcAft>
                <a:spcPts val="800"/>
              </a:spcAft>
              <a:buFont typeface="Arial" panose="020B0604020202020204" pitchFamily="34" charset="0"/>
              <a:buChar char="•"/>
            </a:pPr>
            <a:endParaRPr lang="en-GB" sz="1400" dirty="0">
              <a:latin typeface="TWK Lausanne 350" panose="02000503040000020004" pitchFamily="50" charset="0"/>
              <a:ea typeface="Calibri" panose="020F0502020204030204" pitchFamily="34" charset="0"/>
              <a:cs typeface="Times New Roman" panose="02020603050405020304" pitchFamily="18" charset="0"/>
            </a:endParaRPr>
          </a:p>
          <a:p>
            <a:pPr>
              <a:lnSpc>
                <a:spcPct val="100000"/>
              </a:lnSpc>
              <a:spcAft>
                <a:spcPts val="800"/>
              </a:spcAft>
            </a:pPr>
            <a:endParaRPr lang="en-GB" sz="2400" dirty="0">
              <a:latin typeface="Tiempos Headline Regular" panose="02020503060303060403" pitchFamily="18" charset="0"/>
            </a:endParaRPr>
          </a:p>
          <a:p>
            <a:pPr>
              <a:lnSpc>
                <a:spcPct val="100000"/>
              </a:lnSpc>
              <a:spcAft>
                <a:spcPts val="800"/>
              </a:spcAft>
            </a:pPr>
            <a:endParaRPr lang="en-GB" sz="2400" dirty="0">
              <a:latin typeface="Tiempos Headline Regular" panose="02020503060303060403" pitchFamily="18" charset="0"/>
            </a:endParaRPr>
          </a:p>
        </p:txBody>
      </p:sp>
      <p:grpSp>
        <p:nvGrpSpPr>
          <p:cNvPr id="4" name="Group 3">
            <a:extLst>
              <a:ext uri="{FF2B5EF4-FFF2-40B4-BE49-F238E27FC236}">
                <a16:creationId xmlns:a16="http://schemas.microsoft.com/office/drawing/2014/main" id="{83DB64FA-840D-2CDD-0C3F-B90A56892263}"/>
              </a:ext>
            </a:extLst>
          </p:cNvPr>
          <p:cNvGrpSpPr/>
          <p:nvPr/>
        </p:nvGrpSpPr>
        <p:grpSpPr>
          <a:xfrm>
            <a:off x="-1" y="1230825"/>
            <a:ext cx="5627176" cy="5627175"/>
            <a:chOff x="-1" y="1230825"/>
            <a:chExt cx="5627176" cy="5627175"/>
          </a:xfrm>
        </p:grpSpPr>
        <p:pic>
          <p:nvPicPr>
            <p:cNvPr id="2" name="Picture 1">
              <a:extLst>
                <a:ext uri="{FF2B5EF4-FFF2-40B4-BE49-F238E27FC236}">
                  <a16:creationId xmlns:a16="http://schemas.microsoft.com/office/drawing/2014/main" id="{0CD47148-0B30-B78B-D993-8D11E1890B7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876A8A8-A8CC-B14E-DD8A-49110D14F3BF}"/>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2434029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5919569"/>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23-26 £26,687 to £29,285 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Service Manager</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Working hours are normally Monday to Friday –  to be worked flexibly between the hours of 8.00am to 6.00pm based on the needs of the service, with one-hour unpaid break. Weekend and evening work will be required occasionally to meet the needs of people we support.</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a:t>
            </a:r>
            <a:r>
              <a:rPr lang="en-GB" sz="1200" dirty="0">
                <a:latin typeface="TWK Lausanne 350" panose="02000503040000020004" pitchFamily="50" charset="0"/>
                <a:ea typeface="Calibri" panose="020F0502020204030204" pitchFamily="34" charset="0"/>
                <a:cs typeface="Times New Roman" panose="02020603050405020304" pitchFamily="18" charset="0"/>
              </a:rPr>
              <a:t> be 15 Dava Street, Glasgow, G51 2JA. You are also required to work in the local community, and you will be paid travel expenses between your usual place of work and appointments undertaken in the course of your duties. Alternatively, you may choose to work remotely from your home address where appropriate. Working arrangements are in agreement with the line manager based on the needs of the service.</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3143553"/>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cover letter outlining why you want to work with us, and how you meet the experience, skills and behaviours expected for this role. </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Deadline 5pm on Monday 31</a:t>
            </a:r>
            <a:r>
              <a:rPr lang="en-GB" sz="1400" baseline="30000" dirty="0">
                <a:latin typeface="TWK Lausanne 350" panose="02000503040000020004" pitchFamily="50" charset="0"/>
              </a:rPr>
              <a:t>st</a:t>
            </a:r>
            <a:r>
              <a:rPr lang="en-GB" sz="1400" dirty="0">
                <a:latin typeface="TWK Lausanne 350" panose="02000503040000020004" pitchFamily="50" charset="0"/>
              </a:rPr>
              <a:t> March 2025</a:t>
            </a: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Volunteer Coordinator – Adult Mentoring</a:t>
            </a:r>
          </a:p>
        </p:txBody>
      </p:sp>
      <p:sp>
        <p:nvSpPr>
          <p:cNvPr id="8" name="TextBox 7">
            <a:extLst>
              <a:ext uri="{FF2B5EF4-FFF2-40B4-BE49-F238E27FC236}">
                <a16:creationId xmlns:a16="http://schemas.microsoft.com/office/drawing/2014/main" id="{0D1BD669-F8FA-143E-9814-6B3E60126B5A}"/>
              </a:ext>
            </a:extLst>
          </p:cNvPr>
          <p:cNvSpPr txBox="1"/>
          <p:nvPr/>
        </p:nvSpPr>
        <p:spPr>
          <a:xfrm>
            <a:off x="6823577" y="1637577"/>
            <a:ext cx="4651898" cy="4955203"/>
          </a:xfrm>
          <a:prstGeom prst="rect">
            <a:avLst/>
          </a:prstGeom>
          <a:noFill/>
        </p:spPr>
        <p:txBody>
          <a:bodyPr wrap="square">
            <a:spAutoFit/>
          </a:bodyPr>
          <a:lstStyle/>
          <a:p>
            <a:pPr algn="l"/>
            <a:r>
              <a:rPr lang="en-US" sz="1600" b="0" dirty="0">
                <a:solidFill>
                  <a:srgbClr val="242424"/>
                </a:solidFill>
                <a:effectLst/>
                <a:latin typeface="TWK Lausanne 350" panose="02000503040000020004" pitchFamily="50" charset="0"/>
              </a:rPr>
              <a:t>Responsibility to co-ordinate and oversee the effective delivery of a community-based adult mentoring service for people we support within Right There </a:t>
            </a:r>
            <a:r>
              <a:rPr lang="en-US" sz="1600" b="0" dirty="0" err="1">
                <a:solidFill>
                  <a:srgbClr val="242424"/>
                </a:solidFill>
                <a:effectLst/>
                <a:latin typeface="TWK Lausanne 350" panose="02000503040000020004" pitchFamily="50" charset="0"/>
              </a:rPr>
              <a:t>programmes</a:t>
            </a:r>
            <a:r>
              <a:rPr lang="en-US" sz="1600" b="0" dirty="0">
                <a:solidFill>
                  <a:srgbClr val="242424"/>
                </a:solidFill>
                <a:effectLst/>
                <a:latin typeface="TWK Lausanne 350" panose="02000503040000020004" pitchFamily="50" charset="0"/>
              </a:rPr>
              <a:t>.</a:t>
            </a:r>
          </a:p>
          <a:p>
            <a:pPr algn="l"/>
            <a:r>
              <a:rPr lang="en-US" sz="1600" b="0" dirty="0">
                <a:solidFill>
                  <a:srgbClr val="242424"/>
                </a:solidFill>
                <a:effectLst/>
                <a:latin typeface="TWK Lausanne 350" panose="02000503040000020004" pitchFamily="50" charset="0"/>
              </a:rPr>
              <a:t> </a:t>
            </a:r>
          </a:p>
          <a:p>
            <a:pPr algn="l"/>
            <a:r>
              <a:rPr lang="en-US" sz="1600" b="0" dirty="0">
                <a:solidFill>
                  <a:srgbClr val="242424"/>
                </a:solidFill>
                <a:effectLst/>
                <a:latin typeface="TWK Lausanne 350" panose="02000503040000020004" pitchFamily="50" charset="0"/>
              </a:rPr>
              <a:t>The post holder will have responsibility for the engagement, recruitment, training and day to day supervision of volunteer mentors and the ongoing support of mentee and mentor matches and liaison.</a:t>
            </a:r>
          </a:p>
          <a:p>
            <a:pPr algn="l"/>
            <a:r>
              <a:rPr lang="en-US" sz="1600" b="0" dirty="0">
                <a:solidFill>
                  <a:srgbClr val="242424"/>
                </a:solidFill>
                <a:effectLst/>
                <a:latin typeface="TWK Lausanne 350" panose="02000503040000020004" pitchFamily="50" charset="0"/>
              </a:rPr>
              <a:t> </a:t>
            </a:r>
          </a:p>
          <a:p>
            <a:pPr algn="l"/>
            <a:r>
              <a:rPr lang="en-US" sz="1600" b="0" dirty="0">
                <a:solidFill>
                  <a:srgbClr val="242424"/>
                </a:solidFill>
                <a:effectLst/>
                <a:latin typeface="TWK Lausanne 350" panose="02000503040000020004" pitchFamily="50" charset="0"/>
              </a:rPr>
              <a:t>The role will often be responsible for liaising with internal teams, offering additional supports to mentees. The post holder will assist the Service Manager with the ongoing promotion and development of the service, expanding provision across Right There </a:t>
            </a:r>
            <a:r>
              <a:rPr lang="en-US" sz="1600" b="0" dirty="0" err="1">
                <a:solidFill>
                  <a:srgbClr val="242424"/>
                </a:solidFill>
                <a:effectLst/>
                <a:latin typeface="TWK Lausanne 350" panose="02000503040000020004" pitchFamily="50" charset="0"/>
              </a:rPr>
              <a:t>programmes</a:t>
            </a:r>
            <a:r>
              <a:rPr lang="en-US" sz="1600" b="0" dirty="0">
                <a:solidFill>
                  <a:srgbClr val="242424"/>
                </a:solidFill>
                <a:effectLst/>
                <a:latin typeface="TWK Lausanne 350" panose="02000503040000020004" pitchFamily="50" charset="0"/>
              </a:rPr>
              <a:t> based in several local authorities.</a:t>
            </a:r>
          </a:p>
          <a:p>
            <a:endParaRPr lang="en-GB" sz="1400" dirty="0">
              <a:solidFill>
                <a:srgbClr val="FF0000"/>
              </a:solidFill>
              <a:latin typeface="TWK Lausanne 350" panose="02000503040000020004" pitchFamily="50" charset="0"/>
              <a:cs typeface="Arial" panose="020B0604020202020204" pitchFamily="34" charset="0"/>
            </a:endParaRPr>
          </a:p>
          <a:p>
            <a:endParaRPr lang="en-GB" sz="1400" dirty="0">
              <a:solidFill>
                <a:srgbClr val="FF0000"/>
              </a:solidFill>
              <a:latin typeface="TWK Lausanne 350" panose="02000503040000020004" pitchFamily="50" charset="0"/>
              <a:cs typeface="Times New Roman" panose="02020603050405020304" pitchFamily="18" charset="0"/>
            </a:endParaRPr>
          </a:p>
        </p:txBody>
      </p:sp>
      <p:sp>
        <p:nvSpPr>
          <p:cNvPr id="2" name="Rectangle 1">
            <a:extLst>
              <a:ext uri="{FF2B5EF4-FFF2-40B4-BE49-F238E27FC236}">
                <a16:creationId xmlns:a16="http://schemas.microsoft.com/office/drawing/2014/main" id="{4A813FF3-6D98-D818-FB63-AC584196F74C}"/>
              </a:ext>
            </a:extLst>
          </p:cNvPr>
          <p:cNvSpPr/>
          <p:nvPr/>
        </p:nvSpPr>
        <p:spPr>
          <a:xfrm>
            <a:off x="1760561" y="173956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tx1"/>
                </a:solidFill>
                <a:latin typeface="TWK Lausanne 350" panose="02000503040000020004" pitchFamily="50" charset="0"/>
              </a:rPr>
              <a:t>Service </a:t>
            </a:r>
            <a:r>
              <a:rPr lang="en-GB" sz="1200" dirty="0">
                <a:solidFill>
                  <a:schemeClr val="tx1"/>
                </a:solidFill>
                <a:latin typeface="TWK Lausanne 350" panose="02000503040000020004" pitchFamily="50" charset="0"/>
              </a:rPr>
              <a:t>Manager</a:t>
            </a:r>
          </a:p>
        </p:txBody>
      </p:sp>
      <p:sp>
        <p:nvSpPr>
          <p:cNvPr id="3" name="Rectangle 2">
            <a:extLst>
              <a:ext uri="{FF2B5EF4-FFF2-40B4-BE49-F238E27FC236}">
                <a16:creationId xmlns:a16="http://schemas.microsoft.com/office/drawing/2014/main" id="{0658C970-5B5D-D1BA-005E-CBAF0E55ED52}"/>
              </a:ext>
            </a:extLst>
          </p:cNvPr>
          <p:cNvSpPr/>
          <p:nvPr/>
        </p:nvSpPr>
        <p:spPr>
          <a:xfrm>
            <a:off x="1760561" y="2976405"/>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Volunteer Coordinators</a:t>
            </a:r>
          </a:p>
        </p:txBody>
      </p:sp>
      <p:sp>
        <p:nvSpPr>
          <p:cNvPr id="4" name="Rectangle 3">
            <a:extLst>
              <a:ext uri="{FF2B5EF4-FFF2-40B4-BE49-F238E27FC236}">
                <a16:creationId xmlns:a16="http://schemas.microsoft.com/office/drawing/2014/main" id="{76E749A2-0140-EB20-E7F4-3E78F5E70418}"/>
              </a:ext>
            </a:extLst>
          </p:cNvPr>
          <p:cNvSpPr/>
          <p:nvPr/>
        </p:nvSpPr>
        <p:spPr>
          <a:xfrm>
            <a:off x="1760559" y="4194076"/>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TWK Lausanne 350" panose="02000503040000020004" pitchFamily="50" charset="0"/>
              </a:rPr>
              <a:t>Volunteer Mentors</a:t>
            </a:r>
          </a:p>
        </p:txBody>
      </p:sp>
      <p:cxnSp>
        <p:nvCxnSpPr>
          <p:cNvPr id="7" name="Straight Arrow Connector 6">
            <a:extLst>
              <a:ext uri="{FF2B5EF4-FFF2-40B4-BE49-F238E27FC236}">
                <a16:creationId xmlns:a16="http://schemas.microsoft.com/office/drawing/2014/main" id="{9844A910-38A9-1BE0-A5C8-16EBD0DDAB9C}"/>
              </a:ext>
            </a:extLst>
          </p:cNvPr>
          <p:cNvCxnSpPr>
            <a:cxnSpLocks/>
            <a:stCxn id="2" idx="2"/>
            <a:endCxn id="3" idx="0"/>
          </p:cNvCxnSpPr>
          <p:nvPr/>
        </p:nvCxnSpPr>
        <p:spPr>
          <a:xfrm>
            <a:off x="2647666" y="2469499"/>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64821EA-829C-36A7-8FF9-E2E59862D463}"/>
              </a:ext>
            </a:extLst>
          </p:cNvPr>
          <p:cNvCxnSpPr/>
          <p:nvPr/>
        </p:nvCxnSpPr>
        <p:spPr>
          <a:xfrm>
            <a:off x="2647663" y="3687170"/>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8 - 9</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15</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10-11</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206088"/>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37986" y="1103380"/>
            <a:ext cx="10716028" cy="5157181"/>
          </a:xfrm>
          <a:prstGeom prst="rect">
            <a:avLst/>
          </a:prstGeom>
          <a:noFill/>
        </p:spPr>
        <p:txBody>
          <a:bodyPr wrap="square">
            <a:spAutoFit/>
          </a:bodyPr>
          <a:lstStyle/>
          <a:p>
            <a:pPr marL="171450" indent="-171450">
              <a:lnSpc>
                <a:spcPct val="107000"/>
              </a:lnSpc>
              <a:spcAft>
                <a:spcPts val="800"/>
              </a:spcAft>
              <a:buFont typeface="Arial" panose="020B0604020202020204" pitchFamily="34" charset="0"/>
              <a:buChar char="•"/>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Volunteer Management including recruitment, training and </a:t>
            </a: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regular support and reflection with </a:t>
            </a: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Volunteer Mentors</a:t>
            </a: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 Ensuring </a:t>
            </a: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Volunteers are supported to undertake their roles effectively</a:t>
            </a: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a:t>
            </a:r>
            <a:endPar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C</a:t>
            </a: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onfidently manage and coordinat</a:t>
            </a: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e positive, respectful and compassionate relationships between mentor and mentee, ensuring good boundaries. Liaising with existing support team(s), as and when required. Focussing on individual strengths and aspirations and e</a:t>
            </a: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nsuring person centred planning and unconditional positive regard is undertaken by yourself and volunteers.</a:t>
            </a:r>
            <a:endPar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Building upon existing strong relationships with social work, third sector and other professionals and strengthening these relationships. </a:t>
            </a:r>
          </a:p>
          <a:p>
            <a:pPr marL="171450" lvl="0" indent="-171450">
              <a:lnSpc>
                <a:spcPct val="107000"/>
              </a:lnSpc>
              <a:buSzPts val="1000"/>
              <a:buFont typeface="Arial" panose="020B0604020202020204" pitchFamily="34" charset="0"/>
              <a:buChar char="•"/>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Have detailed knowledge of other relevant services and create and maintain good working relationships with external partners. Representing Right There positively to other agencies or services including Local Authority, Social Work, Housing Services and other relevant services.  </a:t>
            </a:r>
          </a:p>
          <a:p>
            <a:pPr lvl="0">
              <a:lnSpc>
                <a:spcPct val="107000"/>
              </a:lnSpc>
              <a:buSzPts val="1000"/>
            </a:pPr>
            <a:endPar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Liaise with referral sources, regarding new and existing Mentoring referrals.</a:t>
            </a:r>
          </a:p>
          <a:p>
            <a:pPr marL="171450" indent="-171450">
              <a:lnSpc>
                <a:spcPct val="107000"/>
              </a:lnSpc>
              <a:spcAft>
                <a:spcPts val="800"/>
              </a:spcAft>
              <a:buFont typeface="Arial" panose="020B0604020202020204" pitchFamily="34" charset="0"/>
              <a:buChar char="•"/>
            </a:pP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Ensuring accurate and factual record keeping at all times. Ensuring support plans for people we support are completed and updated in accordance with GDPR and confidentiality processes. Ensuring Risk Assessments are completed and updated for people we support.</a:t>
            </a:r>
          </a:p>
          <a:p>
            <a:pPr marL="171450" indent="-171450">
              <a:lnSpc>
                <a:spcPct val="107000"/>
              </a:lnSpc>
              <a:spcAft>
                <a:spcPts val="800"/>
              </a:spcAft>
              <a:buFont typeface="Arial" panose="020B0604020202020204" pitchFamily="34" charset="0"/>
              <a:buChar char="•"/>
            </a:pP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Ensuring the needs of the people we support are being met and signposting to relevant services where more support is required.</a:t>
            </a:r>
          </a:p>
          <a:p>
            <a:pPr marL="171450" indent="-171450">
              <a:lnSpc>
                <a:spcPct val="107000"/>
              </a:lnSpc>
              <a:spcAft>
                <a:spcPts val="800"/>
              </a:spcAft>
              <a:buFont typeface="Arial" panose="020B0604020202020204" pitchFamily="34" charset="0"/>
              <a:buChar char="•"/>
            </a:pP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Attend multi agency meetings as required and advocating on behalf of the people we support.</a:t>
            </a:r>
          </a:p>
          <a:p>
            <a:pPr marL="171450" indent="-171450">
              <a:lnSpc>
                <a:spcPct val="107000"/>
              </a:lnSpc>
              <a:spcAft>
                <a:spcPts val="800"/>
              </a:spcAft>
              <a:buFont typeface="Arial" panose="020B0604020202020204" pitchFamily="34" charset="0"/>
              <a:buChar char="•"/>
            </a:pP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Ensure that adequate safeguarding measures are in place for both mentors &amp; mentees and participation in an On Call rota system as required. </a:t>
            </a:r>
          </a:p>
          <a:p>
            <a:pPr marL="171450" indent="-171450">
              <a:lnSpc>
                <a:spcPct val="107000"/>
              </a:lnSpc>
              <a:spcAft>
                <a:spcPts val="800"/>
              </a:spcAft>
              <a:buFont typeface="Arial" panose="020B0604020202020204" pitchFamily="34" charset="0"/>
              <a:buChar char="•"/>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Contribute towards the design, development, delivery and evaluation of our programmes, ensuring we are adopting a co-produced approach where</a:t>
            </a: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 possible.</a:t>
            </a:r>
          </a:p>
          <a:p>
            <a:pPr marL="171450" indent="-171450">
              <a:lnSpc>
                <a:spcPct val="107000"/>
              </a:lnSpc>
              <a:spcAft>
                <a:spcPts val="800"/>
              </a:spcAft>
              <a:buFont typeface="Arial" panose="020B0604020202020204" pitchFamily="34" charset="0"/>
              <a:buChar char="•"/>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Collate both qualitative and quantitative data as requested </a:t>
            </a: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and c</a:t>
            </a: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ontribute to internal and external reporting as directed by your line manager.</a:t>
            </a:r>
          </a:p>
          <a:p>
            <a:pPr marL="171450" indent="-171450">
              <a:lnSpc>
                <a:spcPct val="107000"/>
              </a:lnSpc>
              <a:spcAft>
                <a:spcPts val="800"/>
              </a:spcAft>
              <a:buFont typeface="Arial" panose="020B0604020202020204" pitchFamily="34" charset="0"/>
              <a:buChar char="•"/>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Ensure performance targets are continually worked towards to achieve agreed outcomes and positive destinations for the people we support.</a:t>
            </a:r>
          </a:p>
          <a:p>
            <a:pPr marL="171450" lvl="0" indent="-171450">
              <a:lnSpc>
                <a:spcPct val="107000"/>
              </a:lnSpc>
              <a:buSzPts val="1000"/>
              <a:buFont typeface="Arial" panose="020B0604020202020204" pitchFamily="34" charset="0"/>
              <a:buChar char="•"/>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Investigating and resolving complaints by those we support and investigating any issues of misconduct within the organisation.</a:t>
            </a:r>
            <a:endParaRPr lang="en-GB" sz="18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834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a:extLst>
            <a:ext uri="{FF2B5EF4-FFF2-40B4-BE49-F238E27FC236}">
              <a16:creationId xmlns:a16="http://schemas.microsoft.com/office/drawing/2014/main" id="{9761A68D-287A-394E-D864-3FD67A4CF92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D39F98B-AF0E-9596-6381-D2825A50F61E}"/>
              </a:ext>
            </a:extLst>
          </p:cNvPr>
          <p:cNvSpPr txBox="1"/>
          <p:nvPr/>
        </p:nvSpPr>
        <p:spPr>
          <a:xfrm>
            <a:off x="254020" y="206088"/>
            <a:ext cx="8739060" cy="400110"/>
          </a:xfrm>
          <a:prstGeom prst="rect">
            <a:avLst/>
          </a:prstGeom>
          <a:noFill/>
        </p:spPr>
        <p:txBody>
          <a:bodyPr wrap="square" rtlCol="0">
            <a:spAutoFit/>
          </a:bodyPr>
          <a:lstStyle/>
          <a:p>
            <a:r>
              <a:rPr lang="en-GB" sz="2000" dirty="0">
                <a:latin typeface="Tiempos Headline Regular" panose="02020503060303060403" pitchFamily="18" charset="0"/>
              </a:rPr>
              <a:t>Role and Responsibilities (continued) </a:t>
            </a:r>
          </a:p>
        </p:txBody>
      </p:sp>
      <p:sp>
        <p:nvSpPr>
          <p:cNvPr id="3" name="TextBox 2">
            <a:extLst>
              <a:ext uri="{FF2B5EF4-FFF2-40B4-BE49-F238E27FC236}">
                <a16:creationId xmlns:a16="http://schemas.microsoft.com/office/drawing/2014/main" id="{FAA588FB-8BE9-A941-50C7-1C8094F7F633}"/>
              </a:ext>
            </a:extLst>
          </p:cNvPr>
          <p:cNvSpPr txBox="1"/>
          <p:nvPr/>
        </p:nvSpPr>
        <p:spPr>
          <a:xfrm>
            <a:off x="385866" y="837553"/>
            <a:ext cx="11420268" cy="3726661"/>
          </a:xfrm>
          <a:prstGeom prst="rect">
            <a:avLst/>
          </a:prstGeom>
          <a:noFill/>
        </p:spPr>
        <p:txBody>
          <a:bodyPr wrap="square">
            <a:spAutoFit/>
          </a:bodyPr>
          <a:lstStyle/>
          <a:p>
            <a:pPr algn="l" defTabSz="457200">
              <a:lnSpc>
                <a:spcPct val="120000"/>
              </a:lnSpc>
              <a:spcBef>
                <a:spcPts val="0"/>
              </a:spcBef>
            </a:pPr>
            <a:endParaRPr lang="en-GB" sz="1400" b="1" dirty="0">
              <a:latin typeface="Tiempos Headline Regular" panose="02020503060303060403" pitchFamily="18" charset="0"/>
            </a:endParaRPr>
          </a:p>
          <a:p>
            <a:pPr algn="l" defTabSz="457200">
              <a:lnSpc>
                <a:spcPct val="120000"/>
              </a:lnSpc>
              <a:spcBef>
                <a:spcPts val="0"/>
              </a:spcBef>
            </a:pPr>
            <a:r>
              <a:rPr lang="en-GB" sz="1400" b="1" dirty="0">
                <a:latin typeface="Tiempos Headline Regular" panose="02020503060303060403" pitchFamily="18" charset="0"/>
              </a:rPr>
              <a:t>Being a part of the Right There team: </a:t>
            </a:r>
          </a:p>
          <a:p>
            <a:pPr algn="l" defTabSz="457200">
              <a:lnSpc>
                <a:spcPct val="120000"/>
              </a:lnSpc>
              <a:spcBef>
                <a:spcPts val="0"/>
              </a:spcBef>
            </a:pPr>
            <a:endParaRPr lang="en-GB" sz="1400" b="1" dirty="0">
              <a:latin typeface="Tiempos Headline Regular" panose="02020503060303060403" pitchFamily="18" charset="0"/>
            </a:endParaRP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Positively Represent Right There to other agencies or services including Local Authority, Housing Services, Social Work and other relevant services.</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Be a proactive team member actively contributing to your service and the organisation’s development and continuous improvement working collaboratively with your colleagues across the organisation. </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Have a high standard of professional integrity with colleagues, people we support and other providers, always upholding clear professional boundaries.</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Understand and respect the importance of confidentiality</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Ability to work towards performance targets to achieve agreed result</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Participate in meetings, training and reflective practice, share your learning experiences and strive for continuous personal and professional development</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ea typeface="Calibri" panose="020F0502020204030204" pitchFamily="34" charset="0"/>
                <a:cs typeface="Arial" panose="020B0604020202020204" pitchFamily="34" charset="0"/>
              </a:rPr>
              <a:t>Invest sustained effort in making a significant impact on service development and improvement </a:t>
            </a:r>
            <a:r>
              <a:rPr lang="en-GB" sz="1200" dirty="0">
                <a:latin typeface="TWK Lausanne 350" panose="02000503040000020004" pitchFamily="50" charset="0"/>
              </a:rPr>
              <a:t>with feedback on the review of organisational policies and procedures and local guidelines</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Engage with any organisational initiatives or working groups</a:t>
            </a:r>
          </a:p>
          <a:p>
            <a:pPr marL="285750" indent="-285750" fontAlgn="base">
              <a:lnSpc>
                <a:spcPct val="120000"/>
              </a:lnSpc>
              <a:buFont typeface="Wingdings" panose="05000000000000000000" pitchFamily="2" charset="2"/>
              <a:buChar char="§"/>
            </a:pPr>
            <a:r>
              <a:rPr lang="en-GB" sz="1200" dirty="0">
                <a:latin typeface="TWK Lausanne 350" panose="02000503040000020004" pitchFamily="50" charset="0"/>
              </a:rPr>
              <a:t>Adhere to Right There Policies and Procedures, Scottish Social Programmes Council (SSSC) Codes of Practice, Health and Social Care Standards (My Support, My Life), Health and Safety legislation and practices </a:t>
            </a:r>
          </a:p>
          <a:p>
            <a:pPr marL="285750" indent="-285750" fontAlgn="base">
              <a:lnSpc>
                <a:spcPct val="120000"/>
              </a:lnSpc>
              <a:buFont typeface="Wingdings" panose="05000000000000000000" pitchFamily="2" charset="2"/>
              <a:buChar char="§"/>
            </a:pPr>
            <a:r>
              <a:rPr lang="en-GB" sz="1200" dirty="0">
                <a:latin typeface="TWK Lausanne 350" panose="02000503040000020004" pitchFamily="50" charset="0"/>
              </a:rPr>
              <a:t>Always apply safeguarding principles and maintain awareness of adult protection processes.</a:t>
            </a:r>
          </a:p>
        </p:txBody>
      </p:sp>
    </p:spTree>
    <p:extLst>
      <p:ext uri="{BB962C8B-B14F-4D97-AF65-F5344CB8AC3E}">
        <p14:creationId xmlns:p14="http://schemas.microsoft.com/office/powerpoint/2010/main" val="31857347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D794F1-94B9-4D1B-AED5-C98D7FEFA3F7}">
  <ds:schemaRefs>
    <ds:schemaRef ds:uri="http://schemas.microsoft.com/office/2006/metadata/properties"/>
    <ds:schemaRef ds:uri="http://purl.org/dc/dcmitype/"/>
    <ds:schemaRef ds:uri="http://schemas.microsoft.com/office/2006/documentManagement/types"/>
    <ds:schemaRef ds:uri="9f7d3311-57c9-43fe-8231-1e93a56e81a6"/>
    <ds:schemaRef ds:uri="a3b0d63c-cdf0-4c0c-bf95-5155ff5031c1"/>
    <ds:schemaRef ds:uri="http://purl.org/dc/terms/"/>
    <ds:schemaRef ds:uri="http://purl.org/dc/elements/1.1/"/>
    <ds:schemaRef ds:uri="http://schemas.microsoft.com/office/infopath/2007/PartnerControls"/>
    <ds:schemaRef ds:uri="http://schemas.openxmlformats.org/package/2006/metadata/core-properties"/>
    <ds:schemaRef ds:uri="5918e872-e67b-4fda-801c-e11e2e8f9e7e"/>
    <ds:schemaRef ds:uri="http://www.w3.org/XML/1998/namespace"/>
  </ds:schemaRefs>
</ds:datastoreItem>
</file>

<file path=customXml/itemProps2.xml><?xml version="1.0" encoding="utf-8"?>
<ds:datastoreItem xmlns:ds="http://schemas.openxmlformats.org/officeDocument/2006/customXml" ds:itemID="{43CD1676-3C7C-4497-A41D-429F43871BCE}">
  <ds:schemaRefs>
    <ds:schemaRef ds:uri="http://schemas.microsoft.com/sharepoint/v3/contenttype/forms"/>
  </ds:schemaRefs>
</ds:datastoreItem>
</file>

<file path=customXml/itemProps3.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4572</TotalTime>
  <Words>1791</Words>
  <Application>Microsoft Office PowerPoint</Application>
  <PresentationFormat>Widescreen</PresentationFormat>
  <Paragraphs>125</Paragraphs>
  <Slides>15</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15</vt:i4>
      </vt:variant>
    </vt:vector>
  </HeadingPairs>
  <TitlesOfParts>
    <vt:vector size="29" baseType="lpstr">
      <vt:lpstr>Arial</vt:lpstr>
      <vt:lpstr>Tiempos Headline Medium</vt:lpstr>
      <vt:lpstr>Tiempos Headline Regular</vt:lpstr>
      <vt:lpstr>TWK Lausanne 500</vt:lpstr>
      <vt:lpstr>TWK Lausanne 350</vt:lpstr>
      <vt:lpstr>Wingdings</vt:lpstr>
      <vt:lpstr>Symbol</vt:lpstr>
      <vt:lpstr>Calibri</vt:lpstr>
      <vt:lpstr>Segoe UI</vt:lpstr>
      <vt:lpstr>TWK Lausanne 450</vt:lpstr>
      <vt:lpstr>Calibri Light</vt:lpstr>
      <vt:lpstr>TWK Lausanne 300</vt:lpstr>
      <vt:lpstr>Office Theme</vt:lpstr>
      <vt:lpstr>1_Office Theme</vt:lpstr>
      <vt:lpstr>Job Pack   Volunteer Coordinator Adult Mentoring (February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154</cp:revision>
  <dcterms:created xsi:type="dcterms:W3CDTF">2021-11-30T15:33:31Z</dcterms:created>
  <dcterms:modified xsi:type="dcterms:W3CDTF">2025-03-17T16:06:10Z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