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Lst>
  <p:notesMasterIdLst>
    <p:notesMasterId r:id="rId21"/>
  </p:notesMasterIdLst>
  <p:sldIdLst>
    <p:sldId id="305" r:id="rId5"/>
    <p:sldId id="310" r:id="rId6"/>
    <p:sldId id="301" r:id="rId7"/>
    <p:sldId id="279" r:id="rId8"/>
    <p:sldId id="278" r:id="rId9"/>
    <p:sldId id="303" r:id="rId10"/>
    <p:sldId id="277" r:id="rId11"/>
    <p:sldId id="311" r:id="rId12"/>
    <p:sldId id="312" r:id="rId13"/>
    <p:sldId id="316" r:id="rId14"/>
    <p:sldId id="313" r:id="rId15"/>
    <p:sldId id="314" r:id="rId16"/>
    <p:sldId id="315" r:id="rId17"/>
    <p:sldId id="280" r:id="rId18"/>
    <p:sldId id="300" r:id="rId19"/>
    <p:sldId id="299" r:id="rId20"/>
  </p:sldIdLst>
  <p:sldSz cx="12192000" cy="6858000"/>
  <p:notesSz cx="6858000" cy="9144000"/>
  <p:embeddedFontLst>
    <p:embeddedFont>
      <p:font typeface="Tiempos Headline Medium" panose="020B0604020202020204" charset="0"/>
      <p:regular r:id="rId22"/>
    </p:embeddedFont>
    <p:embeddedFont>
      <p:font typeface="Tiempos Headline Regular" panose="02020503060303060403" pitchFamily="18" charset="0"/>
      <p:regular r:id="rId23"/>
    </p:embeddedFont>
    <p:embeddedFont>
      <p:font typeface="TWK Lausanne 350" panose="02000503040000020004" pitchFamily="50" charset="0"/>
      <p:regular r:id="rId24"/>
      <p:italic r:id="rId25"/>
    </p:embeddedFont>
    <p:embeddedFont>
      <p:font typeface="TWK Lausanne 500" panose="02000503040000020004" pitchFamily="50" charset="0"/>
      <p:regular r:id="rId26"/>
      <p:italic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22F512-4167-DE86-6937-0A42140271E1}" name="Renzo Cardosi" initials="RC" userId="S::R.Cardosi@rightthere.org::c6e598bc-bae3-498e-ae28-9cd4dc87330d" providerId="AD"/>
  <p188:author id="{F5C0C620-35FF-8A11-92CB-B84166AB3BCB}" name="Janet Haugh" initials="JH" userId="S::J.Haugh@rightthere.org::793f3f27-ee71-4c59-8465-0311ddba2686" providerId="AD"/>
  <p188:author id="{D81C0E3D-DC40-11CE-90DE-8163EFD8613D}" name="Fiona Morison" initials="FM" userId="S::F.Morison@rightthere.org::6d30b353-1c86-4851-909a-20c9c344ebd5" providerId="AD"/>
  <p188:author id="{E0DC12AB-B712-16ED-FF11-CD8BC51B726D}" name="John McBride" initials="JM" userId="S::J.McBride@rightthere.org::3eceb9bb-2243-4795-b475-53e10e625f59" providerId="AD"/>
  <p188:author id="{FFF746DA-0AE7-B2EC-36B7-856F1D0CBE9E}" name="Fiona Hunter" initials="FH" userId="S::f.hunter@rightthere.org::0734f626-ba9a-4b74-8de1-ade59e7cffd2" providerId="AD"/>
  <p188:author id="{6206DFFD-E705-8FC1-4C55-064E8F3DB47D}" name="Shelby Jones" initials="SJ" userId="S::S.Jones@rightthere.org::17ac17fd-04b2-4874-a6e6-5fb58b47649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39424118-7964-4ADC-8CF9-A76F291B6FB5}"/>
    <pc:docChg chg="modSld">
      <pc:chgData name="Ainslie Bradley" userId="cf0bf7ea-799c-42a9-bae9-2cd257c54eb6" providerId="ADAL" clId="{39424118-7964-4ADC-8CF9-A76F291B6FB5}" dt="2025-03-11T11:32:33.957" v="66" actId="20577"/>
      <pc:docMkLst>
        <pc:docMk/>
      </pc:docMkLst>
      <pc:sldChg chg="modSp mod">
        <pc:chgData name="Ainslie Bradley" userId="cf0bf7ea-799c-42a9-bae9-2cd257c54eb6" providerId="ADAL" clId="{39424118-7964-4ADC-8CF9-A76F291B6FB5}" dt="2025-03-10T13:33:12.440" v="44" actId="20577"/>
        <pc:sldMkLst>
          <pc:docMk/>
          <pc:sldMk cId="3693005957" sldId="300"/>
        </pc:sldMkLst>
        <pc:spChg chg="mod">
          <ac:chgData name="Ainslie Bradley" userId="cf0bf7ea-799c-42a9-bae9-2cd257c54eb6" providerId="ADAL" clId="{39424118-7964-4ADC-8CF9-A76F291B6FB5}" dt="2025-03-10T13:33:12.440" v="44" actId="20577"/>
          <ac:spMkLst>
            <pc:docMk/>
            <pc:sldMk cId="3693005957" sldId="300"/>
            <ac:spMk id="7" creationId="{F0D31468-386B-4A1A-8ECA-B3014AD770F7}"/>
          </ac:spMkLst>
        </pc:spChg>
      </pc:sldChg>
      <pc:sldChg chg="modSp mod">
        <pc:chgData name="Ainslie Bradley" userId="cf0bf7ea-799c-42a9-bae9-2cd257c54eb6" providerId="ADAL" clId="{39424118-7964-4ADC-8CF9-A76F291B6FB5}" dt="2025-03-10T13:35:13.621" v="45" actId="207"/>
        <pc:sldMkLst>
          <pc:docMk/>
          <pc:sldMk cId="240339184" sldId="310"/>
        </pc:sldMkLst>
        <pc:spChg chg="mod">
          <ac:chgData name="Ainslie Bradley" userId="cf0bf7ea-799c-42a9-bae9-2cd257c54eb6" providerId="ADAL" clId="{39424118-7964-4ADC-8CF9-A76F291B6FB5}" dt="2025-03-10T13:35:13.621" v="45" actId="207"/>
          <ac:spMkLst>
            <pc:docMk/>
            <pc:sldMk cId="240339184" sldId="310"/>
            <ac:spMk id="6" creationId="{70861504-F631-920C-FDBB-2229C602770E}"/>
          </ac:spMkLst>
        </pc:spChg>
      </pc:sldChg>
      <pc:sldChg chg="modSp mod">
        <pc:chgData name="Ainslie Bradley" userId="cf0bf7ea-799c-42a9-bae9-2cd257c54eb6" providerId="ADAL" clId="{39424118-7964-4ADC-8CF9-A76F291B6FB5}" dt="2025-03-10T14:20:14.260" v="49" actId="13926"/>
        <pc:sldMkLst>
          <pc:docMk/>
          <pc:sldMk cId="2856328683" sldId="311"/>
        </pc:sldMkLst>
        <pc:spChg chg="mod">
          <ac:chgData name="Ainslie Bradley" userId="cf0bf7ea-799c-42a9-bae9-2cd257c54eb6" providerId="ADAL" clId="{39424118-7964-4ADC-8CF9-A76F291B6FB5}" dt="2025-03-10T14:20:14.260" v="49" actId="13926"/>
          <ac:spMkLst>
            <pc:docMk/>
            <pc:sldMk cId="2856328683" sldId="311"/>
            <ac:spMk id="8" creationId="{45AEECE6-C253-28B3-C5AD-D962499983C0}"/>
          </ac:spMkLst>
        </pc:spChg>
      </pc:sldChg>
      <pc:sldChg chg="modSp mod">
        <pc:chgData name="Ainslie Bradley" userId="cf0bf7ea-799c-42a9-bae9-2cd257c54eb6" providerId="ADAL" clId="{39424118-7964-4ADC-8CF9-A76F291B6FB5}" dt="2025-03-11T11:32:33.957" v="66" actId="20577"/>
        <pc:sldMkLst>
          <pc:docMk/>
          <pc:sldMk cId="1654272129" sldId="313"/>
        </pc:sldMkLst>
        <pc:spChg chg="mod">
          <ac:chgData name="Ainslie Bradley" userId="cf0bf7ea-799c-42a9-bae9-2cd257c54eb6" providerId="ADAL" clId="{39424118-7964-4ADC-8CF9-A76F291B6FB5}" dt="2025-03-11T11:32:33.957" v="66" actId="20577"/>
          <ac:spMkLst>
            <pc:docMk/>
            <pc:sldMk cId="1654272129" sldId="313"/>
            <ac:spMk id="5" creationId="{28CD33E0-1089-885B-AB3D-3C91056C8BA0}"/>
          </ac:spMkLst>
        </pc:spChg>
      </pc:sldChg>
    </pc:docChg>
  </pc:docChgLst>
  <pc:docChgLst>
    <pc:chgData name="Ainslie Bradley" userId="cf0bf7ea-799c-42a9-bae9-2cd257c54eb6" providerId="ADAL" clId="{5D2F9E62-8E80-48B7-8615-E9E4CFDB2E41}"/>
    <pc:docChg chg="undo custSel mod modSld">
      <pc:chgData name="Ainslie Bradley" userId="cf0bf7ea-799c-42a9-bae9-2cd257c54eb6" providerId="ADAL" clId="{5D2F9E62-8E80-48B7-8615-E9E4CFDB2E41}" dt="2025-04-10T07:25:27.035" v="87"/>
      <pc:docMkLst>
        <pc:docMk/>
      </pc:docMkLst>
      <pc:sldChg chg="modSp mod">
        <pc:chgData name="Ainslie Bradley" userId="cf0bf7ea-799c-42a9-bae9-2cd257c54eb6" providerId="ADAL" clId="{5D2F9E62-8E80-48B7-8615-E9E4CFDB2E41}" dt="2025-04-10T07:25:07.144" v="86" actId="20577"/>
        <pc:sldMkLst>
          <pc:docMk/>
          <pc:sldMk cId="3693005957" sldId="300"/>
        </pc:sldMkLst>
        <pc:spChg chg="mod">
          <ac:chgData name="Ainslie Bradley" userId="cf0bf7ea-799c-42a9-bae9-2cd257c54eb6" providerId="ADAL" clId="{5D2F9E62-8E80-48B7-8615-E9E4CFDB2E41}" dt="2025-04-10T07:25:07.144" v="86" actId="20577"/>
          <ac:spMkLst>
            <pc:docMk/>
            <pc:sldMk cId="3693005957" sldId="300"/>
            <ac:spMk id="7" creationId="{F0D31468-386B-4A1A-8ECA-B3014AD770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350" panose="02000503040000020004" pitchFamily="50" charset="0"/>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50" panose="02000503040000020004" pitchFamily="50"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350" panose="02000503040000020004" pitchFamily="50" charset="0"/>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50" panose="02000503040000020004" pitchFamily="50" charset="0"/>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350" panose="02000503040000020004" pitchFamily="50" charset="0"/>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350" panose="02000503040000020004" pitchFamily="50" charset="0"/>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50" panose="02000503040000020004" pitchFamily="50" charset="0"/>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350" panose="02000503040000020004" pitchFamily="50" charset="0"/>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350" panose="02000503040000020004" pitchFamily="50" charset="0"/>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50" panose="02000503040000020004" pitchFamily="50" charset="0"/>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350" panose="02000503040000020004" pitchFamily="50" charset="0"/>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350" panose="02000503040000020004" pitchFamily="50" charset="0"/>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50" panose="02000503040000020004" pitchFamily="50" charset="0"/>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350" panose="02000503040000020004" pitchFamily="50" charset="0"/>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350" panose="02000503040000020004" pitchFamily="50" charset="0"/>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50" panose="02000503040000020004" pitchFamily="50" charset="0"/>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10/04/2025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350" panose="02000503040000020004" pitchFamily="50" charset="0"/>
              </a:defRPr>
            </a:lvl1pPr>
          </a:lstStyle>
          <a:p>
            <a:pPr lvl="0"/>
            <a:r>
              <a:rPr lang="en-US"/>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50" panose="02000503040000020004" pitchFamily="50"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Subheading</a:t>
            </a:r>
            <a:br>
              <a:rPr lang="en-US"/>
            </a:br>
            <a:r>
              <a:rPr lang="en-US"/>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50" panose="02000503040000020004" pitchFamily="50" charset="0"/>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350" panose="02000503040000020004" pitchFamily="50" charset="0"/>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50" panose="02000503040000020004" pitchFamily="50" charset="0"/>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350" panose="02000503040000020004" pitchFamily="50" charset="0"/>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50" panose="02000503040000020004" pitchFamily="50" charset="0"/>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350" panose="02000503040000020004" pitchFamily="50" charset="0"/>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50" panose="02000503040000020004" pitchFamily="50" charset="0"/>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350" panose="02000503040000020004" pitchFamily="50" charset="0"/>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50" panose="02000503040000020004" pitchFamily="50" charset="0"/>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350" panose="02000503040000020004" pitchFamily="50" charset="0"/>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350" panose="02000503040000020004" pitchFamily="50" charset="0"/>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50" panose="02000503040000020004" pitchFamily="50" charset="0"/>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350" panose="02000503040000020004" pitchFamily="50" charset="0"/>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4/10/2025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Contracts and Tendering Manager</a:t>
            </a:r>
            <a:br>
              <a:rPr lang="en-US" sz="4400" dirty="0">
                <a:latin typeface="Tiempos Headline Regular" panose="02020503060303060403" pitchFamily="18" charset="0"/>
              </a:rPr>
            </a:br>
            <a:r>
              <a:rPr lang="en-US" sz="1800" dirty="0">
                <a:latin typeface="TWK Lausanne 350" panose="02000503040000020004" pitchFamily="50" charset="0"/>
              </a:rPr>
              <a:t>(March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6F195-4330-6C60-4BAF-89148578B8E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D048A8C-0167-8087-EDEA-F3F563CF1C55}"/>
              </a:ext>
            </a:extLst>
          </p:cNvPr>
          <p:cNvSpPr txBox="1"/>
          <p:nvPr/>
        </p:nvSpPr>
        <p:spPr>
          <a:xfrm>
            <a:off x="436880" y="772269"/>
            <a:ext cx="11856720" cy="3020955"/>
          </a:xfrm>
          <a:prstGeom prst="rect">
            <a:avLst/>
          </a:prstGeom>
          <a:noFill/>
        </p:spPr>
        <p:txBody>
          <a:bodyPr wrap="square">
            <a:spAutoFit/>
          </a:bodyPr>
          <a:lstStyle/>
          <a:p>
            <a:pPr>
              <a:lnSpc>
                <a:spcPct val="107000"/>
              </a:lnSpc>
              <a:spcAft>
                <a:spcPts val="800"/>
              </a:spcAft>
            </a:pPr>
            <a:r>
              <a:rPr lang="en-US" sz="1300" b="1" dirty="0">
                <a:effectLst/>
                <a:latin typeface="TWK Lausanne 350" panose="02000503040000020004" pitchFamily="50" charset="0"/>
                <a:ea typeface="Aptos" panose="020B0004020202020204" pitchFamily="34" charset="0"/>
                <a:cs typeface="Times New Roman" panose="02020603050405020304" pitchFamily="18" charset="0"/>
              </a:rPr>
              <a:t>Governance, Risk &amp; Compliance</a:t>
            </a:r>
            <a:endParaRPr lang="en-GB" sz="1300" b="1"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Ensure governance is in place for management information, data security, systems integrity, risk management and business continuity planning</a:t>
            </a:r>
          </a:p>
          <a:p>
            <a:pPr marL="342900" lvl="0" indent="-342900">
              <a:lnSpc>
                <a:spcPct val="107000"/>
              </a:lnSpc>
              <a:spcAft>
                <a:spcPts val="800"/>
              </a:spcAft>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Ensuring legislative and regulatory requirements with respect to contracts are met</a:t>
            </a:r>
          </a:p>
          <a:p>
            <a:pPr marL="342900" lvl="0" indent="-342900">
              <a:lnSpc>
                <a:spcPct val="107000"/>
              </a:lnSpc>
              <a:spcAft>
                <a:spcPts val="800"/>
              </a:spcAft>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Contribute to ensuring a full audit trail for all projects, to ensure effective contract implementation, management and compliance</a:t>
            </a:r>
          </a:p>
          <a:p>
            <a:pPr marL="342900" lvl="0" indent="-342900">
              <a:lnSpc>
                <a:spcPct val="107000"/>
              </a:lnSpc>
              <a:spcAft>
                <a:spcPts val="800"/>
              </a:spcAft>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Responsible for agreed reporting and contribution towards the Annual Business Plan to include implementation, monitoring and reviewing the progress of objectives &amp; KPI’s throughout the year in line with strategic priorities</a:t>
            </a:r>
          </a:p>
          <a:p>
            <a:pPr>
              <a:lnSpc>
                <a:spcPct val="107000"/>
              </a:lnSpc>
              <a:spcAft>
                <a:spcPts val="800"/>
              </a:spcAft>
            </a:pPr>
            <a:r>
              <a:rPr lang="en-US" sz="1300" dirty="0">
                <a:effectLst/>
                <a:latin typeface="TWK Lausanne 350" panose="02000503040000020004" pitchFamily="50" charset="0"/>
                <a:ea typeface="Aptos" panose="020B0004020202020204" pitchFamily="34" charset="0"/>
                <a:cs typeface="Times New Roman" panose="02020603050405020304" pitchFamily="18" charset="0"/>
              </a:rPr>
              <a:t> </a:t>
            </a:r>
            <a:endParaRPr lang="en-GB" sz="13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7000"/>
              </a:lnSpc>
              <a:spcAft>
                <a:spcPts val="800"/>
              </a:spcAft>
            </a:pPr>
            <a:r>
              <a:rPr lang="en-US" sz="1300" b="1" dirty="0">
                <a:effectLst/>
                <a:latin typeface="TWK Lausanne 350" panose="02000503040000020004" pitchFamily="50" charset="0"/>
                <a:ea typeface="Aptos" panose="020B0004020202020204" pitchFamily="34" charset="0"/>
                <a:cs typeface="Times New Roman" panose="02020603050405020304" pitchFamily="18" charset="0"/>
              </a:rPr>
              <a:t>Financial Responsibility</a:t>
            </a:r>
            <a:endParaRPr lang="en-GB" sz="1300" b="1"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Support the development of annual income budgets, tracking income performance against targets</a:t>
            </a:r>
          </a:p>
          <a:p>
            <a:pPr>
              <a:lnSpc>
                <a:spcPct val="107000"/>
              </a:lnSpc>
              <a:spcAft>
                <a:spcPts val="800"/>
              </a:spcAft>
              <a:tabLst>
                <a:tab pos="457200" algn="l"/>
                <a:tab pos="711200" algn="l"/>
              </a:tabLst>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B5FD815-9475-718E-7CCB-234BE41E7278}"/>
              </a:ext>
            </a:extLst>
          </p:cNvPr>
          <p:cNvSpPr txBox="1"/>
          <p:nvPr/>
        </p:nvSpPr>
        <p:spPr>
          <a:xfrm>
            <a:off x="4650659" y="13414"/>
            <a:ext cx="7541342" cy="400110"/>
          </a:xfrm>
          <a:prstGeom prst="rect">
            <a:avLst/>
          </a:prstGeom>
          <a:noFill/>
        </p:spPr>
        <p:txBody>
          <a:bodyPr wrap="square" rtlCol="0">
            <a:spAutoFit/>
          </a:bodyPr>
          <a:lstStyle/>
          <a:p>
            <a:pPr algn="r"/>
            <a:r>
              <a:rPr lang="en-GB" sz="2000" dirty="0">
                <a:latin typeface="Tiempos Headline Regular" panose="02020503060303060403" pitchFamily="18" charset="0"/>
              </a:rPr>
              <a:t>Roles &amp; Responsibilities (continued)</a:t>
            </a:r>
          </a:p>
        </p:txBody>
      </p:sp>
    </p:spTree>
    <p:extLst>
      <p:ext uri="{BB962C8B-B14F-4D97-AF65-F5344CB8AC3E}">
        <p14:creationId xmlns:p14="http://schemas.microsoft.com/office/powerpoint/2010/main" val="3161013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6992C-5EB9-0981-1B33-8ECA1097731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9E55662-0247-94F0-68DC-FFE07FB23FF0}"/>
              </a:ext>
            </a:extLst>
          </p:cNvPr>
          <p:cNvSpPr>
            <a:spLocks noGrp="1"/>
          </p:cNvSpPr>
          <p:nvPr>
            <p:ph type="subTitle" idx="1"/>
          </p:nvPr>
        </p:nvSpPr>
        <p:spPr>
          <a:xfrm>
            <a:off x="14409" y="216536"/>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a:extLst>
              <a:ext uri="{FF2B5EF4-FFF2-40B4-BE49-F238E27FC236}">
                <a16:creationId xmlns:a16="http://schemas.microsoft.com/office/drawing/2014/main" id="{9661144E-3FB9-3A9C-6C86-B133AD6A0E9D}"/>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D1766E50-66BB-7494-A894-7FB3A1DFBEA3}"/>
              </a:ext>
            </a:extLst>
          </p:cNvPr>
          <p:cNvPicPr>
            <a:picLocks noChangeAspect="1"/>
          </p:cNvPicPr>
          <p:nvPr/>
        </p:nvPicPr>
        <p:blipFill>
          <a:blip r:embed="rId3"/>
          <a:stretch>
            <a:fillRect/>
          </a:stretch>
        </p:blipFill>
        <p:spPr>
          <a:xfrm>
            <a:off x="-1" y="1230825"/>
            <a:ext cx="5627175" cy="5627175"/>
          </a:xfrm>
          <a:prstGeom prst="rect">
            <a:avLst/>
          </a:prstGeom>
        </p:spPr>
      </p:pic>
      <p:sp>
        <p:nvSpPr>
          <p:cNvPr id="5" name="TextBox 4">
            <a:extLst>
              <a:ext uri="{FF2B5EF4-FFF2-40B4-BE49-F238E27FC236}">
                <a16:creationId xmlns:a16="http://schemas.microsoft.com/office/drawing/2014/main" id="{28CD33E0-1089-885B-AB3D-3C91056C8BA0}"/>
              </a:ext>
            </a:extLst>
          </p:cNvPr>
          <p:cNvSpPr txBox="1"/>
          <p:nvPr/>
        </p:nvSpPr>
        <p:spPr>
          <a:xfrm>
            <a:off x="5738934" y="962937"/>
            <a:ext cx="6564826" cy="5639814"/>
          </a:xfrm>
          <a:prstGeom prst="rect">
            <a:avLst/>
          </a:prstGeom>
          <a:noFill/>
        </p:spPr>
        <p:txBody>
          <a:bodyPr wrap="square" rtlCol="0">
            <a:spAutoFit/>
          </a:bodyPr>
          <a:lstStyle/>
          <a:p>
            <a:pPr marL="285750" indent="-285750">
              <a:lnSpc>
                <a:spcPct val="107000"/>
              </a:lnSpc>
              <a:buFont typeface="Arial" panose="020B0604020202020204" pitchFamily="34" charset="0"/>
              <a:buChar char="•"/>
            </a:pPr>
            <a:r>
              <a:rPr lang="en-GB" sz="1300" dirty="0">
                <a:latin typeface="TWK Lausanne 350" panose="02000503040000020004" pitchFamily="50" charset="0"/>
                <a:ea typeface="Aptos" panose="020B0004020202020204" pitchFamily="34" charset="0"/>
                <a:cs typeface="Times New Roman" panose="02020603050405020304" pitchFamily="18" charset="0"/>
              </a:rPr>
              <a:t>Educated</a:t>
            </a:r>
            <a:r>
              <a:rPr lang="en-GB" sz="1300" dirty="0">
                <a:effectLst/>
                <a:latin typeface="TWK Lausanne 350" panose="02000503040000020004" pitchFamily="50" charset="0"/>
                <a:ea typeface="Aptos" panose="020B0004020202020204" pitchFamily="34" charset="0"/>
                <a:cs typeface="Times New Roman" panose="02020603050405020304" pitchFamily="18" charset="0"/>
              </a:rPr>
              <a:t> to degree level, or highly literate with equivalent experience in undertaking a role that involves analysis or research</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Demonstrable track record of developing and submitting tenders and grant </a:t>
            </a:r>
            <a:r>
              <a:rPr lang="en-GB" sz="1300" dirty="0">
                <a:latin typeface="TWK Lausanne 350" panose="02000503040000020004" pitchFamily="50" charset="0"/>
                <a:ea typeface="Aptos" panose="020B0004020202020204" pitchFamily="34" charset="0"/>
                <a:cs typeface="Times New Roman" panose="02020603050405020304" pitchFamily="18" charset="0"/>
              </a:rPr>
              <a:t>applications</a:t>
            </a:r>
            <a:r>
              <a:rPr lang="en-GB" sz="1300" dirty="0">
                <a:effectLst/>
                <a:latin typeface="TWK Lausanne 350" panose="02000503040000020004" pitchFamily="50" charset="0"/>
                <a:ea typeface="Aptos" panose="020B0004020202020204" pitchFamily="34" charset="0"/>
                <a:cs typeface="Times New Roman" panose="02020603050405020304" pitchFamily="18" charset="0"/>
              </a:rPr>
              <a:t> or public tender responses</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Experience of bid management from identifying opportunities to successful completion/submission</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Ability to analyse tender documents and reflect key customer requirements in tender submissions </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Excellent communication skills both verbal with the ability to quickly develop strong, successful and collaborative working relationships with a wide range of stakeholders and written with experience of report writing and production of management reports</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Ability to research, collate and evaluate appropriate material to strengthen bids </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Ability to facilitate &amp; manage a cross functional project from beginning to end</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Excellent knowledge of public sector commissioning and procurement processes</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Discretion and understanding of the commercial sensitivity of the work </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Excellent organisational skills, attention to detail, effective time management and the ability to prioritise work, and be able to respond to tight deadlines</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Strong IT skills with experience of Microsoft Word, Excel, PowerPoint, Outlook and database systems </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Highest standards of professional integrity with colleagues and other professionals</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A pragmatic problem solver with intellectual flexibility and agility to move easily between significant details and the bigger picture</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Ability to deal appropriately with sensitive and confidential materials and issues </a:t>
            </a:r>
          </a:p>
          <a:p>
            <a:pPr marL="285750" indent="-285750">
              <a:lnSpc>
                <a:spcPct val="107000"/>
              </a:lnSpc>
              <a:buFont typeface="Arial" panose="020B0604020202020204" pitchFamily="34" charset="0"/>
              <a:buChar char="•"/>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Flexibility of working patterns and a willingness to travel to programmes when required </a:t>
            </a:r>
          </a:p>
        </p:txBody>
      </p:sp>
    </p:spTree>
    <p:extLst>
      <p:ext uri="{BB962C8B-B14F-4D97-AF65-F5344CB8AC3E}">
        <p14:creationId xmlns:p14="http://schemas.microsoft.com/office/powerpoint/2010/main" val="1654272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011D1-90E5-FA28-A04D-13DCDA5FDA9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55F6D75-66A8-466D-089B-CA4420882DB2}"/>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Knowledge</a:t>
            </a:r>
          </a:p>
          <a:p>
            <a:pPr algn="l"/>
            <a:endParaRPr lang="en-GB" sz="3200" dirty="0">
              <a:latin typeface="Tiempos Headline Regular" panose="02020503060303060403" pitchFamily="18" charset="0"/>
            </a:endParaRPr>
          </a:p>
        </p:txBody>
      </p:sp>
      <p:pic>
        <p:nvPicPr>
          <p:cNvPr id="4" name="Picture 3" descr="Two women posing with flowers in pots&#10;&#10;Description automatically generated">
            <a:extLst>
              <a:ext uri="{FF2B5EF4-FFF2-40B4-BE49-F238E27FC236}">
                <a16:creationId xmlns:a16="http://schemas.microsoft.com/office/drawing/2014/main" id="{20C8361C-4C3A-78A0-58E7-089732046DC3}"/>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F7AF157A-36C1-29C9-141C-2E5829B40A32}"/>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54E33897-A9FC-455E-036F-59A618F6671C}"/>
              </a:ext>
            </a:extLst>
          </p:cNvPr>
          <p:cNvSpPr txBox="1"/>
          <p:nvPr/>
        </p:nvSpPr>
        <p:spPr>
          <a:xfrm>
            <a:off x="5772207" y="1582579"/>
            <a:ext cx="6096000" cy="5098832"/>
          </a:xfrm>
          <a:prstGeom prst="rect">
            <a:avLst/>
          </a:prstGeom>
          <a:noFill/>
        </p:spPr>
        <p:txBody>
          <a:bodyPr wrap="square">
            <a:spAutoFit/>
          </a:bodyPr>
          <a:lstStyle/>
          <a:p>
            <a:pPr marL="171450" indent="-171450">
              <a:spcAft>
                <a:spcPts val="800"/>
              </a:spcAft>
              <a:buFont typeface="TWK Lausanne 350" panose="02000503040000020004" pitchFamily="50" charset="0"/>
              <a:buChar char="→"/>
            </a:pPr>
            <a:r>
              <a:rPr lang="en-GB" sz="1600" dirty="0">
                <a:latin typeface="TWK Lausanne 350" panose="02000503040000020004" pitchFamily="50" charset="0"/>
                <a:cs typeface="Times New Roman" panose="02020603050405020304" pitchFamily="18" charset="0"/>
              </a:rPr>
              <a:t>A certified qualification in project management/management</a:t>
            </a:r>
          </a:p>
          <a:p>
            <a:pPr marL="171450" indent="-171450">
              <a:spcAft>
                <a:spcPts val="800"/>
              </a:spcAft>
              <a:buFont typeface="TWK Lausanne 350" panose="02000503040000020004" pitchFamily="50" charset="0"/>
              <a:buChar char="→"/>
            </a:pPr>
            <a:r>
              <a:rPr lang="en-GB" sz="1600" dirty="0">
                <a:latin typeface="TWK Lausanne 350" panose="02000503040000020004" pitchFamily="50" charset="0"/>
                <a:cs typeface="Times New Roman" panose="02020603050405020304" pitchFamily="18" charset="0"/>
              </a:rPr>
              <a:t>Experience of working with local authority funding streams and targets</a:t>
            </a:r>
          </a:p>
          <a:p>
            <a:pPr marL="171450" indent="-171450">
              <a:spcAft>
                <a:spcPts val="800"/>
              </a:spcAft>
              <a:buFont typeface="TWK Lausanne 350" panose="02000503040000020004" pitchFamily="50" charset="0"/>
              <a:buChar char="→"/>
            </a:pPr>
            <a:r>
              <a:rPr lang="en-GB" sz="1600" dirty="0">
                <a:latin typeface="TWK Lausanne 350" panose="02000503040000020004" pitchFamily="50" charset="0"/>
                <a:cs typeface="Times New Roman" panose="02020603050405020304" pitchFamily="18" charset="0"/>
              </a:rPr>
              <a:t>Understanding of organisational structures, and their impact on tender appraisal </a:t>
            </a:r>
          </a:p>
          <a:p>
            <a:pPr marL="171450" indent="-171450">
              <a:spcAft>
                <a:spcPts val="800"/>
              </a:spcAft>
              <a:buFont typeface="TWK Lausanne 350" panose="02000503040000020004" pitchFamily="50" charset="0"/>
              <a:buChar char="→"/>
            </a:pPr>
            <a:r>
              <a:rPr lang="en-GB" sz="1600" dirty="0">
                <a:latin typeface="TWK Lausanne 350" panose="02000503040000020004" pitchFamily="50" charset="0"/>
                <a:cs typeface="Times New Roman" panose="02020603050405020304" pitchFamily="18" charset="0"/>
              </a:rPr>
              <a:t>Experience in identifying and securing alternative funding streams and co-writing tender submissions </a:t>
            </a:r>
          </a:p>
          <a:p>
            <a:pPr marL="171450" indent="-171450">
              <a:spcAft>
                <a:spcPts val="800"/>
              </a:spcAft>
              <a:buFont typeface="TWK Lausanne 350" panose="02000503040000020004" pitchFamily="50" charset="0"/>
              <a:buChar char="→"/>
            </a:pPr>
            <a:r>
              <a:rPr lang="en-GB" sz="1600" dirty="0">
                <a:latin typeface="TWK Lausanne 350" panose="02000503040000020004" pitchFamily="50" charset="0"/>
                <a:cs typeface="Times New Roman" panose="02020603050405020304" pitchFamily="18" charset="0"/>
              </a:rPr>
              <a:t>A sound understanding of the issues related to people experiencing homelessness </a:t>
            </a:r>
          </a:p>
          <a:p>
            <a:pPr marL="171450" indent="-171450">
              <a:spcAft>
                <a:spcPts val="800"/>
              </a:spcAft>
              <a:buFont typeface="TWK Lausanne 350" panose="02000503040000020004" pitchFamily="50" charset="0"/>
              <a:buChar char="→"/>
            </a:pPr>
            <a:r>
              <a:rPr lang="en-GB" sz="1600" dirty="0">
                <a:latin typeface="TWK Lausanne 350" panose="02000503040000020004" pitchFamily="50" charset="0"/>
                <a:ea typeface="Aptos" panose="020B0004020202020204" pitchFamily="34" charset="0"/>
                <a:cs typeface="Times New Roman" panose="02020603050405020304" pitchFamily="18" charset="0"/>
              </a:rPr>
              <a:t>An u</a:t>
            </a:r>
            <a:r>
              <a:rPr lang="en-GB" sz="1600" dirty="0">
                <a:effectLst/>
                <a:latin typeface="TWK Lausanne 350" panose="02000503040000020004" pitchFamily="50" charset="0"/>
                <a:ea typeface="Aptos" panose="020B0004020202020204" pitchFamily="34" charset="0"/>
                <a:cs typeface="Times New Roman" panose="02020603050405020304" pitchFamily="18" charset="0"/>
              </a:rPr>
              <a:t>nderstanding of the landscape in which Right There operates with specialist expertise and understanding of social/health care provision</a:t>
            </a:r>
          </a:p>
          <a:p>
            <a:pPr marL="171450" indent="-171450">
              <a:spcAft>
                <a:spcPts val="800"/>
              </a:spcAft>
              <a:buFont typeface="TWK Lausanne 350" panose="02000503040000020004" pitchFamily="50" charset="0"/>
              <a:buChar char="→"/>
            </a:pPr>
            <a:r>
              <a:rPr lang="en-GB" sz="1600" dirty="0">
                <a:effectLst/>
                <a:latin typeface="TWK Lausanne 350" panose="02000503040000020004" pitchFamily="50" charset="0"/>
                <a:ea typeface="Aptos" panose="020B0004020202020204" pitchFamily="34" charset="0"/>
                <a:cs typeface="Times New Roman" panose="02020603050405020304" pitchFamily="18" charset="0"/>
              </a:rPr>
              <a:t>Understanding of current legislation, policies and strategies relating to housing, social work, social care and family support services  </a:t>
            </a:r>
          </a:p>
          <a:p>
            <a:pPr marL="171450" indent="-171450">
              <a:spcAft>
                <a:spcPts val="800"/>
              </a:spcAft>
              <a:buFont typeface="TWK Lausanne 350" panose="02000503040000020004" pitchFamily="50" charset="0"/>
              <a:buChar char="→"/>
            </a:pPr>
            <a:endParaRPr lang="en-GB" sz="1600" dirty="0">
              <a:latin typeface="TWK Lausanne 350" panose="02000503040000020004" pitchFamily="50" charset="0"/>
              <a:cs typeface="Times New Roman" panose="02020603050405020304" pitchFamily="18" charset="0"/>
            </a:endParaRPr>
          </a:p>
          <a:p>
            <a:pPr marL="171450" indent="-171450">
              <a:lnSpc>
                <a:spcPct val="100000"/>
              </a:lnSpc>
              <a:spcAft>
                <a:spcPts val="800"/>
              </a:spcAft>
              <a:buFont typeface="TWK Lausanne 350" panose="02000503040000020004" pitchFamily="50" charset="0"/>
              <a:buChar char="→"/>
            </a:pPr>
            <a:endParaRPr lang="en-GB" sz="1600" b="1"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3547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9D8C1-84BD-807D-6CFF-3D0D44EA780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17EBDA5-8E3C-732C-FB42-58FCAEFBF151}"/>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0B5B765D-CE67-3787-B74B-65FF5AA349D1}"/>
              </a:ext>
            </a:extLst>
          </p:cNvPr>
          <p:cNvSpPr txBox="1"/>
          <p:nvPr/>
        </p:nvSpPr>
        <p:spPr>
          <a:xfrm>
            <a:off x="5346441" y="788536"/>
            <a:ext cx="6388359" cy="4549194"/>
          </a:xfrm>
          <a:prstGeom prst="rect">
            <a:avLst/>
          </a:prstGeom>
          <a:noFill/>
        </p:spPr>
        <p:txBody>
          <a:bodyPr wrap="square">
            <a:spAutoFit/>
          </a:bodyPr>
          <a:lstStyle/>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44-47 (£48,533 - £51,908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a:t>
            </a:r>
            <a:r>
              <a:rPr lang="en-GB" sz="1200" dirty="0">
                <a:effectLst/>
                <a:latin typeface="TWK Lausanne 350" panose="02000503040000020004" pitchFamily="50" charset="0"/>
                <a:ea typeface="Aptos" panose="020B0004020202020204" pitchFamily="34" charset="0"/>
                <a:cs typeface="Times New Roman" panose="02020603050405020304" pitchFamily="18" charset="0"/>
              </a:rPr>
              <a:t> Director of Income Diversification and </a:t>
            </a:r>
            <a:r>
              <a:rPr lang="en-GB" sz="1200" dirty="0">
                <a:latin typeface="TWK Lausanne 350" panose="02000503040000020004" pitchFamily="50" charset="0"/>
                <a:ea typeface="Aptos" panose="020B0004020202020204" pitchFamily="34" charset="0"/>
                <a:cs typeface="Times New Roman" panose="02020603050405020304" pitchFamily="18" charset="0"/>
              </a:rPr>
              <a:t>Messaging</a:t>
            </a:r>
            <a:r>
              <a:rPr lang="en-GB" sz="1200" dirty="0">
                <a:effectLst/>
                <a:latin typeface="TWK Lausanne 350" panose="02000503040000020004" pitchFamily="50" charset="0"/>
                <a:ea typeface="Aptos" panose="020B0004020202020204" pitchFamily="34" charset="0"/>
                <a:cs typeface="Times New Roman" panose="02020603050405020304" pitchFamily="18" charset="0"/>
              </a:rPr>
              <a:t> </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Monday to Friday – worked flexibly between the hours of 8.00am to 6.00pm, with core hours over the period from 10am to 4pm, with one-hour unpaid break.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in 15 Dava Street, Glasgow G51 2JA</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Pension </a:t>
            </a:r>
            <a:r>
              <a:rPr lang="en-GB" sz="1200" dirty="0">
                <a:latin typeface="TWK Lausanne 350" panose="02000503040000020004" pitchFamily="50" charset="0"/>
                <a:ea typeface="Calibri" panose="020F0502020204030204" pitchFamily="34" charset="0"/>
                <a:cs typeface="Times New Roman" panose="02020603050405020304" pitchFamily="18" charset="0"/>
              </a:rPr>
              <a:t> in the month that you will complete 3-months of employment</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provided you meet the auto-enrolment criteria.</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4030C04-70DC-6120-1048-B0C672295CD3}"/>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1272419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Thursday 24</a:t>
            </a:r>
            <a:r>
              <a:rPr lang="en-GB" sz="1400" baseline="30000" dirty="0">
                <a:latin typeface="TWK Lausanne 350" panose="02000503040000020004" pitchFamily="50" charset="0"/>
              </a:rPr>
              <a:t>th</a:t>
            </a:r>
            <a:r>
              <a:rPr lang="en-GB" sz="1400" dirty="0">
                <a:latin typeface="TWK Lausanne 350" panose="02000503040000020004" pitchFamily="50" charset="0"/>
              </a:rPr>
              <a:t> April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A5E16-B778-1C66-33C3-80B2EBBA738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0861504-F631-920C-FDBB-2229C602770E}"/>
              </a:ext>
            </a:extLst>
          </p:cNvPr>
          <p:cNvSpPr txBox="1"/>
          <p:nvPr/>
        </p:nvSpPr>
        <p:spPr>
          <a:xfrm>
            <a:off x="378929" y="102985"/>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US" sz="3200" dirty="0">
                <a:latin typeface="Tiempos Headline Regular" panose="02020503060303060403" pitchFamily="18" charset="0"/>
              </a:rPr>
              <a:t>Contracts and Tendering Manager</a:t>
            </a:r>
            <a:endParaRPr lang="en-GB" sz="3200" dirty="0">
              <a:solidFill>
                <a:srgbClr val="FF0000"/>
              </a:solidFill>
              <a:latin typeface="Tiempos Headline Regular" panose="02020503060303060403" pitchFamily="18" charset="0"/>
            </a:endParaRPr>
          </a:p>
        </p:txBody>
      </p:sp>
      <p:sp>
        <p:nvSpPr>
          <p:cNvPr id="8" name="TextBox 7">
            <a:extLst>
              <a:ext uri="{FF2B5EF4-FFF2-40B4-BE49-F238E27FC236}">
                <a16:creationId xmlns:a16="http://schemas.microsoft.com/office/drawing/2014/main" id="{E5F679C0-E579-1BBB-5E6B-7081721D7B48}"/>
              </a:ext>
            </a:extLst>
          </p:cNvPr>
          <p:cNvSpPr txBox="1"/>
          <p:nvPr/>
        </p:nvSpPr>
        <p:spPr>
          <a:xfrm>
            <a:off x="6455978" y="1194415"/>
            <a:ext cx="5567053" cy="4100481"/>
          </a:xfrm>
          <a:prstGeom prst="rect">
            <a:avLst/>
          </a:prstGeom>
          <a:noFill/>
        </p:spPr>
        <p:txBody>
          <a:bodyPr wrap="square">
            <a:spAutoFit/>
          </a:bodyPr>
          <a:lstStyle/>
          <a:p>
            <a:pPr>
              <a:lnSpc>
                <a:spcPct val="107000"/>
              </a:lnSpc>
              <a:spcAft>
                <a:spcPts val="800"/>
              </a:spcAft>
            </a:pPr>
            <a:endParaRPr lang="en-GB" sz="14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7000"/>
              </a:lnSpc>
              <a:spcAft>
                <a:spcPts val="800"/>
              </a:spcAft>
            </a:pPr>
            <a:endParaRPr lang="en-GB" sz="1400" dirty="0">
              <a:latin typeface="TWK Lausanne 350" panose="02000503040000020004" pitchFamily="50" charset="0"/>
              <a:ea typeface="Aptos" panose="020B0004020202020204" pitchFamily="34" charset="0"/>
              <a:cs typeface="Times New Roman" panose="02020603050405020304" pitchFamily="18" charset="0"/>
            </a:endParaRPr>
          </a:p>
          <a:p>
            <a:pPr>
              <a:lnSpc>
                <a:spcPct val="107000"/>
              </a:lnSpc>
              <a:spcAft>
                <a:spcPts val="800"/>
              </a:spcAft>
            </a:pPr>
            <a:r>
              <a:rPr lang="en-GB" sz="1400" dirty="0">
                <a:effectLst/>
                <a:latin typeface="TWK Lausanne 350" panose="02000503040000020004" pitchFamily="50" charset="0"/>
                <a:ea typeface="Aptos" panose="020B0004020202020204" pitchFamily="34" charset="0"/>
                <a:cs typeface="Times New Roman" panose="02020603050405020304" pitchFamily="18" charset="0"/>
              </a:rPr>
              <a:t>The Contracts and Tendering Manager is part of </a:t>
            </a:r>
            <a:r>
              <a:rPr lang="en-GB" sz="1400" dirty="0">
                <a:latin typeface="TWK Lausanne 350" panose="02000503040000020004" pitchFamily="50" charset="0"/>
                <a:ea typeface="Aptos" panose="020B0004020202020204" pitchFamily="34" charset="0"/>
                <a:cs typeface="Times New Roman" panose="02020603050405020304" pitchFamily="18" charset="0"/>
              </a:rPr>
              <a:t>Right There’s Senior Management team with responsibility </a:t>
            </a:r>
            <a:r>
              <a:rPr lang="en-GB" sz="1400" dirty="0">
                <a:effectLst/>
                <a:latin typeface="TWK Lausanne 350" panose="02000503040000020004" pitchFamily="50" charset="0"/>
                <a:ea typeface="Aptos" panose="020B0004020202020204" pitchFamily="34" charset="0"/>
                <a:cs typeface="Times New Roman" panose="02020603050405020304" pitchFamily="18" charset="0"/>
              </a:rPr>
              <a:t>for taking ownership of the development and end to end submission of tender opportunities &amp; grant funding on behalf of Right There, managing associated monitoring processes, contract management responsibility and timely reporting to funders whilst collaborating with the internal relationship manager. </a:t>
            </a:r>
          </a:p>
          <a:p>
            <a:pPr>
              <a:lnSpc>
                <a:spcPct val="107000"/>
              </a:lnSpc>
              <a:spcAft>
                <a:spcPts val="800"/>
              </a:spcAft>
            </a:pPr>
            <a:r>
              <a:rPr lang="en-GB" sz="1400" dirty="0">
                <a:effectLst/>
                <a:latin typeface="TWK Lausanne 350" panose="02000503040000020004" pitchFamily="50" charset="0"/>
                <a:ea typeface="Aptos" panose="020B0004020202020204" pitchFamily="34" charset="0"/>
                <a:cs typeface="Times New Roman" panose="02020603050405020304" pitchFamily="18" charset="0"/>
              </a:rPr>
              <a:t>Line management of the Income </a:t>
            </a:r>
            <a:r>
              <a:rPr lang="en-GB" sz="1400" dirty="0">
                <a:latin typeface="TWK Lausanne 350" panose="02000503040000020004" pitchFamily="50" charset="0"/>
                <a:ea typeface="Aptos" panose="020B0004020202020204" pitchFamily="34" charset="0"/>
                <a:cs typeface="Times New Roman" panose="02020603050405020304" pitchFamily="18" charset="0"/>
              </a:rPr>
              <a:t>G</a:t>
            </a:r>
            <a:r>
              <a:rPr lang="en-GB" sz="1400" dirty="0">
                <a:effectLst/>
                <a:latin typeface="TWK Lausanne 350" panose="02000503040000020004" pitchFamily="50" charset="0"/>
                <a:ea typeface="Aptos" panose="020B0004020202020204" pitchFamily="34" charset="0"/>
                <a:cs typeface="Times New Roman" panose="02020603050405020304" pitchFamily="18" charset="0"/>
              </a:rPr>
              <a:t>eneration </a:t>
            </a:r>
            <a:r>
              <a:rPr lang="en-GB" sz="1400" dirty="0">
                <a:latin typeface="TWK Lausanne 350" panose="02000503040000020004" pitchFamily="50" charset="0"/>
                <a:ea typeface="Aptos" panose="020B0004020202020204" pitchFamily="34" charset="0"/>
                <a:cs typeface="Times New Roman" panose="02020603050405020304" pitchFamily="18" charset="0"/>
              </a:rPr>
              <a:t>O</a:t>
            </a:r>
            <a:r>
              <a:rPr lang="en-GB" sz="1400" dirty="0">
                <a:effectLst/>
                <a:latin typeface="TWK Lausanne 350" panose="02000503040000020004" pitchFamily="50" charset="0"/>
                <a:ea typeface="Aptos" panose="020B0004020202020204" pitchFamily="34" charset="0"/>
                <a:cs typeface="Times New Roman" panose="02020603050405020304" pitchFamily="18" charset="0"/>
              </a:rPr>
              <a:t>fficer </a:t>
            </a:r>
          </a:p>
          <a:p>
            <a:r>
              <a:rPr lang="en-GB" sz="1400" dirty="0">
                <a:effectLst/>
                <a:latin typeface="TWK Lausanne 350" panose="02000503040000020004" pitchFamily="50" charset="0"/>
                <a:ea typeface="Aptos" panose="020B0004020202020204" pitchFamily="34" charset="0"/>
                <a:cs typeface="Times New Roman" panose="02020603050405020304" pitchFamily="18" charset="0"/>
              </a:rPr>
              <a:t>Oversight of Mapping and tracking income opportunities through tenders, bids, grants, corporate opportunities coupled with supporting fundraising initiatives on behalf of the organisation will ensure that Right There evolves in line with its vision of ending homelessness, where everyone has an equal chance to create a safe and supportive place to call home.</a:t>
            </a:r>
            <a:r>
              <a:rPr lang="en-GB" sz="1400" dirty="0">
                <a:latin typeface="TWK Lausanne 350" panose="02000503040000020004" pitchFamily="50" charset="0"/>
                <a:cs typeface="Times New Roman" panose="02020603050405020304" pitchFamily="18" charset="0"/>
              </a:rPr>
              <a:t> </a:t>
            </a:r>
          </a:p>
        </p:txBody>
      </p:sp>
      <p:sp>
        <p:nvSpPr>
          <p:cNvPr id="3" name="Rectangle 2">
            <a:extLst>
              <a:ext uri="{FF2B5EF4-FFF2-40B4-BE49-F238E27FC236}">
                <a16:creationId xmlns:a16="http://schemas.microsoft.com/office/drawing/2014/main" id="{0CF06785-B233-5FA1-A03E-0C35AC81E8CC}"/>
              </a:ext>
            </a:extLst>
          </p:cNvPr>
          <p:cNvSpPr/>
          <p:nvPr/>
        </p:nvSpPr>
        <p:spPr>
          <a:xfrm>
            <a:off x="2537068" y="146364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WK Lausanne 350" panose="02000503040000020004" pitchFamily="50" charset="0"/>
              </a:rPr>
              <a:t>Director of Income Diversification and Messaging</a:t>
            </a:r>
          </a:p>
        </p:txBody>
      </p:sp>
      <p:cxnSp>
        <p:nvCxnSpPr>
          <p:cNvPr id="10" name="Straight Arrow Connector 9">
            <a:extLst>
              <a:ext uri="{FF2B5EF4-FFF2-40B4-BE49-F238E27FC236}">
                <a16:creationId xmlns:a16="http://schemas.microsoft.com/office/drawing/2014/main" id="{B1CA30CB-4325-13C3-8381-2641D646189B}"/>
              </a:ext>
            </a:extLst>
          </p:cNvPr>
          <p:cNvCxnSpPr>
            <a:cxnSpLocks/>
            <a:stCxn id="3" idx="2"/>
            <a:endCxn id="5" idx="0"/>
          </p:cNvCxnSpPr>
          <p:nvPr/>
        </p:nvCxnSpPr>
        <p:spPr>
          <a:xfrm>
            <a:off x="3424173" y="2193575"/>
            <a:ext cx="0" cy="7828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5D8CC42-39F9-6AE4-51C1-BFA86EB3F0AA}"/>
              </a:ext>
            </a:extLst>
          </p:cNvPr>
          <p:cNvSpPr/>
          <p:nvPr/>
        </p:nvSpPr>
        <p:spPr>
          <a:xfrm>
            <a:off x="2537068" y="297642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WK Lausanne 350" panose="02000503040000020004" pitchFamily="50" charset="0"/>
              </a:rPr>
              <a:t>Contracts and Tendering Manager</a:t>
            </a:r>
          </a:p>
        </p:txBody>
      </p:sp>
      <p:cxnSp>
        <p:nvCxnSpPr>
          <p:cNvPr id="16" name="Straight Arrow Connector 14">
            <a:extLst>
              <a:ext uri="{FF2B5EF4-FFF2-40B4-BE49-F238E27FC236}">
                <a16:creationId xmlns:a16="http://schemas.microsoft.com/office/drawing/2014/main" id="{CACABD89-7052-74FA-CEAB-3412566051E2}"/>
              </a:ext>
            </a:extLst>
          </p:cNvPr>
          <p:cNvCxnSpPr>
            <a:cxnSpLocks/>
            <a:endCxn id="18" idx="0"/>
          </p:cNvCxnSpPr>
          <p:nvPr/>
        </p:nvCxnSpPr>
        <p:spPr>
          <a:xfrm rot="10800000" flipV="1">
            <a:off x="1452113" y="2513112"/>
            <a:ext cx="1972063" cy="461024"/>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4">
            <a:extLst>
              <a:ext uri="{FF2B5EF4-FFF2-40B4-BE49-F238E27FC236}">
                <a16:creationId xmlns:a16="http://schemas.microsoft.com/office/drawing/2014/main" id="{C1BB50C7-B19B-FE19-AC98-58680D0270DE}"/>
              </a:ext>
            </a:extLst>
          </p:cNvPr>
          <p:cNvCxnSpPr>
            <a:cxnSpLocks/>
            <a:endCxn id="19" idx="0"/>
          </p:cNvCxnSpPr>
          <p:nvPr/>
        </p:nvCxnSpPr>
        <p:spPr>
          <a:xfrm>
            <a:off x="3424171" y="2513112"/>
            <a:ext cx="2054331" cy="465505"/>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4BDEBCC-CA88-4B11-872A-F7C94A15442E}"/>
              </a:ext>
            </a:extLst>
          </p:cNvPr>
          <p:cNvSpPr/>
          <p:nvPr/>
        </p:nvSpPr>
        <p:spPr>
          <a:xfrm>
            <a:off x="565007" y="297413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WK Lausanne 350" panose="02000503040000020004" pitchFamily="50" charset="0"/>
              </a:rPr>
              <a:t>Marketing and Communications Co-ordinator </a:t>
            </a:r>
          </a:p>
        </p:txBody>
      </p:sp>
      <p:sp>
        <p:nvSpPr>
          <p:cNvPr id="19" name="Rectangle 18">
            <a:extLst>
              <a:ext uri="{FF2B5EF4-FFF2-40B4-BE49-F238E27FC236}">
                <a16:creationId xmlns:a16="http://schemas.microsoft.com/office/drawing/2014/main" id="{C5B3DDD1-199F-3675-D111-E711281E0871}"/>
              </a:ext>
            </a:extLst>
          </p:cNvPr>
          <p:cNvSpPr/>
          <p:nvPr/>
        </p:nvSpPr>
        <p:spPr>
          <a:xfrm>
            <a:off x="4591397" y="297861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WK Lausanne 350" panose="02000503040000020004" pitchFamily="50" charset="0"/>
              </a:rPr>
              <a:t>Supporter Engagement Manager</a:t>
            </a:r>
          </a:p>
        </p:txBody>
      </p:sp>
      <p:cxnSp>
        <p:nvCxnSpPr>
          <p:cNvPr id="20" name="Straight Arrow Connector 19">
            <a:extLst>
              <a:ext uri="{FF2B5EF4-FFF2-40B4-BE49-F238E27FC236}">
                <a16:creationId xmlns:a16="http://schemas.microsoft.com/office/drawing/2014/main" id="{8064006D-DDAF-115A-4556-766FBB851610}"/>
              </a:ext>
            </a:extLst>
          </p:cNvPr>
          <p:cNvCxnSpPr>
            <a:cxnSpLocks/>
          </p:cNvCxnSpPr>
          <p:nvPr/>
        </p:nvCxnSpPr>
        <p:spPr>
          <a:xfrm>
            <a:off x="3456217" y="3708549"/>
            <a:ext cx="0" cy="6170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79591FF-F350-B36C-9C3C-AE18F50C6027}"/>
              </a:ext>
            </a:extLst>
          </p:cNvPr>
          <p:cNvSpPr/>
          <p:nvPr/>
        </p:nvSpPr>
        <p:spPr>
          <a:xfrm>
            <a:off x="2569112" y="435559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WK Lausanne 350" panose="02000503040000020004" pitchFamily="50" charset="0"/>
              </a:rPr>
              <a:t>Income Generation Officer</a:t>
            </a:r>
          </a:p>
        </p:txBody>
      </p:sp>
    </p:spTree>
    <p:extLst>
      <p:ext uri="{BB962C8B-B14F-4D97-AF65-F5344CB8AC3E}">
        <p14:creationId xmlns:p14="http://schemas.microsoft.com/office/powerpoint/2010/main" val="240339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8 - 10</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16</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11-12</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626BE-0866-CA6A-6E1A-DD6B97C7F4E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2EF60B5-6946-29F2-FEF6-CF1BFCEB5099}"/>
              </a:ext>
            </a:extLst>
          </p:cNvPr>
          <p:cNvSpPr txBox="1"/>
          <p:nvPr/>
        </p:nvSpPr>
        <p:spPr>
          <a:xfrm>
            <a:off x="167309" y="154151"/>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8" name="TextBox 7">
            <a:extLst>
              <a:ext uri="{FF2B5EF4-FFF2-40B4-BE49-F238E27FC236}">
                <a16:creationId xmlns:a16="http://schemas.microsoft.com/office/drawing/2014/main" id="{45AEECE6-C253-28B3-C5AD-D962499983C0}"/>
              </a:ext>
            </a:extLst>
          </p:cNvPr>
          <p:cNvSpPr txBox="1"/>
          <p:nvPr/>
        </p:nvSpPr>
        <p:spPr>
          <a:xfrm>
            <a:off x="536028" y="831003"/>
            <a:ext cx="11401952" cy="5838778"/>
          </a:xfrm>
          <a:prstGeom prst="rect">
            <a:avLst/>
          </a:prstGeom>
          <a:noFill/>
        </p:spPr>
        <p:txBody>
          <a:bodyPr wrap="square">
            <a:spAutoFit/>
          </a:bodyPr>
          <a:lstStyle/>
          <a:p>
            <a:pPr>
              <a:lnSpc>
                <a:spcPct val="107000"/>
              </a:lnSpc>
            </a:pPr>
            <a:r>
              <a:rPr lang="en-US" sz="1300" b="1" dirty="0">
                <a:effectLst/>
                <a:latin typeface="TWK Lausanne 350" panose="02000503040000020004" pitchFamily="50" charset="0"/>
                <a:ea typeface="Aptos" panose="020B0004020202020204" pitchFamily="34" charset="0"/>
                <a:cs typeface="Times New Roman" panose="02020603050405020304" pitchFamily="18" charset="0"/>
              </a:rPr>
              <a:t>Income Diversification Delivery</a:t>
            </a:r>
            <a:endParaRPr lang="en-GB" sz="13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lnSpc>
                <a:spcPct val="107000"/>
              </a:lnSpc>
              <a:buFont typeface="Arial" panose="020B0604020202020204" pitchFamily="34" charset="0"/>
              <a:buChar char="•"/>
              <a:tabLst>
                <a:tab pos="228600" algn="l"/>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Implement the Income Generation strategic plan toward meeting performance objectives </a:t>
            </a:r>
          </a:p>
          <a:p>
            <a:pPr marL="342900" lvl="0" indent="-342900">
              <a:lnSpc>
                <a:spcPct val="107000"/>
              </a:lnSpc>
              <a:buFont typeface="Arial" panose="020B0604020202020204" pitchFamily="34" charset="0"/>
              <a:buChar char="•"/>
              <a:tabLst>
                <a:tab pos="228600" algn="l"/>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Support the Director of Income Diversification and </a:t>
            </a:r>
            <a:r>
              <a:rPr lang="en-GB" sz="1300" dirty="0">
                <a:latin typeface="TWK Lausanne 350" panose="02000503040000020004" pitchFamily="50" charset="0"/>
                <a:ea typeface="Aptos" panose="020B0004020202020204" pitchFamily="34" charset="0"/>
                <a:cs typeface="Times New Roman" panose="02020603050405020304" pitchFamily="18" charset="0"/>
              </a:rPr>
              <a:t>Messaging</a:t>
            </a:r>
            <a:r>
              <a:rPr lang="en-GB" sz="1300" dirty="0">
                <a:effectLst/>
                <a:latin typeface="TWK Lausanne 350" panose="02000503040000020004" pitchFamily="50" charset="0"/>
                <a:ea typeface="Aptos" panose="020B0004020202020204" pitchFamily="34" charset="0"/>
                <a:cs typeface="Times New Roman" panose="02020603050405020304" pitchFamily="18" charset="0"/>
              </a:rPr>
              <a:t> with scoping, understanding and analysing funding/income ‘pipeline’ portfolio opportunities in new and current geographical areas, identifying and evaluating new business opportunities developing business case justifications </a:t>
            </a:r>
          </a:p>
          <a:p>
            <a:pPr marL="342900" lvl="0" indent="-342900">
              <a:lnSpc>
                <a:spcPct val="107000"/>
              </a:lnSpc>
              <a:buFont typeface="Arial" panose="020B0604020202020204" pitchFamily="34" charset="0"/>
              <a:buChar char="•"/>
              <a:tabLst>
                <a:tab pos="2286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Ensure that risk is appropriately evaluated and minimised in all business development propositions </a:t>
            </a:r>
          </a:p>
          <a:p>
            <a:pPr marL="342900" lvl="0" indent="-342900">
              <a:lnSpc>
                <a:spcPct val="107000"/>
              </a:lnSpc>
              <a:buFont typeface="Arial" panose="020B0604020202020204" pitchFamily="34" charset="0"/>
              <a:buChar char="•"/>
              <a:tabLst>
                <a:tab pos="2286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Support the ongoing review of organisational competitiveness and identify areas for development </a:t>
            </a:r>
          </a:p>
          <a:p>
            <a:pPr marL="342900" lvl="0" indent="-342900">
              <a:lnSpc>
                <a:spcPct val="107000"/>
              </a:lnSpc>
              <a:buFont typeface="Arial" panose="020B0604020202020204" pitchFamily="34" charset="0"/>
              <a:buChar char="•"/>
              <a:tabLst>
                <a:tab pos="2286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Maintain a full audit trail for all projects, to ensure effective contract implementation, management and compliance </a:t>
            </a:r>
          </a:p>
          <a:p>
            <a:pPr marL="342900" lvl="0" indent="-342900">
              <a:lnSpc>
                <a:spcPct val="107000"/>
              </a:lnSpc>
              <a:buFont typeface="Arial" panose="020B0604020202020204" pitchFamily="34" charset="0"/>
              <a:buChar char="•"/>
              <a:tabLst>
                <a:tab pos="228600" algn="l"/>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Support the implementation of a CRM solution for Right There income generation in collaboration with colleagues across the organisation</a:t>
            </a:r>
          </a:p>
          <a:p>
            <a:pPr marL="342900" lvl="0" indent="-342900">
              <a:lnSpc>
                <a:spcPct val="107000"/>
              </a:lnSpc>
              <a:buFont typeface="Arial" panose="020B0604020202020204" pitchFamily="34" charset="0"/>
              <a:buChar char="•"/>
              <a:tabLst>
                <a:tab pos="2286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Maintain up to date knowledge of current trends and developments across the sector and political landscape, creating a live knowledge bank that benefits the organisation</a:t>
            </a:r>
          </a:p>
          <a:p>
            <a:pPr marL="457200">
              <a:lnSpc>
                <a:spcPct val="107000"/>
              </a:lnSpc>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 </a:t>
            </a:r>
          </a:p>
          <a:p>
            <a:pPr>
              <a:lnSpc>
                <a:spcPct val="107000"/>
              </a:lnSpc>
            </a:pPr>
            <a:r>
              <a:rPr lang="en-GB" sz="1300" b="1" dirty="0">
                <a:effectLst/>
                <a:latin typeface="TWK Lausanne 350" panose="02000503040000020004" pitchFamily="50" charset="0"/>
                <a:ea typeface="Aptos" panose="020B0004020202020204" pitchFamily="34" charset="0"/>
                <a:cs typeface="Times New Roman" panose="02020603050405020304" pitchFamily="18" charset="0"/>
              </a:rPr>
              <a:t>Tendering and bids</a:t>
            </a:r>
            <a:endParaRPr lang="en-GB" sz="13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Support the Director of Income Diversification and </a:t>
            </a:r>
            <a:r>
              <a:rPr lang="en-GB" sz="1300" dirty="0">
                <a:latin typeface="TWK Lausanne 350" panose="02000503040000020004" pitchFamily="50" charset="0"/>
                <a:ea typeface="Aptos" panose="020B0004020202020204" pitchFamily="34" charset="0"/>
                <a:cs typeface="Times New Roman" panose="02020603050405020304" pitchFamily="18" charset="0"/>
              </a:rPr>
              <a:t>Messaging</a:t>
            </a:r>
            <a:r>
              <a:rPr lang="en-GB" sz="1300" dirty="0">
                <a:effectLst/>
                <a:latin typeface="TWK Lausanne 350" panose="02000503040000020004" pitchFamily="50" charset="0"/>
                <a:ea typeface="Aptos" panose="020B0004020202020204" pitchFamily="34" charset="0"/>
                <a:cs typeface="Times New Roman" panose="02020603050405020304" pitchFamily="18" charset="0"/>
              </a:rPr>
              <a:t> to identify, evaluate and analyse tender opportunities and when agreed, transfer to live projects</a:t>
            </a:r>
          </a:p>
          <a:p>
            <a:pPr marL="342900" lvl="0" indent="-342900">
              <a:lnSpc>
                <a:spcPct val="107000"/>
              </a:lnSpc>
              <a:buFont typeface="Arial" panose="020B0604020202020204" pitchFamily="34" charset="0"/>
              <a:buChar char="•"/>
              <a:tabLst>
                <a:tab pos="2286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Oversee the scoping &amp; risk and presentation process, contributing to an increased level of bid opportunities and awards appropriate to Right There’s mission and vision</a:t>
            </a:r>
          </a:p>
          <a:p>
            <a:pPr marL="342900" lvl="0" indent="-342900">
              <a:lnSpc>
                <a:spcPct val="107000"/>
              </a:lnSpc>
              <a:buFont typeface="Arial" panose="020B0604020202020204" pitchFamily="34" charset="0"/>
              <a:buChar char="•"/>
              <a:tabLst>
                <a:tab pos="228600" algn="l"/>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Responsible for scoping, preparing and submitting high quality tenders, funding proposals and grants demonstrating the skills and value of Right There as an established service provider  whilst supporting the development of new approaches towards programme delivery</a:t>
            </a:r>
          </a:p>
          <a:p>
            <a:pPr marL="342900" lvl="0" indent="-342900">
              <a:lnSpc>
                <a:spcPct val="107000"/>
              </a:lnSpc>
              <a:buFont typeface="Arial" panose="020B0604020202020204" pitchFamily="34" charset="0"/>
              <a:buChar char="•"/>
              <a:tabLst>
                <a:tab pos="228600" algn="l"/>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Provide an excellent internal consultancy and support service to operational colleagues in the commissioning and procurement cycles</a:t>
            </a:r>
          </a:p>
          <a:p>
            <a:pPr marL="342900" lvl="0" indent="-342900">
              <a:lnSpc>
                <a:spcPct val="107000"/>
              </a:lnSpc>
              <a:buFont typeface="Arial" panose="020B0604020202020204" pitchFamily="34" charset="0"/>
              <a:buChar char="•"/>
              <a:tabLst>
                <a:tab pos="2286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Project manage, coordinate and facilitate the tender processes, including specialist knowledge from operations, people and finance colleagues </a:t>
            </a:r>
          </a:p>
          <a:p>
            <a:pPr marL="342900" lvl="0" indent="-342900">
              <a:lnSpc>
                <a:spcPct val="107000"/>
              </a:lnSpc>
              <a:buFont typeface="Arial" panose="020B0604020202020204" pitchFamily="34" charset="0"/>
              <a:buChar char="•"/>
              <a:tabLst>
                <a:tab pos="2286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Responsible for the management and monitoring of contracts and grants including active mapping and tracking of income streams and effective resubmission process </a:t>
            </a:r>
          </a:p>
          <a:p>
            <a:pPr marL="342900" lvl="0" indent="-342900">
              <a:lnSpc>
                <a:spcPct val="107000"/>
              </a:lnSpc>
              <a:buFont typeface="Arial" panose="020B0604020202020204" pitchFamily="34" charset="0"/>
              <a:buChar char="•"/>
              <a:tabLst>
                <a:tab pos="2286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Coordinating the completion of grant reports in line with contractual compliance and liaising with relationship managers to ensure timely submission</a:t>
            </a:r>
          </a:p>
          <a:p>
            <a:pPr marL="342900" lvl="0" indent="-342900">
              <a:lnSpc>
                <a:spcPct val="107000"/>
              </a:lnSpc>
              <a:buFont typeface="Arial" panose="020B0604020202020204" pitchFamily="34" charset="0"/>
              <a:buChar char="•"/>
              <a:tabLst>
                <a:tab pos="228600" algn="l"/>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Develop the  process and procedure for preparation, submission, recording and tracking of contract tenders and funding </a:t>
            </a:r>
          </a:p>
          <a:p>
            <a:pPr marL="342900" lvl="0" indent="-342900">
              <a:lnSpc>
                <a:spcPct val="107000"/>
              </a:lnSpc>
              <a:buFont typeface="Arial" panose="020B0604020202020204" pitchFamily="34" charset="0"/>
              <a:buChar char="•"/>
              <a:tabLst>
                <a:tab pos="228600" algn="l"/>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Take part in post bid analysis of scores and success rates in cross functional reflection and learning sessions and apply learnings subsequently to processes, content and working approaches  to support the ongoing review of organisational competitiveness and areas for improvement</a:t>
            </a:r>
          </a:p>
          <a:p>
            <a:pPr marL="342900" lvl="0" indent="-342900">
              <a:lnSpc>
                <a:spcPct val="107000"/>
              </a:lnSpc>
              <a:spcAft>
                <a:spcPts val="800"/>
              </a:spcAft>
              <a:buFont typeface="Arial" panose="020B0604020202020204" pitchFamily="34" charset="0"/>
              <a:buChar char="•"/>
              <a:tabLst>
                <a:tab pos="457200" algn="l"/>
              </a:tabLst>
            </a:pPr>
            <a:endParaRPr lang="en-GB" sz="1200" u="none" strike="noStrike" kern="0" spc="0" dirty="0">
              <a:ln>
                <a:noFill/>
              </a:ln>
              <a:solidFill>
                <a:srgbClr val="000000"/>
              </a:solidFill>
              <a:effectLst/>
              <a:latin typeface="TWK Lausanne 350" panose="02000503040000020004" pitchFamily="50" charset="0"/>
              <a:ea typeface="Arial Unicode MS"/>
              <a:cs typeface="Arial Unicode MS"/>
            </a:endParaRPr>
          </a:p>
        </p:txBody>
      </p:sp>
      <p:sp>
        <p:nvSpPr>
          <p:cNvPr id="3" name="Slide Number Placeholder 2">
            <a:extLst>
              <a:ext uri="{FF2B5EF4-FFF2-40B4-BE49-F238E27FC236}">
                <a16:creationId xmlns:a16="http://schemas.microsoft.com/office/drawing/2014/main" id="{7FC72B4C-AC21-D8ED-75FA-7E4C1D232F80}"/>
              </a:ext>
            </a:extLst>
          </p:cNvPr>
          <p:cNvSpPr>
            <a:spLocks noGrp="1"/>
          </p:cNvSpPr>
          <p:nvPr>
            <p:ph type="sldNum" sz="quarter" idx="12"/>
          </p:nvPr>
        </p:nvSpPr>
        <p:spPr/>
        <p:txBody>
          <a:bodyPr/>
          <a:lstStyle/>
          <a:p>
            <a:fld id="{89CF6AC2-AD35-4C96-8A4E-66DCA2D3F214}" type="slidenum">
              <a:rPr lang="en-GB" smtClean="0"/>
              <a:t>8</a:t>
            </a:fld>
            <a:endParaRPr lang="en-GB" dirty="0"/>
          </a:p>
        </p:txBody>
      </p:sp>
    </p:spTree>
    <p:extLst>
      <p:ext uri="{BB962C8B-B14F-4D97-AF65-F5344CB8AC3E}">
        <p14:creationId xmlns:p14="http://schemas.microsoft.com/office/powerpoint/2010/main" val="2856328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ED08C-FDDD-D531-9D76-431C47F2A89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04FE9EB-0C7F-5D2B-7DB2-4B802A37939E}"/>
              </a:ext>
            </a:extLst>
          </p:cNvPr>
          <p:cNvSpPr txBox="1"/>
          <p:nvPr/>
        </p:nvSpPr>
        <p:spPr>
          <a:xfrm>
            <a:off x="335280" y="716109"/>
            <a:ext cx="11633200" cy="5639814"/>
          </a:xfrm>
          <a:prstGeom prst="rect">
            <a:avLst/>
          </a:prstGeom>
          <a:noFill/>
        </p:spPr>
        <p:txBody>
          <a:bodyPr wrap="square">
            <a:spAutoFit/>
          </a:bodyPr>
          <a:lstStyle/>
          <a:p>
            <a:pPr>
              <a:lnSpc>
                <a:spcPct val="107000"/>
              </a:lnSpc>
            </a:pPr>
            <a:r>
              <a:rPr lang="en-US" sz="1300" b="1" dirty="0">
                <a:effectLst/>
                <a:latin typeface="TWK Lausanne 350" panose="02000503040000020004" pitchFamily="50" charset="0"/>
                <a:ea typeface="Aptos" panose="020B0004020202020204" pitchFamily="34" charset="0"/>
                <a:cs typeface="Times New Roman" panose="02020603050405020304" pitchFamily="18" charset="0"/>
              </a:rPr>
              <a:t>Contract Oversight</a:t>
            </a:r>
            <a:endParaRPr lang="en-GB" sz="1300" b="1" dirty="0">
              <a:effectLst/>
              <a:latin typeface="TWK Lausanne 350" panose="02000503040000020004" pitchFamily="50" charset="0"/>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Ensure that all contracts, expectations and commissioning plans are managed effectively with support to the contract relationship manager</a:t>
            </a:r>
          </a:p>
          <a:p>
            <a:pPr marL="285750" lvl="0" indent="-28575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Co-ordinate, manage and present all contract reporting requirements, highlighting and encouraging good practice </a:t>
            </a:r>
          </a:p>
          <a:p>
            <a:pPr marL="285750" lvl="0" indent="-28575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Ensure that all aspects of the contract are compliant with relevant regulatory frameworks, legislation and Right There policies and procedures, including a strong focus on Health and Safety and the Safeguarding of clients. </a:t>
            </a:r>
          </a:p>
          <a:p>
            <a:pPr marL="457200">
              <a:lnSpc>
                <a:spcPct val="107000"/>
              </a:lnSpc>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 </a:t>
            </a:r>
          </a:p>
          <a:p>
            <a:pPr>
              <a:lnSpc>
                <a:spcPct val="107000"/>
              </a:lnSpc>
            </a:pPr>
            <a:r>
              <a:rPr lang="en-US" sz="1300" b="1" dirty="0">
                <a:effectLst/>
                <a:latin typeface="TWK Lausanne 350" panose="02000503040000020004" pitchFamily="50" charset="0"/>
                <a:ea typeface="Aptos" panose="020B0004020202020204" pitchFamily="34" charset="0"/>
                <a:cs typeface="Times New Roman" panose="02020603050405020304" pitchFamily="18" charset="0"/>
              </a:rPr>
              <a:t>Stakeholder Engagement</a:t>
            </a:r>
            <a:endParaRPr lang="en-GB" sz="1300" b="1" dirty="0">
              <a:effectLst/>
              <a:latin typeface="TWK Lausanne 350" panose="02000503040000020004" pitchFamily="50" charset="0"/>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Represent Right There at all stages of the public sector commissioning and procurement cycles </a:t>
            </a:r>
          </a:p>
          <a:p>
            <a:pPr marL="285750" lvl="0" indent="-28575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With the Director of Income Diversification and </a:t>
            </a:r>
            <a:r>
              <a:rPr lang="en-GB" sz="1300" dirty="0">
                <a:latin typeface="TWK Lausanne 350" panose="02000503040000020004" pitchFamily="50" charset="0"/>
                <a:ea typeface="Aptos" panose="020B0004020202020204" pitchFamily="34" charset="0"/>
                <a:cs typeface="Times New Roman" panose="02020603050405020304" pitchFamily="18" charset="0"/>
              </a:rPr>
              <a:t>Messaging</a:t>
            </a:r>
            <a:r>
              <a:rPr lang="en-GB" sz="1300" dirty="0">
                <a:effectLst/>
                <a:latin typeface="TWK Lausanne 350" panose="02000503040000020004" pitchFamily="50" charset="0"/>
                <a:ea typeface="Aptos" panose="020B0004020202020204" pitchFamily="34" charset="0"/>
                <a:cs typeface="Times New Roman" panose="02020603050405020304" pitchFamily="18" charset="0"/>
              </a:rPr>
              <a:t> represent Right There as required building meaningful strategic networking relationships  aligned with the organisational strategic aims to ensure long-term, sustainable support </a:t>
            </a:r>
          </a:p>
          <a:p>
            <a:pPr marL="285750" lvl="0" indent="-28575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Developing engaging partnerships with external agencies and funders</a:t>
            </a:r>
          </a:p>
          <a:p>
            <a:pPr marL="285750" lvl="0" indent="-28575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Work cross-functionally developing strong internal relationships to bring a comprehensive range of perspectives to plans being developed to deliver Right There goals</a:t>
            </a:r>
          </a:p>
          <a:p>
            <a:pPr marL="285750" lvl="0" indent="-28575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Collaborate with </a:t>
            </a:r>
            <a:r>
              <a:rPr lang="en-GB" sz="1300" dirty="0">
                <a:latin typeface="TWK Lausanne 350" panose="02000503040000020004" pitchFamily="50" charset="0"/>
                <a:ea typeface="Aptos" panose="020B0004020202020204" pitchFamily="34" charset="0"/>
                <a:cs typeface="Times New Roman" panose="02020603050405020304" pitchFamily="18" charset="0"/>
              </a:rPr>
              <a:t>the </a:t>
            </a:r>
            <a:r>
              <a:rPr lang="en-GB" sz="1300" dirty="0">
                <a:effectLst/>
                <a:latin typeface="TWK Lausanne 350" panose="02000503040000020004" pitchFamily="50" charset="0"/>
                <a:ea typeface="Aptos" panose="020B0004020202020204" pitchFamily="34" charset="0"/>
                <a:cs typeface="Times New Roman" panose="02020603050405020304" pitchFamily="18" charset="0"/>
              </a:rPr>
              <a:t>Income Diversification and </a:t>
            </a:r>
            <a:r>
              <a:rPr lang="en-GB" sz="1300" dirty="0">
                <a:latin typeface="TWK Lausanne 350" panose="02000503040000020004" pitchFamily="50" charset="0"/>
                <a:ea typeface="Aptos" panose="020B0004020202020204" pitchFamily="34" charset="0"/>
                <a:cs typeface="Times New Roman" panose="02020603050405020304" pitchFamily="18" charset="0"/>
              </a:rPr>
              <a:t>Messaging</a:t>
            </a:r>
            <a:r>
              <a:rPr lang="en-GB" sz="1300" dirty="0">
                <a:effectLst/>
                <a:latin typeface="TWK Lausanne 350" panose="02000503040000020004" pitchFamily="50" charset="0"/>
                <a:ea typeface="Aptos" panose="020B0004020202020204" pitchFamily="34" charset="0"/>
                <a:cs typeface="Times New Roman" panose="02020603050405020304" pitchFamily="18" charset="0"/>
              </a:rPr>
              <a:t> team colleagues to support an integrated approach to income generation, fundraising and communications. </a:t>
            </a:r>
          </a:p>
          <a:p>
            <a:pPr marL="457200">
              <a:lnSpc>
                <a:spcPct val="107000"/>
              </a:lnSpc>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 </a:t>
            </a:r>
          </a:p>
          <a:p>
            <a:pPr>
              <a:lnSpc>
                <a:spcPct val="107000"/>
              </a:lnSpc>
            </a:pPr>
            <a:r>
              <a:rPr lang="en-US" sz="1300" b="1" dirty="0">
                <a:effectLst/>
                <a:latin typeface="TWK Lausanne 350" panose="02000503040000020004" pitchFamily="50" charset="0"/>
                <a:ea typeface="Aptos" panose="020B0004020202020204" pitchFamily="34" charset="0"/>
                <a:cs typeface="Times New Roman" panose="02020603050405020304" pitchFamily="18" charset="0"/>
              </a:rPr>
              <a:t>Team Management</a:t>
            </a:r>
            <a:endParaRPr lang="en-GB" sz="1300" b="1"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Manage line report(s), fostering a collaborative and results-driven culture to ensure high performance and innovation in all areas and the highest level of delivery at all times </a:t>
            </a:r>
          </a:p>
          <a:p>
            <a:pPr marL="342900" lvl="0" indent="-34290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Promote best practice and continuous learning, harnessing and developing the full potential of staff under your remit  ensuring team and individual performance delivery of the annual business plan</a:t>
            </a:r>
          </a:p>
          <a:p>
            <a:pPr marL="342900" lvl="0" indent="-34290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Ensure the team can manage multiple tendering projects simultaneously delivering on each one</a:t>
            </a:r>
          </a:p>
          <a:p>
            <a:pPr marL="342900" lvl="0" indent="-34290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Act as a role model with high standards of professional integrity, establishing and maintaining professional boundaries at all times, working in a manner that acknowledges and preserves the commercial confidentiality of Right There’s work</a:t>
            </a:r>
          </a:p>
          <a:p>
            <a:pPr marL="342900" lvl="0" indent="-342900">
              <a:lnSpc>
                <a:spcPct val="107000"/>
              </a:lnSpc>
              <a:buFont typeface="Arial" panose="020B0604020202020204" pitchFamily="34" charset="0"/>
              <a:buChar char="•"/>
              <a:tabLst>
                <a:tab pos="457200" algn="l"/>
              </a:tabLst>
            </a:pPr>
            <a:r>
              <a:rPr lang="en-GB" sz="1300" dirty="0">
                <a:effectLst/>
                <a:latin typeface="TWK Lausanne 350" panose="02000503040000020004" pitchFamily="50" charset="0"/>
                <a:ea typeface="Aptos" panose="020B0004020202020204" pitchFamily="34" charset="0"/>
                <a:cs typeface="Times New Roman" panose="02020603050405020304" pitchFamily="18" charset="0"/>
              </a:rPr>
              <a:t>Demonstrate that personal ways of working are consistent with the aims and values of Right There, leading a culture that supports Right There’s vision, mission and values together with delivering on its strategic objectives</a:t>
            </a:r>
          </a:p>
        </p:txBody>
      </p:sp>
      <p:sp>
        <p:nvSpPr>
          <p:cNvPr id="3" name="TextBox 2">
            <a:extLst>
              <a:ext uri="{FF2B5EF4-FFF2-40B4-BE49-F238E27FC236}">
                <a16:creationId xmlns:a16="http://schemas.microsoft.com/office/drawing/2014/main" id="{2BDE4804-2D6C-7D3E-E31C-853B0AC7B2E1}"/>
              </a:ext>
            </a:extLst>
          </p:cNvPr>
          <p:cNvSpPr txBox="1"/>
          <p:nvPr/>
        </p:nvSpPr>
        <p:spPr>
          <a:xfrm>
            <a:off x="4650659" y="13414"/>
            <a:ext cx="7541342" cy="400110"/>
          </a:xfrm>
          <a:prstGeom prst="rect">
            <a:avLst/>
          </a:prstGeom>
          <a:noFill/>
        </p:spPr>
        <p:txBody>
          <a:bodyPr wrap="square" rtlCol="0">
            <a:spAutoFit/>
          </a:bodyPr>
          <a:lstStyle/>
          <a:p>
            <a:pPr algn="r"/>
            <a:r>
              <a:rPr lang="en-GB" sz="2000" dirty="0">
                <a:latin typeface="Tiempos Headline Regular" panose="02020503060303060403" pitchFamily="18" charset="0"/>
              </a:rPr>
              <a:t>Roles &amp; Responsibilities (continued)</a:t>
            </a:r>
          </a:p>
        </p:txBody>
      </p:sp>
      <p:sp>
        <p:nvSpPr>
          <p:cNvPr id="4" name="Slide Number Placeholder 3">
            <a:extLst>
              <a:ext uri="{FF2B5EF4-FFF2-40B4-BE49-F238E27FC236}">
                <a16:creationId xmlns:a16="http://schemas.microsoft.com/office/drawing/2014/main" id="{B8031E98-0C9D-3268-5363-982CA17583AC}"/>
              </a:ext>
            </a:extLst>
          </p:cNvPr>
          <p:cNvSpPr>
            <a:spLocks noGrp="1"/>
          </p:cNvSpPr>
          <p:nvPr>
            <p:ph type="sldNum" sz="quarter" idx="12"/>
          </p:nvPr>
        </p:nvSpPr>
        <p:spPr/>
        <p:txBody>
          <a:bodyPr/>
          <a:lstStyle/>
          <a:p>
            <a:fld id="{89CF6AC2-AD35-4C96-8A4E-66DCA2D3F214}" type="slidenum">
              <a:rPr lang="en-GB" smtClean="0"/>
              <a:t>9</a:t>
            </a:fld>
            <a:endParaRPr lang="en-GB"/>
          </a:p>
        </p:txBody>
      </p:sp>
    </p:spTree>
    <p:extLst>
      <p:ext uri="{BB962C8B-B14F-4D97-AF65-F5344CB8AC3E}">
        <p14:creationId xmlns:p14="http://schemas.microsoft.com/office/powerpoint/2010/main" val="13664439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D5628C-019A-4BE5-8601-582686A8E0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D794F1-94B9-4D1B-AED5-C98D7FEFA3F7}">
  <ds:schemaRefs>
    <ds:schemaRef ds:uri="http://purl.org/dc/elements/1.1/"/>
    <ds:schemaRef ds:uri="5918e872-e67b-4fda-801c-e11e2e8f9e7e"/>
    <ds:schemaRef ds:uri="9f7d3311-57c9-43fe-8231-1e93a56e81a6"/>
    <ds:schemaRef ds:uri="http://schemas.microsoft.com/office/2006/documentManagement/types"/>
    <ds:schemaRef ds:uri="http://schemas.openxmlformats.org/package/2006/metadata/core-properties"/>
    <ds:schemaRef ds:uri="http://www.w3.org/XML/1998/namespace"/>
    <ds:schemaRef ds:uri="http://schemas.microsoft.com/office/2006/metadata/properties"/>
    <ds:schemaRef ds:uri="http://purl.org/dc/dcmitype/"/>
    <ds:schemaRef ds:uri="http://purl.org/dc/terms/"/>
    <ds:schemaRef ds:uri="a3b0d63c-cdf0-4c0c-bf95-5155ff5031c1"/>
    <ds:schemaRef ds:uri="http://schemas.microsoft.com/office/infopath/2007/PartnerControls"/>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2152</Words>
  <Application>Microsoft Office PowerPoint</Application>
  <PresentationFormat>Widescreen</PresentationFormat>
  <Paragraphs>147</Paragraphs>
  <Slides>16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Calibri Light</vt:lpstr>
      <vt:lpstr>TWK Lausanne 350</vt:lpstr>
      <vt:lpstr>Arial</vt:lpstr>
      <vt:lpstr>Symbol</vt:lpstr>
      <vt:lpstr>Tiempos Headline Regular</vt:lpstr>
      <vt:lpstr>Calibri</vt:lpstr>
      <vt:lpstr>Tiempos Headline Medium</vt:lpstr>
      <vt:lpstr>TWK Lausanne 500</vt:lpstr>
      <vt:lpstr>Office Theme</vt:lpstr>
      <vt:lpstr>Job Pack   Contracts and Tendering Manager (March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153</cp:revision>
  <dcterms:created xsi:type="dcterms:W3CDTF">2021-11-30T15:33:31Z</dcterms:created>
  <dcterms:modified xsi:type="dcterms:W3CDTF">2025-04-10T07:25:28Z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