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60" r:id="rId4"/>
    <p:sldMasterId id="2147483679" r:id="rId5"/>
  </p:sldMasterIdLst>
  <p:notesMasterIdLst>
    <p:notesMasterId r:id="rId21"/>
  </p:notesMasterIdLst>
  <p:sldIdLst>
    <p:sldId id="305" r:id="rId6"/>
    <p:sldId id="315" r:id="rId7"/>
    <p:sldId id="301" r:id="rId8"/>
    <p:sldId id="279" r:id="rId9"/>
    <p:sldId id="278" r:id="rId10"/>
    <p:sldId id="303" r:id="rId11"/>
    <p:sldId id="277" r:id="rId12"/>
    <p:sldId id="285" r:id="rId13"/>
    <p:sldId id="289" r:id="rId14"/>
    <p:sldId id="308" r:id="rId15"/>
    <p:sldId id="314" r:id="rId16"/>
    <p:sldId id="295" r:id="rId17"/>
    <p:sldId id="280" r:id="rId18"/>
    <p:sldId id="300" r:id="rId19"/>
    <p:sldId id="299" r:id="rId20"/>
  </p:sldIdLst>
  <p:sldSz cx="12192000" cy="6858000"/>
  <p:notesSz cx="6858000" cy="9144000"/>
  <p:embeddedFontLst>
    <p:embeddedFont>
      <p:font typeface="Segoe UI" panose="020B0502040204020203" pitchFamily="34" charset="0"/>
      <p:regular r:id="rId22"/>
      <p:bold r:id="rId23"/>
      <p:italic r:id="rId24"/>
      <p:boldItalic r:id="rId25"/>
    </p:embeddedFont>
    <p:embeddedFont>
      <p:font typeface="Tiempos Headline Medium" panose="020B0604020202020204" charset="0"/>
      <p:regular r:id="rId26"/>
    </p:embeddedFont>
    <p:embeddedFont>
      <p:font typeface="Tiempos Headline Regular" panose="02020503060303060403" pitchFamily="18" charset="0"/>
      <p:regular r:id="rId27"/>
    </p:embeddedFont>
    <p:embeddedFont>
      <p:font typeface="TWK Lausanne 350" panose="02000503040000020004" pitchFamily="50" charset="0"/>
      <p:regular r:id="rId28"/>
      <p:italic r:id="rId29"/>
    </p:embeddedFont>
    <p:embeddedFont>
      <p:font typeface="TWK Lausanne 500" panose="02000503040000020004" pitchFamily="50" charset="0"/>
      <p:regular r:id="rId30"/>
      <p:italic r:id="rId31"/>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7F5F2"/>
    <a:srgbClr val="F5BF17"/>
    <a:srgbClr val="EBDECF"/>
    <a:srgbClr val="7A99C7"/>
    <a:srgbClr val="FABAB5"/>
    <a:srgbClr val="5252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534D993-876D-4218-9FE6-C5AF4429E193}" v="4" dt="2025-04-22T09:09:42.35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34" autoAdjust="0"/>
    <p:restoredTop sz="96327"/>
  </p:normalViewPr>
  <p:slideViewPr>
    <p:cSldViewPr snapToGrid="0" snapToObjects="1">
      <p:cViewPr varScale="1">
        <p:scale>
          <a:sx n="95" d="100"/>
          <a:sy n="95" d="100"/>
        </p:scale>
        <p:origin x="221"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5.fntdata"/><Relationship Id="rId21" Type="http://schemas.openxmlformats.org/officeDocument/2006/relationships/notesMaster" Target="notesMasters/notesMaster1.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4.fntdata"/><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8.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3.fntdata"/><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font" Target="fonts/font2.fntdata"/><Relationship Id="rId28" Type="http://schemas.openxmlformats.org/officeDocument/2006/relationships/font" Target="fonts/font7.fntdata"/><Relationship Id="rId36"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10.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inslie Bradley" userId="cf0bf7ea-799c-42a9-bae9-2cd257c54eb6" providerId="ADAL" clId="{3534D993-876D-4218-9FE6-C5AF4429E193}"/>
    <pc:docChg chg="mod addSld delSld modSld">
      <pc:chgData name="Ainslie Bradley" userId="cf0bf7ea-799c-42a9-bae9-2cd257c54eb6" providerId="ADAL" clId="{3534D993-876D-4218-9FE6-C5AF4429E193}" dt="2025-04-22T09:47:17.393" v="620" actId="20577"/>
      <pc:docMkLst>
        <pc:docMk/>
      </pc:docMkLst>
      <pc:sldChg chg="modSp add del mod">
        <pc:chgData name="Ainslie Bradley" userId="cf0bf7ea-799c-42a9-bae9-2cd257c54eb6" providerId="ADAL" clId="{3534D993-876D-4218-9FE6-C5AF4429E193}" dt="2025-04-22T09:10:16.204" v="357" actId="47"/>
        <pc:sldMkLst>
          <pc:docMk/>
          <pc:sldMk cId="57218788" sldId="283"/>
        </pc:sldMkLst>
        <pc:spChg chg="mod">
          <ac:chgData name="Ainslie Bradley" userId="cf0bf7ea-799c-42a9-bae9-2cd257c54eb6" providerId="ADAL" clId="{3534D993-876D-4218-9FE6-C5AF4429E193}" dt="2025-04-22T09:09:10.092" v="320" actId="20577"/>
          <ac:spMkLst>
            <pc:docMk/>
            <pc:sldMk cId="57218788" sldId="283"/>
            <ac:spMk id="8" creationId="{0D1BD669-F8FA-143E-9814-6B3E60126B5A}"/>
          </ac:spMkLst>
        </pc:spChg>
      </pc:sldChg>
      <pc:sldChg chg="modSp add del mod setBg">
        <pc:chgData name="Ainslie Bradley" userId="cf0bf7ea-799c-42a9-bae9-2cd257c54eb6" providerId="ADAL" clId="{3534D993-876D-4218-9FE6-C5AF4429E193}" dt="2025-04-22T09:47:17.393" v="620" actId="20577"/>
        <pc:sldMkLst>
          <pc:docMk/>
          <pc:sldMk cId="1058346331" sldId="285"/>
        </pc:sldMkLst>
        <pc:spChg chg="mod">
          <ac:chgData name="Ainslie Bradley" userId="cf0bf7ea-799c-42a9-bae9-2cd257c54eb6" providerId="ADAL" clId="{3534D993-876D-4218-9FE6-C5AF4429E193}" dt="2025-04-22T09:47:17.393" v="620" actId="20577"/>
          <ac:spMkLst>
            <pc:docMk/>
            <pc:sldMk cId="1058346331" sldId="285"/>
            <ac:spMk id="8" creationId="{619B6A0B-1B81-972F-AB73-9865BCE66301}"/>
          </ac:spMkLst>
        </pc:spChg>
      </pc:sldChg>
      <pc:sldChg chg="add setBg">
        <pc:chgData name="Ainslie Bradley" userId="cf0bf7ea-799c-42a9-bae9-2cd257c54eb6" providerId="ADAL" clId="{3534D993-876D-4218-9FE6-C5AF4429E193}" dt="2025-04-17T10:32:41.164" v="88"/>
        <pc:sldMkLst>
          <pc:docMk/>
          <pc:sldMk cId="3108892992" sldId="289"/>
        </pc:sldMkLst>
      </pc:sldChg>
      <pc:sldChg chg="modSp mod">
        <pc:chgData name="Ainslie Bradley" userId="cf0bf7ea-799c-42a9-bae9-2cd257c54eb6" providerId="ADAL" clId="{3534D993-876D-4218-9FE6-C5AF4429E193}" dt="2025-04-22T09:14:14.884" v="545" actId="20577"/>
        <pc:sldMkLst>
          <pc:docMk/>
          <pc:sldMk cId="946210017" sldId="295"/>
        </pc:sldMkLst>
        <pc:spChg chg="mod">
          <ac:chgData name="Ainslie Bradley" userId="cf0bf7ea-799c-42a9-bae9-2cd257c54eb6" providerId="ADAL" clId="{3534D993-876D-4218-9FE6-C5AF4429E193}" dt="2025-04-22T09:14:14.884" v="545" actId="20577"/>
          <ac:spMkLst>
            <pc:docMk/>
            <pc:sldMk cId="946210017" sldId="295"/>
            <ac:spMk id="8" creationId="{619B6A0B-1B81-972F-AB73-9865BCE66301}"/>
          </ac:spMkLst>
        </pc:spChg>
      </pc:sldChg>
      <pc:sldChg chg="modSp mod">
        <pc:chgData name="Ainslie Bradley" userId="cf0bf7ea-799c-42a9-bae9-2cd257c54eb6" providerId="ADAL" clId="{3534D993-876D-4218-9FE6-C5AF4429E193}" dt="2025-04-22T09:45:00.238" v="588" actId="20577"/>
        <pc:sldMkLst>
          <pc:docMk/>
          <pc:sldMk cId="3693005957" sldId="300"/>
        </pc:sldMkLst>
        <pc:spChg chg="mod">
          <ac:chgData name="Ainslie Bradley" userId="cf0bf7ea-799c-42a9-bae9-2cd257c54eb6" providerId="ADAL" clId="{3534D993-876D-4218-9FE6-C5AF4429E193}" dt="2025-04-22T09:45:00.238" v="588" actId="20577"/>
          <ac:spMkLst>
            <pc:docMk/>
            <pc:sldMk cId="3693005957" sldId="300"/>
            <ac:spMk id="7" creationId="{F0D31468-386B-4A1A-8ECA-B3014AD770F7}"/>
          </ac:spMkLst>
        </pc:spChg>
      </pc:sldChg>
      <pc:sldChg chg="modSp mod">
        <pc:chgData name="Ainslie Bradley" userId="cf0bf7ea-799c-42a9-bae9-2cd257c54eb6" providerId="ADAL" clId="{3534D993-876D-4218-9FE6-C5AF4429E193}" dt="2025-04-17T10:38:53.304" v="313" actId="20577"/>
        <pc:sldMkLst>
          <pc:docMk/>
          <pc:sldMk cId="129951829" sldId="301"/>
        </pc:sldMkLst>
        <pc:spChg chg="mod">
          <ac:chgData name="Ainslie Bradley" userId="cf0bf7ea-799c-42a9-bae9-2cd257c54eb6" providerId="ADAL" clId="{3534D993-876D-4218-9FE6-C5AF4429E193}" dt="2025-04-17T10:38:45.127" v="307" actId="20577"/>
          <ac:spMkLst>
            <pc:docMk/>
            <pc:sldMk cId="129951829" sldId="301"/>
            <ac:spMk id="26" creationId="{9CEDFC17-CE47-46F5-6AF8-FB596EB45C8A}"/>
          </ac:spMkLst>
        </pc:spChg>
        <pc:spChg chg="mod">
          <ac:chgData name="Ainslie Bradley" userId="cf0bf7ea-799c-42a9-bae9-2cd257c54eb6" providerId="ADAL" clId="{3534D993-876D-4218-9FE6-C5AF4429E193}" dt="2025-04-17T10:38:51.016" v="311" actId="20577"/>
          <ac:spMkLst>
            <pc:docMk/>
            <pc:sldMk cId="129951829" sldId="301"/>
            <ac:spMk id="27" creationId="{16AA55DB-6131-06EE-1F07-F1AAAB122A91}"/>
          </ac:spMkLst>
        </pc:spChg>
        <pc:spChg chg="mod">
          <ac:chgData name="Ainslie Bradley" userId="cf0bf7ea-799c-42a9-bae9-2cd257c54eb6" providerId="ADAL" clId="{3534D993-876D-4218-9FE6-C5AF4429E193}" dt="2025-04-17T10:38:53.304" v="313" actId="20577"/>
          <ac:spMkLst>
            <pc:docMk/>
            <pc:sldMk cId="129951829" sldId="301"/>
            <ac:spMk id="28" creationId="{1A90BB0E-4644-A113-F80D-48255D07A458}"/>
          </ac:spMkLst>
        </pc:spChg>
        <pc:spChg chg="mod">
          <ac:chgData name="Ainslie Bradley" userId="cf0bf7ea-799c-42a9-bae9-2cd257c54eb6" providerId="ADAL" clId="{3534D993-876D-4218-9FE6-C5AF4429E193}" dt="2025-04-17T10:38:47.400" v="309" actId="20577"/>
          <ac:spMkLst>
            <pc:docMk/>
            <pc:sldMk cId="129951829" sldId="301"/>
            <ac:spMk id="30" creationId="{43B1C631-688E-633D-6642-3719B8E8038A}"/>
          </ac:spMkLst>
        </pc:spChg>
        <pc:spChg chg="mod">
          <ac:chgData name="Ainslie Bradley" userId="cf0bf7ea-799c-42a9-bae9-2cd257c54eb6" providerId="ADAL" clId="{3534D993-876D-4218-9FE6-C5AF4429E193}" dt="2025-04-17T10:38:42.405" v="305" actId="20577"/>
          <ac:spMkLst>
            <pc:docMk/>
            <pc:sldMk cId="129951829" sldId="301"/>
            <ac:spMk id="31" creationId="{0F5FB8C2-C14F-E38D-1F05-812C83ECA74B}"/>
          </ac:spMkLst>
        </pc:spChg>
      </pc:sldChg>
      <pc:sldChg chg="modSp mod">
        <pc:chgData name="Ainslie Bradley" userId="cf0bf7ea-799c-42a9-bae9-2cd257c54eb6" providerId="ADAL" clId="{3534D993-876D-4218-9FE6-C5AF4429E193}" dt="2025-04-17T10:29:53.754" v="28" actId="20577"/>
        <pc:sldMkLst>
          <pc:docMk/>
          <pc:sldMk cId="2303596187" sldId="305"/>
        </pc:sldMkLst>
        <pc:spChg chg="mod">
          <ac:chgData name="Ainslie Bradley" userId="cf0bf7ea-799c-42a9-bae9-2cd257c54eb6" providerId="ADAL" clId="{3534D993-876D-4218-9FE6-C5AF4429E193}" dt="2025-04-17T10:29:53.754" v="28" actId="20577"/>
          <ac:spMkLst>
            <pc:docMk/>
            <pc:sldMk cId="2303596187" sldId="305"/>
            <ac:spMk id="2" creationId="{B3ABBA8C-6821-060A-9D0E-6852CC324C47}"/>
          </ac:spMkLst>
        </pc:spChg>
      </pc:sldChg>
      <pc:sldChg chg="del">
        <pc:chgData name="Ainslie Bradley" userId="cf0bf7ea-799c-42a9-bae9-2cd257c54eb6" providerId="ADAL" clId="{3534D993-876D-4218-9FE6-C5AF4429E193}" dt="2025-04-17T10:32:07.088" v="86" actId="47"/>
        <pc:sldMkLst>
          <pc:docMk/>
          <pc:sldMk cId="3185734724" sldId="306"/>
        </pc:sldMkLst>
      </pc:sldChg>
      <pc:sldChg chg="del">
        <pc:chgData name="Ainslie Bradley" userId="cf0bf7ea-799c-42a9-bae9-2cd257c54eb6" providerId="ADAL" clId="{3534D993-876D-4218-9FE6-C5AF4429E193}" dt="2025-04-17T10:30:24.715" v="31" actId="47"/>
        <pc:sldMkLst>
          <pc:docMk/>
          <pc:sldMk cId="3466918221" sldId="307"/>
        </pc:sldMkLst>
      </pc:sldChg>
      <pc:sldChg chg="modSp mod">
        <pc:chgData name="Ainslie Bradley" userId="cf0bf7ea-799c-42a9-bae9-2cd257c54eb6" providerId="ADAL" clId="{3534D993-876D-4218-9FE6-C5AF4429E193}" dt="2025-04-22T09:13:36.650" v="416" actId="20577"/>
        <pc:sldMkLst>
          <pc:docMk/>
          <pc:sldMk cId="3209650847" sldId="308"/>
        </pc:sldMkLst>
        <pc:spChg chg="mod">
          <ac:chgData name="Ainslie Bradley" userId="cf0bf7ea-799c-42a9-bae9-2cd257c54eb6" providerId="ADAL" clId="{3534D993-876D-4218-9FE6-C5AF4429E193}" dt="2025-04-22T09:13:36.650" v="416" actId="20577"/>
          <ac:spMkLst>
            <pc:docMk/>
            <pc:sldMk cId="3209650847" sldId="308"/>
            <ac:spMk id="5" creationId="{79A9E5BA-E0CE-E0A6-6C5A-EFE8DF7E2F3D}"/>
          </ac:spMkLst>
        </pc:spChg>
      </pc:sldChg>
      <pc:sldChg chg="modSp mod">
        <pc:chgData name="Ainslie Bradley" userId="cf0bf7ea-799c-42a9-bae9-2cd257c54eb6" providerId="ADAL" clId="{3534D993-876D-4218-9FE6-C5AF4429E193}" dt="2025-04-22T09:11:09.224" v="360" actId="6549"/>
        <pc:sldMkLst>
          <pc:docMk/>
          <pc:sldMk cId="590339862" sldId="314"/>
        </pc:sldMkLst>
        <pc:spChg chg="mod">
          <ac:chgData name="Ainslie Bradley" userId="cf0bf7ea-799c-42a9-bae9-2cd257c54eb6" providerId="ADAL" clId="{3534D993-876D-4218-9FE6-C5AF4429E193}" dt="2025-04-17T10:34:03.362" v="122" actId="20577"/>
          <ac:spMkLst>
            <pc:docMk/>
            <pc:sldMk cId="590339862" sldId="314"/>
            <ac:spMk id="3" creationId="{1F77A093-778D-1D00-7ADF-6FC38548F51B}"/>
          </ac:spMkLst>
        </pc:spChg>
        <pc:spChg chg="mod">
          <ac:chgData name="Ainslie Bradley" userId="cf0bf7ea-799c-42a9-bae9-2cd257c54eb6" providerId="ADAL" clId="{3534D993-876D-4218-9FE6-C5AF4429E193}" dt="2025-04-22T09:11:09.224" v="360" actId="6549"/>
          <ac:spMkLst>
            <pc:docMk/>
            <pc:sldMk cId="590339862" sldId="314"/>
            <ac:spMk id="5" creationId="{19A0A8D7-3D64-4155-E82E-DDD5EEEB91A0}"/>
          </ac:spMkLst>
        </pc:spChg>
      </pc:sldChg>
      <pc:sldChg chg="modSp add mod">
        <pc:chgData name="Ainslie Bradley" userId="cf0bf7ea-799c-42a9-bae9-2cd257c54eb6" providerId="ADAL" clId="{3534D993-876D-4218-9FE6-C5AF4429E193}" dt="2025-04-22T09:10:32.831" v="359" actId="255"/>
        <pc:sldMkLst>
          <pc:docMk/>
          <pc:sldMk cId="3060166517" sldId="315"/>
        </pc:sldMkLst>
        <pc:spChg chg="mod">
          <ac:chgData name="Ainslie Bradley" userId="cf0bf7ea-799c-42a9-bae9-2cd257c54eb6" providerId="ADAL" clId="{3534D993-876D-4218-9FE6-C5AF4429E193}" dt="2025-04-22T09:10:14.007" v="356" actId="20577"/>
          <ac:spMkLst>
            <pc:docMk/>
            <pc:sldMk cId="3060166517" sldId="315"/>
            <ac:spMk id="6" creationId="{071588D8-25EB-D819-C489-01ED78A5C193}"/>
          </ac:spMkLst>
        </pc:spChg>
        <pc:spChg chg="mod">
          <ac:chgData name="Ainslie Bradley" userId="cf0bf7ea-799c-42a9-bae9-2cd257c54eb6" providerId="ADAL" clId="{3534D993-876D-4218-9FE6-C5AF4429E193}" dt="2025-04-22T09:10:32.831" v="359" actId="255"/>
          <ac:spMkLst>
            <pc:docMk/>
            <pc:sldMk cId="3060166517" sldId="315"/>
            <ac:spMk id="8" creationId="{0D1BD669-F8FA-143E-9814-6B3E60126B5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BF997C-7FBA-EB46-8E56-0C085E8C83A5}" type="datetimeFigureOut">
              <a:rPr lang="en-US" smtClean="0"/>
              <a:t>4/22/2025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ABCC94-33F3-724C-96E3-5648D1235A36}" type="slidenum">
              <a:rPr lang="en-US" smtClean="0"/>
              <a:t>‹#›</a:t>
            </a:fld>
            <a:endParaRPr lang="en-US"/>
          </a:p>
        </p:txBody>
      </p:sp>
    </p:spTree>
    <p:extLst>
      <p:ext uri="{BB962C8B-B14F-4D97-AF65-F5344CB8AC3E}">
        <p14:creationId xmlns:p14="http://schemas.microsoft.com/office/powerpoint/2010/main" val="34536786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F7F5F2"/>
        </a:solidFill>
        <a:effectLst/>
      </p:bgPr>
    </p:bg>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0B0A64FC-0381-7D49-B754-9C4B64D7741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11">
            <a:extLst>
              <a:ext uri="{FF2B5EF4-FFF2-40B4-BE49-F238E27FC236}">
                <a16:creationId xmlns:a16="http://schemas.microsoft.com/office/drawing/2014/main" id="{295CB478-133F-984F-A142-DC61CD74AF89}"/>
              </a:ext>
            </a:extLst>
          </p:cNvPr>
          <p:cNvSpPr>
            <a:spLocks noGrp="1"/>
          </p:cNvSpPr>
          <p:nvPr>
            <p:ph type="body" sz="quarter" idx="11" hasCustomPrompt="1"/>
          </p:nvPr>
        </p:nvSpPr>
        <p:spPr>
          <a:xfrm>
            <a:off x="7115175" y="0"/>
            <a:ext cx="5076825" cy="2714400"/>
          </a:xfrm>
        </p:spPr>
        <p:txBody>
          <a:bodyPr wrap="square" lIns="0" tIns="827999" rIns="1342800" bIns="0" anchor="t" anchorCtr="0">
            <a:noAutofit/>
          </a:bodyPr>
          <a:lstStyle>
            <a:lvl1pPr marL="0" indent="0" fontAlgn="t">
              <a:buNone/>
              <a:defRPr sz="4800" b="0" i="0">
                <a:solidFill>
                  <a:schemeClr val="tx1"/>
                </a:solidFill>
                <a:latin typeface="TWK Lausanne 450" panose="02000503040000020004" pitchFamily="2" charset="77"/>
              </a:defRPr>
            </a:lvl1pPr>
          </a:lstStyle>
          <a:p>
            <a:pPr lvl="0"/>
            <a:r>
              <a:rPr lang="en-US" dirty="0"/>
              <a:t>Insert Heading Here</a:t>
            </a:r>
          </a:p>
        </p:txBody>
      </p:sp>
      <p:sp>
        <p:nvSpPr>
          <p:cNvPr id="9" name="Text Placeholder 13">
            <a:extLst>
              <a:ext uri="{FF2B5EF4-FFF2-40B4-BE49-F238E27FC236}">
                <a16:creationId xmlns:a16="http://schemas.microsoft.com/office/drawing/2014/main" id="{11225AC1-32E0-AB4F-B3CD-9FD789B2C982}"/>
              </a:ext>
            </a:extLst>
          </p:cNvPr>
          <p:cNvSpPr>
            <a:spLocks noGrp="1"/>
          </p:cNvSpPr>
          <p:nvPr>
            <p:ph type="body" sz="quarter" idx="12" hasCustomPrompt="1"/>
          </p:nvPr>
        </p:nvSpPr>
        <p:spPr>
          <a:xfrm>
            <a:off x="7115174" y="3301200"/>
            <a:ext cx="5076826" cy="3556800"/>
          </a:xfrm>
        </p:spPr>
        <p:txBody>
          <a:bodyPr wrap="square"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Subheading</a:t>
            </a:r>
            <a:br>
              <a:rPr lang="en-US" dirty="0"/>
            </a:br>
            <a:r>
              <a:rPr lang="en-US" dirty="0"/>
              <a:t>Insert Subheading</a:t>
            </a:r>
          </a:p>
        </p:txBody>
      </p:sp>
    </p:spTree>
    <p:extLst>
      <p:ext uri="{BB962C8B-B14F-4D97-AF65-F5344CB8AC3E}">
        <p14:creationId xmlns:p14="http://schemas.microsoft.com/office/powerpoint/2010/main" val="41634408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Section Header">
    <p:bg>
      <p:bgPr>
        <a:solidFill>
          <a:schemeClr val="bg1"/>
        </a:solidFill>
        <a:effectLst/>
      </p:bgPr>
    </p:bg>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14207C92-9C26-AD47-824F-35F775D08665}"/>
              </a:ext>
            </a:extLst>
          </p:cNvPr>
          <p:cNvPicPr>
            <a:picLocks noChangeAspect="1"/>
          </p:cNvPicPr>
          <p:nvPr userDrawn="1"/>
        </p:nvPicPr>
        <p:blipFill>
          <a:blip r:embed="rId2"/>
          <a:stretch>
            <a:fillRect/>
          </a:stretch>
        </p:blipFill>
        <p:spPr>
          <a:xfrm>
            <a:off x="0" y="0"/>
            <a:ext cx="12192000" cy="6858000"/>
          </a:xfrm>
          <a:prstGeom prst="rect">
            <a:avLst/>
          </a:prstGeom>
          <a:solidFill>
            <a:srgbClr val="EBDECF"/>
          </a:solidFill>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532057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F0B15769-4204-E740-B475-6D50B9B2A86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15081623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Section Header">
    <p:bg>
      <p:bgPr>
        <a:solidFill>
          <a:schemeClr val="bg1"/>
        </a:solidFill>
        <a:effectLst/>
      </p:bgPr>
    </p:bg>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FF7785FF-14C1-DF43-89A4-3BF8F453C03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13650702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Section Header">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7DD43A78-BC74-FD45-A3EE-1041BC14358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37073454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42FFBA0C-D195-7C4F-9DAB-65B3FB2AA73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Picture Placeholder 7">
            <a:extLst>
              <a:ext uri="{FF2B5EF4-FFF2-40B4-BE49-F238E27FC236}">
                <a16:creationId xmlns:a16="http://schemas.microsoft.com/office/drawing/2014/main" id="{CA5F28FE-FE59-1D43-AD24-2DA9B01AD03D}"/>
              </a:ext>
            </a:extLst>
          </p:cNvPr>
          <p:cNvSpPr>
            <a:spLocks noGrp="1" noChangeAspect="1"/>
          </p:cNvSpPr>
          <p:nvPr>
            <p:ph type="pic" sz="quarter" idx="10"/>
          </p:nvPr>
        </p:nvSpPr>
        <p:spPr>
          <a:xfrm>
            <a:off x="6491550" y="1157550"/>
            <a:ext cx="5364000" cy="5364000"/>
          </a:xfrm>
          <a:prstGeom prst="ellipse">
            <a:avLst/>
          </a:prstGeom>
        </p:spPr>
        <p:txBody>
          <a:bodyPr/>
          <a:lstStyle/>
          <a:p>
            <a:r>
              <a:rPr lang="en-GB"/>
              <a:t>Click icon to add picture</a:t>
            </a:r>
            <a:endParaRPr lang="en-US" dirty="0"/>
          </a:p>
        </p:txBody>
      </p:sp>
      <p:sp>
        <p:nvSpPr>
          <p:cNvPr id="10" name="Text Placeholder 7">
            <a:extLst>
              <a:ext uri="{FF2B5EF4-FFF2-40B4-BE49-F238E27FC236}">
                <a16:creationId xmlns:a16="http://schemas.microsoft.com/office/drawing/2014/main" id="{38E40B46-B5B8-D346-8106-2AA2C8141CFC}"/>
              </a:ext>
            </a:extLst>
          </p:cNvPr>
          <p:cNvSpPr>
            <a:spLocks noGrp="1"/>
          </p:cNvSpPr>
          <p:nvPr>
            <p:ph type="body" sz="quarter" idx="11" hasCustomPrompt="1"/>
          </p:nvPr>
        </p:nvSpPr>
        <p:spPr>
          <a:xfrm>
            <a:off x="-1" y="1422400"/>
            <a:ext cx="4701600" cy="543560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11" name="Text Placeholder 8">
            <a:extLst>
              <a:ext uri="{FF2B5EF4-FFF2-40B4-BE49-F238E27FC236}">
                <a16:creationId xmlns:a16="http://schemas.microsoft.com/office/drawing/2014/main" id="{2D94BE32-1AFF-724A-8270-5DCE831827D1}"/>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Tree>
    <p:extLst>
      <p:ext uri="{BB962C8B-B14F-4D97-AF65-F5344CB8AC3E}">
        <p14:creationId xmlns:p14="http://schemas.microsoft.com/office/powerpoint/2010/main" val="23453389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rgbClr val="F7F5F2"/>
        </a:solidFill>
        <a:effectLst/>
      </p:bgPr>
    </p:bg>
    <p:spTree>
      <p:nvGrpSpPr>
        <p:cNvPr id="1" name=""/>
        <p:cNvGrpSpPr/>
        <p:nvPr/>
      </p:nvGrpSpPr>
      <p:grpSpPr>
        <a:xfrm>
          <a:off x="0" y="0"/>
          <a:ext cx="0" cy="0"/>
          <a:chOff x="0" y="0"/>
          <a:chExt cx="0" cy="0"/>
        </a:xfrm>
      </p:grpSpPr>
      <p:pic>
        <p:nvPicPr>
          <p:cNvPr id="3" name="Picture 2" descr="Graphical user interface&#10;&#10;Description automatically generated with medium confidence">
            <a:extLst>
              <a:ext uri="{FF2B5EF4-FFF2-40B4-BE49-F238E27FC236}">
                <a16:creationId xmlns:a16="http://schemas.microsoft.com/office/drawing/2014/main" id="{193D7C3D-29FA-DF43-9B85-95CA20B1B042}"/>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441042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chemeClr val="bg1"/>
        </a:solidFill>
        <a:effectLst/>
      </p:bgPr>
    </p:bg>
    <p:spTree>
      <p:nvGrpSpPr>
        <p:cNvPr id="1" name=""/>
        <p:cNvGrpSpPr/>
        <p:nvPr/>
      </p:nvGrpSpPr>
      <p:grpSpPr>
        <a:xfrm>
          <a:off x="0" y="0"/>
          <a:ext cx="0" cy="0"/>
          <a:chOff x="0" y="0"/>
          <a:chExt cx="0" cy="0"/>
        </a:xfrm>
      </p:grpSpPr>
      <p:pic>
        <p:nvPicPr>
          <p:cNvPr id="4" name="Picture 3" descr="Shape&#10;&#10;Description automatically generated with medium confidence">
            <a:extLst>
              <a:ext uri="{FF2B5EF4-FFF2-40B4-BE49-F238E27FC236}">
                <a16:creationId xmlns:a16="http://schemas.microsoft.com/office/drawing/2014/main" id="{F2582429-C545-7C45-811E-38BDAD6EC95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Picture Placeholder 7">
            <a:extLst>
              <a:ext uri="{FF2B5EF4-FFF2-40B4-BE49-F238E27FC236}">
                <a16:creationId xmlns:a16="http://schemas.microsoft.com/office/drawing/2014/main" id="{579AFB7C-7744-2E4E-8EF8-E0A3D0318B95}"/>
              </a:ext>
            </a:extLst>
          </p:cNvPr>
          <p:cNvSpPr>
            <a:spLocks noGrp="1" noChangeAspect="1"/>
          </p:cNvSpPr>
          <p:nvPr>
            <p:ph type="pic" sz="quarter" idx="10"/>
          </p:nvPr>
        </p:nvSpPr>
        <p:spPr>
          <a:xfrm>
            <a:off x="338400" y="1157550"/>
            <a:ext cx="5364000" cy="5364000"/>
          </a:xfrm>
          <a:prstGeom prst="ellipse">
            <a:avLst/>
          </a:prstGeom>
        </p:spPr>
        <p:txBody>
          <a:bodyPr/>
          <a:lstStyle/>
          <a:p>
            <a:r>
              <a:rPr lang="en-GB"/>
              <a:t>Click icon to add picture</a:t>
            </a:r>
            <a:endParaRPr lang="en-US" dirty="0"/>
          </a:p>
        </p:txBody>
      </p:sp>
      <p:sp>
        <p:nvSpPr>
          <p:cNvPr id="13" name="Text Placeholder 8">
            <a:extLst>
              <a:ext uri="{FF2B5EF4-FFF2-40B4-BE49-F238E27FC236}">
                <a16:creationId xmlns:a16="http://schemas.microsoft.com/office/drawing/2014/main" id="{17D468F3-CADE-FE4D-A2A0-CF9BF480BF99}"/>
              </a:ext>
            </a:extLst>
          </p:cNvPr>
          <p:cNvSpPr>
            <a:spLocks noGrp="1"/>
          </p:cNvSpPr>
          <p:nvPr>
            <p:ph type="body" sz="quarter" idx="14" hasCustomPrompt="1"/>
          </p:nvPr>
        </p:nvSpPr>
        <p:spPr>
          <a:xfrm>
            <a:off x="6040800" y="821099"/>
            <a:ext cx="6151200" cy="4282241"/>
          </a:xfrm>
        </p:spPr>
        <p:txBody>
          <a:bodyPr wrap="square" lIns="0" tIns="0" rIns="0" bIns="0">
            <a:no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b="0" i="0">
                <a:latin typeface="TWK Lausanne 300" panose="02000503040000020004" pitchFamily="2" charset="77"/>
              </a:defRPr>
            </a:lvl1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Place holder text</a:t>
            </a:r>
            <a:br>
              <a:rPr lang="en-US" dirty="0"/>
            </a:br>
            <a:r>
              <a:rPr lang="en-US" dirty="0"/>
              <a:t>Place holder text</a:t>
            </a:r>
            <a:br>
              <a:rPr lang="en-US" dirty="0"/>
            </a:br>
            <a:br>
              <a:rPr lang="en-US" dirty="0"/>
            </a:br>
            <a:r>
              <a:rPr lang="en-US" dirty="0"/>
              <a:t>Place holder text</a:t>
            </a:r>
            <a:br>
              <a:rPr lang="en-US" dirty="0"/>
            </a:br>
            <a:r>
              <a:rPr lang="en-US" dirty="0"/>
              <a:t>Place holder text</a:t>
            </a:r>
          </a:p>
        </p:txBody>
      </p:sp>
    </p:spTree>
    <p:extLst>
      <p:ext uri="{BB962C8B-B14F-4D97-AF65-F5344CB8AC3E}">
        <p14:creationId xmlns:p14="http://schemas.microsoft.com/office/powerpoint/2010/main" val="24051692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503A2-EF16-CD12-CE69-41B049A2E5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21E0394-BF65-C249-540E-883836A14B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BCCF43C-6077-2495-9DC2-B869BA471952}"/>
              </a:ext>
            </a:extLst>
          </p:cNvPr>
          <p:cNvSpPr>
            <a:spLocks noGrp="1"/>
          </p:cNvSpPr>
          <p:nvPr>
            <p:ph type="dt" sz="half" idx="10"/>
          </p:nvPr>
        </p:nvSpPr>
        <p:spPr/>
        <p:txBody>
          <a:bodyPr/>
          <a:lstStyle/>
          <a:p>
            <a:fld id="{A6D203DF-72FA-4C83-8A06-469AEDFAC4FB}" type="datetimeFigureOut">
              <a:rPr lang="en-GB" smtClean="0"/>
              <a:t>22/04/2025</a:t>
            </a:fld>
            <a:endParaRPr lang="en-GB"/>
          </a:p>
        </p:txBody>
      </p:sp>
      <p:sp>
        <p:nvSpPr>
          <p:cNvPr id="5" name="Footer Placeholder 4">
            <a:extLst>
              <a:ext uri="{FF2B5EF4-FFF2-40B4-BE49-F238E27FC236}">
                <a16:creationId xmlns:a16="http://schemas.microsoft.com/office/drawing/2014/main" id="{FDC8AFD0-2CD5-9918-97B9-02EEBA6CCCF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3E9D05A-C7BC-0D3F-EEDC-FA926C150A91}"/>
              </a:ext>
            </a:extLst>
          </p:cNvPr>
          <p:cNvSpPr>
            <a:spLocks noGrp="1"/>
          </p:cNvSpPr>
          <p:nvPr>
            <p:ph type="sldNum" sz="quarter" idx="12"/>
          </p:nvPr>
        </p:nvSpPr>
        <p:spPr/>
        <p:txBody>
          <a:bodyPr/>
          <a:lstStyle/>
          <a:p>
            <a:fld id="{89CF6AC2-AD35-4C96-8A4E-66DCA2D3F214}" type="slidenum">
              <a:rPr lang="en-GB" smtClean="0"/>
              <a:t>‹#›</a:t>
            </a:fld>
            <a:endParaRPr lang="en-GB"/>
          </a:p>
        </p:txBody>
      </p:sp>
    </p:spTree>
    <p:extLst>
      <p:ext uri="{BB962C8B-B14F-4D97-AF65-F5344CB8AC3E}">
        <p14:creationId xmlns:p14="http://schemas.microsoft.com/office/powerpoint/2010/main" val="23556280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F7F5F2"/>
        </a:solidFill>
        <a:effectLst/>
      </p:bgPr>
    </p:bg>
    <p:spTree>
      <p:nvGrpSpPr>
        <p:cNvPr id="1" name=""/>
        <p:cNvGrpSpPr/>
        <p:nvPr/>
      </p:nvGrpSpPr>
      <p:grpSpPr>
        <a:xfrm>
          <a:off x="0" y="0"/>
          <a:ext cx="0" cy="0"/>
          <a:chOff x="0" y="0"/>
          <a:chExt cx="0" cy="0"/>
        </a:xfrm>
      </p:grpSpPr>
      <p:pic>
        <p:nvPicPr>
          <p:cNvPr id="4" name="Picture 6" descr="A picture containing text&#10;&#10;Description automatically generated">
            <a:extLst>
              <a:ext uri="{FF2B5EF4-FFF2-40B4-BE49-F238E27FC236}">
                <a16:creationId xmlns:a16="http://schemas.microsoft.com/office/drawing/2014/main" id="{30D731C6-736E-4FF3-B617-B29E14CC17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11"/>
          <p:cNvSpPr>
            <a:spLocks noGrp="1"/>
          </p:cNvSpPr>
          <p:nvPr>
            <p:ph type="body" sz="quarter" idx="11"/>
          </p:nvPr>
        </p:nvSpPr>
        <p:spPr>
          <a:xfrm>
            <a:off x="7115175" y="0"/>
            <a:ext cx="5076825" cy="2714400"/>
          </a:xfrm>
        </p:spPr>
        <p:txBody>
          <a:bodyPr lIns="0" tIns="827999" rIns="1342800" bIns="0">
            <a:noAutofit/>
          </a:bodyPr>
          <a:lstStyle>
            <a:lvl1pPr marL="0" indent="0" fontAlgn="t">
              <a:buNone/>
              <a:defRPr sz="4800" b="0" i="0">
                <a:solidFill>
                  <a:schemeClr val="tx1"/>
                </a:solidFill>
                <a:latin typeface="TWK Lausanne 450" panose="02000503040000020004" pitchFamily="2" charset="77"/>
              </a:defRPr>
            </a:lvl1pPr>
          </a:lstStyle>
          <a:p>
            <a:pPr lvl="0"/>
            <a:r>
              <a:rPr lang="en-US"/>
              <a:t>Click to edit Master text styles</a:t>
            </a:r>
          </a:p>
        </p:txBody>
      </p:sp>
      <p:sp>
        <p:nvSpPr>
          <p:cNvPr id="9" name="Text Placeholder 13"/>
          <p:cNvSpPr>
            <a:spLocks noGrp="1"/>
          </p:cNvSpPr>
          <p:nvPr>
            <p:ph type="body" sz="quarter" idx="12"/>
          </p:nvPr>
        </p:nvSpPr>
        <p:spPr>
          <a:xfrm>
            <a:off x="7115174" y="3301200"/>
            <a:ext cx="5076826" cy="3556800"/>
          </a:xfrm>
        </p:spPr>
        <p:txBody>
          <a:bodyPr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301430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F7F5F2"/>
        </a:solidFill>
        <a:effectLst/>
      </p:bgPr>
    </p:bg>
    <p:spTree>
      <p:nvGrpSpPr>
        <p:cNvPr id="1" name=""/>
        <p:cNvGrpSpPr/>
        <p:nvPr/>
      </p:nvGrpSpPr>
      <p:grpSpPr>
        <a:xfrm>
          <a:off x="0" y="0"/>
          <a:ext cx="0" cy="0"/>
          <a:chOff x="0" y="0"/>
          <a:chExt cx="0" cy="0"/>
        </a:xfrm>
      </p:grpSpPr>
      <p:pic>
        <p:nvPicPr>
          <p:cNvPr id="2" name="Picture 6" descr="Text&#10;&#10;Description automatically generated">
            <a:extLst>
              <a:ext uri="{FF2B5EF4-FFF2-40B4-BE49-F238E27FC236}">
                <a16:creationId xmlns:a16="http://schemas.microsoft.com/office/drawing/2014/main" id="{E7A16E75-7777-4981-9FD2-7CA7667E40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1504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F7F5F2"/>
        </a:solidFill>
        <a:effectLst/>
      </p:bgPr>
    </p:bg>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2A61428C-3514-E343-9CD4-D36DB94C1385}"/>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763044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7F5F2"/>
        </a:solidFill>
        <a:effectLst/>
      </p:bgPr>
    </p:bg>
    <p:spTree>
      <p:nvGrpSpPr>
        <p:cNvPr id="1" name=""/>
        <p:cNvGrpSpPr/>
        <p:nvPr/>
      </p:nvGrpSpPr>
      <p:grpSpPr>
        <a:xfrm>
          <a:off x="0" y="0"/>
          <a:ext cx="0" cy="0"/>
          <a:chOff x="0" y="0"/>
          <a:chExt cx="0" cy="0"/>
        </a:xfrm>
      </p:grpSpPr>
      <p:pic>
        <p:nvPicPr>
          <p:cNvPr id="5" name="Picture 6" descr="Icon&#10;&#10;Description automatically generated with medium confidence">
            <a:extLst>
              <a:ext uri="{FF2B5EF4-FFF2-40B4-BE49-F238E27FC236}">
                <a16:creationId xmlns:a16="http://schemas.microsoft.com/office/drawing/2014/main" id="{3241EBB6-1825-41BC-8266-ACA5D2A5D1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phic 7">
            <a:extLst>
              <a:ext uri="{FF2B5EF4-FFF2-40B4-BE49-F238E27FC236}">
                <a16:creationId xmlns:a16="http://schemas.microsoft.com/office/drawing/2014/main" id="{AC219FBC-EE08-42E1-96DF-4939088C25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7600" y="5181600"/>
            <a:ext cx="218598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cture Placeholder 7"/>
          <p:cNvSpPr>
            <a:spLocks noGrp="1" noChangeAspect="1"/>
          </p:cNvSpPr>
          <p:nvPr>
            <p:ph type="pic" sz="quarter" idx="10"/>
          </p:nvPr>
        </p:nvSpPr>
        <p:spPr>
          <a:xfrm>
            <a:off x="338400" y="1157550"/>
            <a:ext cx="5364000" cy="5364000"/>
          </a:xfrm>
          <a:prstGeom prst="ellipse">
            <a:avLst/>
          </a:prstGeom>
        </p:spPr>
        <p:txBody>
          <a:bodyPr rtlCol="0">
            <a:normAutofit/>
          </a:bodyPr>
          <a:lstStyle/>
          <a:p>
            <a:pPr lvl="0"/>
            <a:r>
              <a:rPr lang="en-US" noProof="0"/>
              <a:t>Click icon to add picture</a:t>
            </a:r>
            <a:endParaRPr lang="en-US" noProof="0" dirty="0"/>
          </a:p>
        </p:txBody>
      </p:sp>
      <p:sp>
        <p:nvSpPr>
          <p:cNvPr id="12" name="Text Placeholder 11"/>
          <p:cNvSpPr>
            <a:spLocks noGrp="1"/>
          </p:cNvSpPr>
          <p:nvPr>
            <p:ph type="body" sz="quarter" idx="11"/>
          </p:nvPr>
        </p:nvSpPr>
        <p:spPr>
          <a:xfrm>
            <a:off x="7115175" y="0"/>
            <a:ext cx="5076825" cy="2714400"/>
          </a:xfrm>
        </p:spPr>
        <p:txBody>
          <a:bodyPr lIns="0" tIns="827999" rIns="1342800" bIns="0">
            <a:noAutofit/>
          </a:bodyPr>
          <a:lstStyle>
            <a:lvl1pPr marL="0" indent="0" fontAlgn="t">
              <a:buNone/>
              <a:defRPr sz="4800" b="0" i="0">
                <a:solidFill>
                  <a:schemeClr val="tx1"/>
                </a:solidFill>
                <a:latin typeface="TWK Lausanne 450" panose="02000503040000020004" pitchFamily="2" charset="77"/>
              </a:defRPr>
            </a:lvl1pPr>
          </a:lstStyle>
          <a:p>
            <a:pPr lvl="0"/>
            <a:r>
              <a:rPr lang="en-US"/>
              <a:t>Click to edit Master text styles</a:t>
            </a:r>
          </a:p>
        </p:txBody>
      </p:sp>
      <p:sp>
        <p:nvSpPr>
          <p:cNvPr id="14" name="Text Placeholder 13"/>
          <p:cNvSpPr>
            <a:spLocks noGrp="1"/>
          </p:cNvSpPr>
          <p:nvPr>
            <p:ph type="body" sz="quarter" idx="12"/>
          </p:nvPr>
        </p:nvSpPr>
        <p:spPr>
          <a:xfrm>
            <a:off x="7115174" y="3301200"/>
            <a:ext cx="5076826" cy="3556800"/>
          </a:xfrm>
        </p:spPr>
        <p:txBody>
          <a:bodyPr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3530989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5" name="Picture 6" descr="Chart, histogram&#10;&#10;Description automatically generated">
            <a:extLst>
              <a:ext uri="{FF2B5EF4-FFF2-40B4-BE49-F238E27FC236}">
                <a16:creationId xmlns:a16="http://schemas.microsoft.com/office/drawing/2014/main" id="{75AABF2E-60AA-4752-9CEC-9D2C4F49D0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5901393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5" name="Picture 6" descr="Chart, histogram&#10;&#10;Description automatically generated">
            <a:extLst>
              <a:ext uri="{FF2B5EF4-FFF2-40B4-BE49-F238E27FC236}">
                <a16:creationId xmlns:a16="http://schemas.microsoft.com/office/drawing/2014/main" id="{F8EE6928-8E60-4AF7-8056-E177EC31E5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6920002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5" name="Picture 6" descr="Chart&#10;&#10;Description automatically generated with medium confidence">
            <a:extLst>
              <a:ext uri="{FF2B5EF4-FFF2-40B4-BE49-F238E27FC236}">
                <a16:creationId xmlns:a16="http://schemas.microsoft.com/office/drawing/2014/main" id="{B45B2765-61E2-4F07-A7E5-2EE4F452CB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1511516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5" name="Picture 6" descr="Icon&#10;&#10;Description automatically generated">
            <a:extLst>
              <a:ext uri="{FF2B5EF4-FFF2-40B4-BE49-F238E27FC236}">
                <a16:creationId xmlns:a16="http://schemas.microsoft.com/office/drawing/2014/main" id="{D090350F-76A2-4D1A-97F5-6A259C886D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9678348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5" name="Picture 6" descr="A picture containing icon&#10;&#10;Description automatically generated">
            <a:extLst>
              <a:ext uri="{FF2B5EF4-FFF2-40B4-BE49-F238E27FC236}">
                <a16:creationId xmlns:a16="http://schemas.microsoft.com/office/drawing/2014/main" id="{CA668533-0C56-47F6-BF6A-F2A73F2543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8276569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709B8272-2D4F-4524-A287-DB2C8719A7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6784121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5A6742B0-125E-4D05-90AB-A8370114B4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solidFill>
            <a:srgbClr val="EBDEC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3649901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5BA57102-E4E5-4B74-8286-089E278930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5872801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9734560F-9E8E-45E1-A2F0-DCF4A63BE8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890738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7F5F2"/>
        </a:solidFill>
        <a:effectLst/>
      </p:bgPr>
    </p:bg>
    <p:spTree>
      <p:nvGrpSpPr>
        <p:cNvPr id="1" name=""/>
        <p:cNvGrpSpPr/>
        <p:nvPr/>
      </p:nvGrpSpPr>
      <p:grpSpPr>
        <a:xfrm>
          <a:off x="0" y="0"/>
          <a:ext cx="0" cy="0"/>
          <a:chOff x="0" y="0"/>
          <a:chExt cx="0" cy="0"/>
        </a:xfrm>
      </p:grpSpPr>
      <p:pic>
        <p:nvPicPr>
          <p:cNvPr id="3" name="Picture 2" descr="Icon&#10;&#10;Description automatically generated with medium confidence">
            <a:extLst>
              <a:ext uri="{FF2B5EF4-FFF2-40B4-BE49-F238E27FC236}">
                <a16:creationId xmlns:a16="http://schemas.microsoft.com/office/drawing/2014/main" id="{B3199FC0-51B3-3B4C-B2EC-831BAC21210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Picture Placeholder 7">
            <a:extLst>
              <a:ext uri="{FF2B5EF4-FFF2-40B4-BE49-F238E27FC236}">
                <a16:creationId xmlns:a16="http://schemas.microsoft.com/office/drawing/2014/main" id="{49188002-AFEC-EB40-894A-B0D3EB876C22}"/>
              </a:ext>
            </a:extLst>
          </p:cNvPr>
          <p:cNvSpPr>
            <a:spLocks noGrp="1" noChangeAspect="1"/>
          </p:cNvSpPr>
          <p:nvPr>
            <p:ph type="pic" sz="quarter" idx="10"/>
          </p:nvPr>
        </p:nvSpPr>
        <p:spPr>
          <a:xfrm>
            <a:off x="338400" y="1157550"/>
            <a:ext cx="5364000" cy="5364000"/>
          </a:xfrm>
          <a:prstGeom prst="ellipse">
            <a:avLst/>
          </a:prstGeom>
        </p:spPr>
        <p:txBody>
          <a:bodyPr/>
          <a:lstStyle/>
          <a:p>
            <a:r>
              <a:rPr lang="en-GB"/>
              <a:t>Click icon to add picture</a:t>
            </a:r>
            <a:endParaRPr lang="en-US" dirty="0"/>
          </a:p>
        </p:txBody>
      </p:sp>
      <p:sp>
        <p:nvSpPr>
          <p:cNvPr id="12" name="Text Placeholder 11">
            <a:extLst>
              <a:ext uri="{FF2B5EF4-FFF2-40B4-BE49-F238E27FC236}">
                <a16:creationId xmlns:a16="http://schemas.microsoft.com/office/drawing/2014/main" id="{C5556202-541C-784B-9F6A-C037B1ED51F7}"/>
              </a:ext>
            </a:extLst>
          </p:cNvPr>
          <p:cNvSpPr>
            <a:spLocks noGrp="1"/>
          </p:cNvSpPr>
          <p:nvPr>
            <p:ph type="body" sz="quarter" idx="11" hasCustomPrompt="1"/>
          </p:nvPr>
        </p:nvSpPr>
        <p:spPr>
          <a:xfrm>
            <a:off x="7115175" y="0"/>
            <a:ext cx="5076825" cy="2714400"/>
          </a:xfrm>
        </p:spPr>
        <p:txBody>
          <a:bodyPr wrap="square" lIns="0" tIns="827999" rIns="1342800" bIns="0" anchor="t" anchorCtr="0">
            <a:noAutofit/>
          </a:bodyPr>
          <a:lstStyle>
            <a:lvl1pPr marL="0" indent="0" fontAlgn="t">
              <a:buNone/>
              <a:defRPr sz="4800" b="0" i="0">
                <a:solidFill>
                  <a:schemeClr val="tx1"/>
                </a:solidFill>
                <a:latin typeface="TWK Lausanne 450" panose="02000503040000020004" pitchFamily="2" charset="77"/>
              </a:defRPr>
            </a:lvl1pPr>
          </a:lstStyle>
          <a:p>
            <a:pPr lvl="0"/>
            <a:r>
              <a:rPr lang="en-US" dirty="0"/>
              <a:t>Insert Heading Here</a:t>
            </a:r>
          </a:p>
        </p:txBody>
      </p:sp>
      <p:sp>
        <p:nvSpPr>
          <p:cNvPr id="14" name="Text Placeholder 13">
            <a:extLst>
              <a:ext uri="{FF2B5EF4-FFF2-40B4-BE49-F238E27FC236}">
                <a16:creationId xmlns:a16="http://schemas.microsoft.com/office/drawing/2014/main" id="{28BFABC2-6454-CB4E-919A-AD03DCC39BB5}"/>
              </a:ext>
            </a:extLst>
          </p:cNvPr>
          <p:cNvSpPr>
            <a:spLocks noGrp="1"/>
          </p:cNvSpPr>
          <p:nvPr>
            <p:ph type="body" sz="quarter" idx="12" hasCustomPrompt="1"/>
          </p:nvPr>
        </p:nvSpPr>
        <p:spPr>
          <a:xfrm>
            <a:off x="7115174" y="3301200"/>
            <a:ext cx="5076826" cy="3556800"/>
          </a:xfrm>
        </p:spPr>
        <p:txBody>
          <a:bodyPr wrap="square"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Subheading</a:t>
            </a:r>
            <a:br>
              <a:rPr lang="en-US" dirty="0"/>
            </a:br>
            <a:r>
              <a:rPr lang="en-US" dirty="0"/>
              <a:t>Insert Subheading</a:t>
            </a:r>
          </a:p>
        </p:txBody>
      </p:sp>
      <p:pic>
        <p:nvPicPr>
          <p:cNvPr id="7" name="Graphic 6">
            <a:extLst>
              <a:ext uri="{FF2B5EF4-FFF2-40B4-BE49-F238E27FC236}">
                <a16:creationId xmlns:a16="http://schemas.microsoft.com/office/drawing/2014/main" id="{C7902DD1-4734-594D-BB70-BA393B0D820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007600" y="5181600"/>
            <a:ext cx="2185200" cy="1677014"/>
          </a:xfrm>
          <a:prstGeom prst="rect">
            <a:avLst/>
          </a:prstGeom>
        </p:spPr>
      </p:pic>
    </p:spTree>
    <p:extLst>
      <p:ext uri="{BB962C8B-B14F-4D97-AF65-F5344CB8AC3E}">
        <p14:creationId xmlns:p14="http://schemas.microsoft.com/office/powerpoint/2010/main" val="11256799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4AE7AB27-7283-4352-A1A2-5516CECFA9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8496458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5" name="Picture 6" descr="Icon&#10;&#10;Description automatically generated">
            <a:extLst>
              <a:ext uri="{FF2B5EF4-FFF2-40B4-BE49-F238E27FC236}">
                <a16:creationId xmlns:a16="http://schemas.microsoft.com/office/drawing/2014/main" id="{7C73C882-3B89-43B5-9C08-F08F2D584C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Picture Placeholder 7"/>
          <p:cNvSpPr>
            <a:spLocks noGrp="1" noChangeAspect="1"/>
          </p:cNvSpPr>
          <p:nvPr>
            <p:ph type="pic" sz="quarter" idx="10"/>
          </p:nvPr>
        </p:nvSpPr>
        <p:spPr>
          <a:xfrm>
            <a:off x="6491550" y="1157550"/>
            <a:ext cx="5364000" cy="5364000"/>
          </a:xfrm>
          <a:prstGeom prst="ellipse">
            <a:avLst/>
          </a:prstGeom>
        </p:spPr>
        <p:txBody>
          <a:bodyPr rtlCol="0">
            <a:normAutofit/>
          </a:bodyPr>
          <a:lstStyle/>
          <a:p>
            <a:pPr lvl="0"/>
            <a:r>
              <a:rPr lang="en-US" noProof="0"/>
              <a:t>Click icon to add picture</a:t>
            </a:r>
            <a:endParaRPr lang="en-US" noProof="0" dirty="0"/>
          </a:p>
        </p:txBody>
      </p:sp>
      <p:sp>
        <p:nvSpPr>
          <p:cNvPr id="10" name="Text Placeholder 7"/>
          <p:cNvSpPr>
            <a:spLocks noGrp="1"/>
          </p:cNvSpPr>
          <p:nvPr>
            <p:ph type="body" sz="quarter" idx="11"/>
          </p:nvPr>
        </p:nvSpPr>
        <p:spPr>
          <a:xfrm>
            <a:off x="-1" y="1422400"/>
            <a:ext cx="4701600" cy="543560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1"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7680743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rgbClr val="F7F5F2"/>
        </a:solidFill>
        <a:effectLst/>
      </p:bgPr>
    </p:bg>
    <p:spTree>
      <p:nvGrpSpPr>
        <p:cNvPr id="1" name=""/>
        <p:cNvGrpSpPr/>
        <p:nvPr/>
      </p:nvGrpSpPr>
      <p:grpSpPr>
        <a:xfrm>
          <a:off x="0" y="0"/>
          <a:ext cx="0" cy="0"/>
          <a:chOff x="0" y="0"/>
          <a:chExt cx="0" cy="0"/>
        </a:xfrm>
      </p:grpSpPr>
      <p:pic>
        <p:nvPicPr>
          <p:cNvPr id="2" name="Picture 6" descr="Graphical user interface&#10;&#10;Description automatically generated with medium confidence">
            <a:extLst>
              <a:ext uri="{FF2B5EF4-FFF2-40B4-BE49-F238E27FC236}">
                <a16:creationId xmlns:a16="http://schemas.microsoft.com/office/drawing/2014/main" id="{31314DAE-6C81-4106-892E-B15C1C452F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19906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4" name="Picture 6" descr="Shape&#10;&#10;Description automatically generated with medium confidence">
            <a:extLst>
              <a:ext uri="{FF2B5EF4-FFF2-40B4-BE49-F238E27FC236}">
                <a16:creationId xmlns:a16="http://schemas.microsoft.com/office/drawing/2014/main" id="{D0E72BA4-D5D8-4809-AFBC-9843BF55B6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cture Placeholder 7"/>
          <p:cNvSpPr>
            <a:spLocks noGrp="1" noChangeAspect="1"/>
          </p:cNvSpPr>
          <p:nvPr>
            <p:ph type="pic" sz="quarter" idx="10"/>
          </p:nvPr>
        </p:nvSpPr>
        <p:spPr>
          <a:xfrm>
            <a:off x="338400" y="1157550"/>
            <a:ext cx="5364000" cy="5364000"/>
          </a:xfrm>
          <a:prstGeom prst="ellipse">
            <a:avLst/>
          </a:prstGeom>
        </p:spPr>
        <p:txBody>
          <a:bodyPr rtlCol="0">
            <a:normAutofit/>
          </a:bodyPr>
          <a:lstStyle/>
          <a:p>
            <a:pPr lvl="0"/>
            <a:r>
              <a:rPr lang="en-US" noProof="0"/>
              <a:t>Click icon to add picture</a:t>
            </a:r>
            <a:endParaRPr lang="en-US" noProof="0" dirty="0"/>
          </a:p>
        </p:txBody>
      </p:sp>
      <p:sp>
        <p:nvSpPr>
          <p:cNvPr id="13" name="Text Placeholder 8"/>
          <p:cNvSpPr>
            <a:spLocks noGrp="1"/>
          </p:cNvSpPr>
          <p:nvPr>
            <p:ph type="body" sz="quarter" idx="14"/>
          </p:nvPr>
        </p:nvSpPr>
        <p:spPr>
          <a:xfrm>
            <a:off x="6040800" y="821099"/>
            <a:ext cx="6151200" cy="4282241"/>
          </a:xfrm>
        </p:spPr>
        <p:txBody>
          <a:bodyPr lIns="0" tIns="0" rIns="0" bIns="0">
            <a:no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5133913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pic>
        <p:nvPicPr>
          <p:cNvPr id="3" name="Picture 2" descr="Chart, histogram&#10;&#10;Description automatically generated">
            <a:extLst>
              <a:ext uri="{FF2B5EF4-FFF2-40B4-BE49-F238E27FC236}">
                <a16:creationId xmlns:a16="http://schemas.microsoft.com/office/drawing/2014/main" id="{EC1F9BB0-CF24-2841-8C9B-D0D9CCEEF9A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1606828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1"/>
        </a:solidFill>
        <a:effectLst/>
      </p:bgPr>
    </p:bg>
    <p:spTree>
      <p:nvGrpSpPr>
        <p:cNvPr id="1" name=""/>
        <p:cNvGrpSpPr/>
        <p:nvPr/>
      </p:nvGrpSpPr>
      <p:grpSpPr>
        <a:xfrm>
          <a:off x="0" y="0"/>
          <a:ext cx="0" cy="0"/>
          <a:chOff x="0" y="0"/>
          <a:chExt cx="0" cy="0"/>
        </a:xfrm>
      </p:grpSpPr>
      <p:pic>
        <p:nvPicPr>
          <p:cNvPr id="4" name="Picture 3" descr="Chart, histogram&#10;&#10;Description automatically generated">
            <a:extLst>
              <a:ext uri="{FF2B5EF4-FFF2-40B4-BE49-F238E27FC236}">
                <a16:creationId xmlns:a16="http://schemas.microsoft.com/office/drawing/2014/main" id="{4D2A5C20-E9F2-1F46-9F07-8222C19D22E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955816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bg1"/>
        </a:solidFill>
        <a:effectLst/>
      </p:bgPr>
    </p:bg>
    <p:spTree>
      <p:nvGrpSpPr>
        <p:cNvPr id="1" name=""/>
        <p:cNvGrpSpPr/>
        <p:nvPr/>
      </p:nvGrpSpPr>
      <p:grpSpPr>
        <a:xfrm>
          <a:off x="0" y="0"/>
          <a:ext cx="0" cy="0"/>
          <a:chOff x="0" y="0"/>
          <a:chExt cx="0" cy="0"/>
        </a:xfrm>
      </p:grpSpPr>
      <p:pic>
        <p:nvPicPr>
          <p:cNvPr id="3" name="Picture 2" descr="Chart&#10;&#10;Description automatically generated with medium confidence">
            <a:extLst>
              <a:ext uri="{FF2B5EF4-FFF2-40B4-BE49-F238E27FC236}">
                <a16:creationId xmlns:a16="http://schemas.microsoft.com/office/drawing/2014/main" id="{4A789E2F-CB2E-9748-A25D-1567D440796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2387673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bg1"/>
        </a:solidFill>
        <a:effectLst/>
      </p:bgPr>
    </p:bg>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EAF3E749-9D2D-A748-8307-09B043848F6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11661000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icon&#10;&#10;Description automatically generated">
            <a:extLst>
              <a:ext uri="{FF2B5EF4-FFF2-40B4-BE49-F238E27FC236}">
                <a16:creationId xmlns:a16="http://schemas.microsoft.com/office/drawing/2014/main" id="{E0EDE712-F690-534D-B6E2-E7BC23FFBAB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39071247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4A2D3534-2FF9-EC48-82BC-F63D5E125F5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1566026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theme" Target="../theme/theme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FCE627-728A-A945-ACCC-C53241782574}" type="datetimeFigureOut">
              <a:rPr lang="en-US" smtClean="0"/>
              <a:t>4/22/2025</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6F1897-49DC-334B-BDBD-6603CE1EBC9D}" type="slidenum">
              <a:rPr lang="en-US" smtClean="0"/>
              <a:t>‹#›</a:t>
            </a:fld>
            <a:endParaRPr lang="en-US"/>
          </a:p>
        </p:txBody>
      </p:sp>
    </p:spTree>
    <p:extLst>
      <p:ext uri="{BB962C8B-B14F-4D97-AF65-F5344CB8AC3E}">
        <p14:creationId xmlns:p14="http://schemas.microsoft.com/office/powerpoint/2010/main" val="3709322760"/>
      </p:ext>
    </p:extLst>
  </p:cSld>
  <p:clrMap bg1="lt1" tx1="dk1" bg2="lt2" tx2="dk2" accent1="accent1" accent2="accent2" accent3="accent3" accent4="accent4" accent5="accent5" accent6="accent6" hlink="hlink" folHlink="folHlink"/>
  <p:sldLayoutIdLst>
    <p:sldLayoutId id="2147483666" r:id="rId1"/>
    <p:sldLayoutId id="2147483676" r:id="rId2"/>
    <p:sldLayoutId id="2147483661" r:id="rId3"/>
    <p:sldLayoutId id="2147483662" r:id="rId4"/>
    <p:sldLayoutId id="2147483667" r:id="rId5"/>
    <p:sldLayoutId id="2147483668" r:id="rId6"/>
    <p:sldLayoutId id="2147483669" r:id="rId7"/>
    <p:sldLayoutId id="2147483670" r:id="rId8"/>
    <p:sldLayoutId id="2147483663" r:id="rId9"/>
    <p:sldLayoutId id="2147483674" r:id="rId10"/>
    <p:sldLayoutId id="2147483671" r:id="rId11"/>
    <p:sldLayoutId id="2147483672" r:id="rId12"/>
    <p:sldLayoutId id="2147483673" r:id="rId13"/>
    <p:sldLayoutId id="2147483664" r:id="rId14"/>
    <p:sldLayoutId id="2147483665" r:id="rId15"/>
    <p:sldLayoutId id="2147483675" r:id="rId16"/>
    <p:sldLayoutId id="2147483677"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EF170E10-485D-42AD-B147-A9F02C7A020A}"/>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a:extLst>
              <a:ext uri="{FF2B5EF4-FFF2-40B4-BE49-F238E27FC236}">
                <a16:creationId xmlns:a16="http://schemas.microsoft.com/office/drawing/2014/main" id="{B7EA6E3C-0A9E-4BA1-AC8C-533FF394A5DA}"/>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9AF70AAA-5F3F-42E2-96F9-3CCD98E6BD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F4087748-FAEB-4309-B72D-321AB7F48181}" type="datetimeFigureOut">
              <a:rPr lang="en-US"/>
              <a:pPr>
                <a:defRPr/>
              </a:pPr>
              <a:t>4/22/2025</a:t>
            </a:fld>
            <a:endParaRPr lang="en-US"/>
          </a:p>
        </p:txBody>
      </p:sp>
      <p:sp>
        <p:nvSpPr>
          <p:cNvPr id="5" name="Footer Placeholder 4">
            <a:extLst>
              <a:ext uri="{FF2B5EF4-FFF2-40B4-BE49-F238E27FC236}">
                <a16:creationId xmlns:a16="http://schemas.microsoft.com/office/drawing/2014/main" id="{EB6C7481-75C2-41CF-B8E6-7FD6B76E4A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EDB13426-6221-4DC0-8824-F65F11FBE2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87AF970E-BA87-4283-927E-D7D9ABB48671}" type="slidenum">
              <a:rPr lang="en-US"/>
              <a:pPr>
                <a:defRPr/>
              </a:pPr>
              <a:t>‹#›</a:t>
            </a:fld>
            <a:endParaRPr lang="en-US"/>
          </a:p>
        </p:txBody>
      </p:sp>
    </p:spTree>
    <p:extLst>
      <p:ext uri="{BB962C8B-B14F-4D97-AF65-F5344CB8AC3E}">
        <p14:creationId xmlns:p14="http://schemas.microsoft.com/office/powerpoint/2010/main" val="3834430082"/>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Lst>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7.jpe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8.jpe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hyperlink" Target="mailto:recruitment@righthere.org" TargetMode="Externa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g"/><Relationship Id="rId1" Type="http://schemas.openxmlformats.org/officeDocument/2006/relationships/slideLayout" Target="../slideLayouts/slideLayout26.xml"/><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1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5BF1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BBA8C-6821-060A-9D0E-6852CC324C47}"/>
              </a:ext>
            </a:extLst>
          </p:cNvPr>
          <p:cNvSpPr>
            <a:spLocks noGrp="1"/>
          </p:cNvSpPr>
          <p:nvPr>
            <p:ph type="ctrTitle"/>
          </p:nvPr>
        </p:nvSpPr>
        <p:spPr>
          <a:xfrm>
            <a:off x="1342053" y="4080167"/>
            <a:ext cx="5459963" cy="2387600"/>
          </a:xfrm>
        </p:spPr>
        <p:txBody>
          <a:bodyPr anchor="t">
            <a:normAutofit/>
          </a:bodyPr>
          <a:lstStyle/>
          <a:p>
            <a:pPr algn="l"/>
            <a:r>
              <a:rPr lang="en-US" sz="3600" dirty="0">
                <a:latin typeface="Tiempos Headline Regular" panose="02020503060303060403" pitchFamily="18" charset="0"/>
              </a:rPr>
              <a:t>Job Pack  </a:t>
            </a:r>
            <a:br>
              <a:rPr lang="en-US" sz="3600" dirty="0">
                <a:latin typeface="Tiempos Headline Regular" panose="02020503060303060403" pitchFamily="18" charset="0"/>
              </a:rPr>
            </a:br>
            <a:r>
              <a:rPr lang="en-US" sz="3200" dirty="0">
                <a:latin typeface="Tiempos Headline Regular" panose="02020503060303060403" pitchFamily="18" charset="0"/>
              </a:rPr>
              <a:t>Joiner</a:t>
            </a:r>
            <a:br>
              <a:rPr lang="en-US" sz="4400" dirty="0">
                <a:latin typeface="Tiempos Headline Regular" panose="02020503060303060403" pitchFamily="18" charset="0"/>
              </a:rPr>
            </a:br>
            <a:r>
              <a:rPr lang="en-US" sz="1800" dirty="0">
                <a:latin typeface="TWK Lausanne 350" panose="02000503040000020004" pitchFamily="50" charset="0"/>
              </a:rPr>
              <a:t>(April 2025)</a:t>
            </a:r>
            <a:endParaRPr lang="en-GB" sz="4400" dirty="0"/>
          </a:p>
        </p:txBody>
      </p:sp>
      <p:pic>
        <p:nvPicPr>
          <p:cNvPr id="6" name="Picture 5" descr="A black background with white text&#10;&#10;Description automatically generated">
            <a:extLst>
              <a:ext uri="{FF2B5EF4-FFF2-40B4-BE49-F238E27FC236}">
                <a16:creationId xmlns:a16="http://schemas.microsoft.com/office/drawing/2014/main" id="{25CBEC15-EE35-3B88-776B-D4D179CB1B99}"/>
              </a:ext>
            </a:extLst>
          </p:cNvPr>
          <p:cNvPicPr>
            <a:picLocks noChangeAspect="1"/>
          </p:cNvPicPr>
          <p:nvPr/>
        </p:nvPicPr>
        <p:blipFill>
          <a:blip r:embed="rId2"/>
          <a:srcRect l="28263" t="25029" r="29261" b="25679"/>
          <a:stretch/>
        </p:blipFill>
        <p:spPr>
          <a:xfrm>
            <a:off x="979714" y="601823"/>
            <a:ext cx="4329404" cy="2827177"/>
          </a:xfrm>
          <a:prstGeom prst="rect">
            <a:avLst/>
          </a:prstGeom>
        </p:spPr>
      </p:pic>
      <p:pic>
        <p:nvPicPr>
          <p:cNvPr id="10" name="Picture 9" descr="A black background with a black square&#10;&#10;Description automatically generated with medium confidence">
            <a:extLst>
              <a:ext uri="{FF2B5EF4-FFF2-40B4-BE49-F238E27FC236}">
                <a16:creationId xmlns:a16="http://schemas.microsoft.com/office/drawing/2014/main" id="{61119D86-AC36-4F60-FF46-7B2B32229A13}"/>
              </a:ext>
            </a:extLst>
          </p:cNvPr>
          <p:cNvPicPr>
            <a:picLocks noChangeAspect="1"/>
          </p:cNvPicPr>
          <p:nvPr/>
        </p:nvPicPr>
        <p:blipFill>
          <a:blip r:embed="rId3"/>
          <a:stretch>
            <a:fillRect/>
          </a:stretch>
        </p:blipFill>
        <p:spPr>
          <a:xfrm>
            <a:off x="8197500" y="3729751"/>
            <a:ext cx="3790908" cy="2827178"/>
          </a:xfrm>
          <a:prstGeom prst="rect">
            <a:avLst/>
          </a:prstGeom>
        </p:spPr>
      </p:pic>
    </p:spTree>
    <p:extLst>
      <p:ext uri="{BB962C8B-B14F-4D97-AF65-F5344CB8AC3E}">
        <p14:creationId xmlns:p14="http://schemas.microsoft.com/office/powerpoint/2010/main" val="23035961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5B37C3-5CA8-7AC1-C2E1-2CBAA7634D2D}"/>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0999F819-0E81-46CD-FAAD-9C2ED63B4245}"/>
              </a:ext>
            </a:extLst>
          </p:cNvPr>
          <p:cNvSpPr>
            <a:spLocks noGrp="1"/>
          </p:cNvSpPr>
          <p:nvPr>
            <p:ph type="subTitle" idx="1"/>
          </p:nvPr>
        </p:nvSpPr>
        <p:spPr>
          <a:xfrm>
            <a:off x="190500" y="230188"/>
            <a:ext cx="5724525" cy="550862"/>
          </a:xfrm>
        </p:spPr>
        <p:txBody>
          <a:bodyPr>
            <a:normAutofit/>
          </a:bodyPr>
          <a:lstStyle/>
          <a:p>
            <a:pPr algn="l"/>
            <a:r>
              <a:rPr lang="en-GB" sz="3200" dirty="0">
                <a:latin typeface="Tiempos Headline Regular" panose="02020503060303060403" pitchFamily="18" charset="0"/>
              </a:rPr>
              <a:t>Essential skills and experience</a:t>
            </a:r>
          </a:p>
        </p:txBody>
      </p:sp>
      <p:sp>
        <p:nvSpPr>
          <p:cNvPr id="5" name="TextBox 4">
            <a:extLst>
              <a:ext uri="{FF2B5EF4-FFF2-40B4-BE49-F238E27FC236}">
                <a16:creationId xmlns:a16="http://schemas.microsoft.com/office/drawing/2014/main" id="{79A9E5BA-E0CE-E0A6-6C5A-EFE8DF7E2F3D}"/>
              </a:ext>
            </a:extLst>
          </p:cNvPr>
          <p:cNvSpPr txBox="1"/>
          <p:nvPr/>
        </p:nvSpPr>
        <p:spPr>
          <a:xfrm>
            <a:off x="5915025" y="1239340"/>
            <a:ext cx="5374432" cy="4837222"/>
          </a:xfrm>
          <a:prstGeom prst="rect">
            <a:avLst/>
          </a:prstGeom>
          <a:noFill/>
        </p:spPr>
        <p:txBody>
          <a:bodyPr wrap="square" rtlCol="0">
            <a:spAutoFit/>
          </a:bodyPr>
          <a:lstStyle/>
          <a:p>
            <a:pPr marL="285750" indent="-285750">
              <a:buFont typeface="Wingdings" panose="05000000000000000000" pitchFamily="2" charset="2"/>
              <a:buChar char="ü"/>
            </a:pPr>
            <a:r>
              <a:rPr lang="en-GB" sz="1200" dirty="0">
                <a:latin typeface="TWK Lausanne 350" panose="02000503040000020004" pitchFamily="50" charset="0"/>
              </a:rPr>
              <a:t>City and guilds /SVQ 2</a:t>
            </a:r>
          </a:p>
          <a:p>
            <a:pPr marL="285750" lvl="0" indent="-285750">
              <a:buFont typeface="Wingdings" panose="05000000000000000000" pitchFamily="2" charset="2"/>
              <a:buChar char="ü"/>
            </a:pPr>
            <a:r>
              <a:rPr lang="en-GB" sz="1200" dirty="0">
                <a:latin typeface="TWK Lausanne 350" panose="02000503040000020004" pitchFamily="50" charset="0"/>
              </a:rPr>
              <a:t>Trade experience in joinery</a:t>
            </a:r>
          </a:p>
          <a:p>
            <a:pPr marL="285750" lvl="0" indent="-285750">
              <a:buFont typeface="Wingdings" panose="05000000000000000000" pitchFamily="2" charset="2"/>
              <a:buChar char="ü"/>
            </a:pPr>
            <a:r>
              <a:rPr lang="en-GB" sz="1200" dirty="0">
                <a:latin typeface="TWK Lausanne 350" panose="02000503040000020004" pitchFamily="50" charset="0"/>
              </a:rPr>
              <a:t>Experience of carrying out minor repairs and have all round DIY skills </a:t>
            </a:r>
          </a:p>
          <a:p>
            <a:pPr marL="285750" indent="-285750">
              <a:buFont typeface="Wingdings" panose="05000000000000000000" pitchFamily="2" charset="2"/>
              <a:buChar char="ü"/>
            </a:pPr>
            <a:r>
              <a:rPr lang="en-GB" sz="1200" dirty="0">
                <a:latin typeface="TWK Lausanne 350" panose="02000503040000020004" pitchFamily="50" charset="0"/>
              </a:rPr>
              <a:t>Can maintain commitment and complete undertakings, accepting responsibility for own actions</a:t>
            </a:r>
          </a:p>
          <a:p>
            <a:pPr marL="285750" indent="-285750">
              <a:buFont typeface="Wingdings" panose="05000000000000000000" pitchFamily="2" charset="2"/>
              <a:buChar char="ü"/>
            </a:pPr>
            <a:r>
              <a:rPr lang="en-GB" sz="1200" dirty="0">
                <a:latin typeface="TWK Lausanne 350" panose="02000503040000020004" pitchFamily="50" charset="0"/>
              </a:rPr>
              <a:t>Ability to work cooperatively with others as part of a team demonstrating commitment to group objectives</a:t>
            </a:r>
          </a:p>
          <a:p>
            <a:pPr marL="285750" indent="-285750">
              <a:buFont typeface="Wingdings" panose="05000000000000000000" pitchFamily="2" charset="2"/>
              <a:buChar char="ü"/>
            </a:pPr>
            <a:r>
              <a:rPr lang="en-GB" sz="1200" dirty="0">
                <a:latin typeface="TWK Lausanne 350" panose="02000503040000020004" pitchFamily="50" charset="0"/>
              </a:rPr>
              <a:t>Ability to work towards performance targets to achieve agreed results</a:t>
            </a:r>
          </a:p>
          <a:p>
            <a:pPr marL="285750" indent="-285750">
              <a:buFont typeface="Wingdings" panose="05000000000000000000" pitchFamily="2" charset="2"/>
              <a:buChar char="ü"/>
            </a:pPr>
            <a:r>
              <a:rPr lang="en-GB" sz="1200" dirty="0">
                <a:latin typeface="TWK Lausanne 350" panose="02000503040000020004" pitchFamily="50" charset="0"/>
              </a:rPr>
              <a:t>Ability to show initiative, effective time management, and work in a high paced environment</a:t>
            </a:r>
          </a:p>
          <a:p>
            <a:pPr marL="285750" indent="-285750">
              <a:buFont typeface="Wingdings" panose="05000000000000000000" pitchFamily="2" charset="2"/>
              <a:buChar char="ü"/>
            </a:pPr>
            <a:r>
              <a:rPr lang="en-GB" sz="1200" dirty="0">
                <a:latin typeface="TWK Lausanne 350" panose="02000503040000020004" pitchFamily="50" charset="0"/>
              </a:rPr>
              <a:t> </a:t>
            </a:r>
            <a:r>
              <a:rPr lang="en-US" sz="1200" dirty="0">
                <a:latin typeface="TWK Lausanne 350" panose="02000503040000020004" pitchFamily="50" charset="0"/>
              </a:rPr>
              <a:t>A commitment to our aim of continuous improvement and reflective practice in all areas of our work</a:t>
            </a:r>
            <a:endParaRPr lang="en-GB" sz="1200" dirty="0">
              <a:latin typeface="TWK Lausanne 350" panose="02000503040000020004" pitchFamily="50" charset="0"/>
            </a:endParaRPr>
          </a:p>
          <a:p>
            <a:pPr marL="285750" indent="-285750">
              <a:buFont typeface="Wingdings" panose="05000000000000000000" pitchFamily="2" charset="2"/>
              <a:buChar char="ü"/>
            </a:pPr>
            <a:r>
              <a:rPr lang="en-US" sz="1200" dirty="0">
                <a:latin typeface="TWK Lausanne 350" panose="02000503040000020004" pitchFamily="50" charset="0"/>
              </a:rPr>
              <a:t>Commitment to continuous personal and professional development</a:t>
            </a:r>
            <a:endParaRPr lang="en-GB" sz="1200" dirty="0">
              <a:latin typeface="TWK Lausanne 350" panose="02000503040000020004" pitchFamily="50" charset="0"/>
            </a:endParaRPr>
          </a:p>
          <a:p>
            <a:pPr marL="285750" lvl="0" indent="-285750">
              <a:buFont typeface="Wingdings" panose="05000000000000000000" pitchFamily="2" charset="2"/>
              <a:buChar char="ü"/>
            </a:pPr>
            <a:r>
              <a:rPr lang="en-US" sz="1200" dirty="0">
                <a:latin typeface="TWK Lausanne 350" panose="02000503040000020004" pitchFamily="50" charset="0"/>
              </a:rPr>
              <a:t>Understanding and respecting the importance of confidentiality</a:t>
            </a:r>
            <a:endParaRPr lang="en-GB" sz="1200" dirty="0">
              <a:latin typeface="TWK Lausanne 350" panose="02000503040000020004" pitchFamily="50" charset="0"/>
            </a:endParaRPr>
          </a:p>
          <a:p>
            <a:pPr marL="285750" indent="-285750">
              <a:buFont typeface="Wingdings" panose="05000000000000000000" pitchFamily="2" charset="2"/>
              <a:buChar char="ü"/>
            </a:pPr>
            <a:r>
              <a:rPr lang="en-GB" sz="1200" dirty="0">
                <a:latin typeface="TWK Lausanne 350" panose="02000503040000020004" pitchFamily="50" charset="0"/>
              </a:rPr>
              <a:t> Ability to understand and consider the views, concerns and needs of others when taking action</a:t>
            </a:r>
          </a:p>
          <a:p>
            <a:pPr marL="285750" indent="-285750">
              <a:buFont typeface="Wingdings" panose="05000000000000000000" pitchFamily="2" charset="2"/>
              <a:buChar char="ü"/>
            </a:pPr>
            <a:r>
              <a:rPr lang="en-GB" sz="1200" dirty="0">
                <a:latin typeface="TWK Lausanne 350" panose="02000503040000020004" pitchFamily="50" charset="0"/>
              </a:rPr>
              <a:t>Ability to build relationships with people we support , gaining their trust and understanding their needs</a:t>
            </a:r>
          </a:p>
          <a:p>
            <a:pPr marL="285750" lvl="0" indent="-285750">
              <a:buFont typeface="Wingdings" panose="05000000000000000000" pitchFamily="2" charset="2"/>
              <a:buChar char="ü"/>
            </a:pPr>
            <a:r>
              <a:rPr lang="en-GB" sz="1200" dirty="0">
                <a:latin typeface="TWK Lausanne 350" panose="02000503040000020004" pitchFamily="50" charset="0"/>
              </a:rPr>
              <a:t>Commitment to provide a safe and trusting environment for those using our services </a:t>
            </a:r>
          </a:p>
          <a:p>
            <a:pPr marL="285750" lvl="0" indent="-285750">
              <a:spcAft>
                <a:spcPts val="1000"/>
              </a:spcAft>
              <a:buFont typeface="Wingdings" panose="05000000000000000000" pitchFamily="2" charset="2"/>
              <a:buChar char="ü"/>
              <a:tabLst>
                <a:tab pos="228600" algn="l"/>
              </a:tabLst>
            </a:pPr>
            <a:r>
              <a:rPr lang="en-GB" sz="1200" dirty="0">
                <a:latin typeface="TWK Lausanne 350" panose="02000503040000020004" pitchFamily="50" charset="0"/>
              </a:rPr>
              <a:t>Ability to ensure the service is delivered in accordance with corporate policy and Right There values</a:t>
            </a:r>
          </a:p>
          <a:p>
            <a:pPr marL="285750" indent="-285750">
              <a:buFont typeface="Wingdings" panose="05000000000000000000" pitchFamily="2" charset="2"/>
              <a:buChar char="ü"/>
            </a:pPr>
            <a:r>
              <a:rPr lang="en-GB" sz="1200" dirty="0">
                <a:latin typeface="TWK Lausanne 350" panose="02000503040000020004" pitchFamily="50" charset="0"/>
              </a:rPr>
              <a:t>Ability to be flexible with regards to working patterns</a:t>
            </a:r>
          </a:p>
          <a:p>
            <a:pPr marL="285750" indent="-285750">
              <a:buFont typeface="Wingdings" panose="05000000000000000000" pitchFamily="2" charset="2"/>
              <a:buChar char="ü"/>
            </a:pPr>
            <a:r>
              <a:rPr lang="en-GB" sz="1200" dirty="0">
                <a:latin typeface="TWK Lausanne 350" panose="02000503040000020004" pitchFamily="50" charset="0"/>
              </a:rPr>
              <a:t>Ability to respond at short notice to crisis situations</a:t>
            </a:r>
          </a:p>
          <a:p>
            <a:pPr marL="285750" indent="-285750">
              <a:buFont typeface="Wingdings" panose="05000000000000000000" pitchFamily="2" charset="2"/>
              <a:buChar char="ü"/>
            </a:pPr>
            <a:r>
              <a:rPr lang="en-GB" sz="1200" dirty="0">
                <a:latin typeface="TWK Lausanne 350" panose="02000503040000020004" pitchFamily="50" charset="0"/>
              </a:rPr>
              <a:t>Full UK driving license </a:t>
            </a:r>
          </a:p>
        </p:txBody>
      </p:sp>
      <p:grpSp>
        <p:nvGrpSpPr>
          <p:cNvPr id="6" name="Group 5">
            <a:extLst>
              <a:ext uri="{FF2B5EF4-FFF2-40B4-BE49-F238E27FC236}">
                <a16:creationId xmlns:a16="http://schemas.microsoft.com/office/drawing/2014/main" id="{128ADD6F-83AB-DE5A-74D2-FF61B3F73E41}"/>
              </a:ext>
            </a:extLst>
          </p:cNvPr>
          <p:cNvGrpSpPr/>
          <p:nvPr/>
        </p:nvGrpSpPr>
        <p:grpSpPr>
          <a:xfrm>
            <a:off x="0" y="1230825"/>
            <a:ext cx="5627175" cy="5627175"/>
            <a:chOff x="0" y="1230825"/>
            <a:chExt cx="5627175" cy="5627175"/>
          </a:xfrm>
        </p:grpSpPr>
        <p:pic>
          <p:nvPicPr>
            <p:cNvPr id="8" name="Picture 7" descr="Two women posing with flowers in pots&#10;&#10;Description automatically generated">
              <a:extLst>
                <a:ext uri="{FF2B5EF4-FFF2-40B4-BE49-F238E27FC236}">
                  <a16:creationId xmlns:a16="http://schemas.microsoft.com/office/drawing/2014/main" id="{335E7C50-3DC6-AD65-0CC6-6B24FF655CB6}"/>
                </a:ext>
              </a:extLst>
            </p:cNvPr>
            <p:cNvPicPr>
              <a:picLocks noChangeAspect="1"/>
            </p:cNvPicPr>
            <p:nvPr/>
          </p:nvPicPr>
          <p:blipFill rotWithShape="1">
            <a:blip r:embed="rId2"/>
            <a:srcRect l="16667" r="17925" b="5440"/>
            <a:stretch/>
          </p:blipFill>
          <p:spPr>
            <a:xfrm>
              <a:off x="145032" y="1472495"/>
              <a:ext cx="5337110" cy="5143834"/>
            </a:xfrm>
            <a:prstGeom prst="rect">
              <a:avLst/>
            </a:prstGeom>
          </p:spPr>
        </p:pic>
        <p:pic>
          <p:nvPicPr>
            <p:cNvPr id="9" name="Picture 8" descr="A black hexagon on a yellow background&#10;&#10;Description automatically generated">
              <a:extLst>
                <a:ext uri="{FF2B5EF4-FFF2-40B4-BE49-F238E27FC236}">
                  <a16:creationId xmlns:a16="http://schemas.microsoft.com/office/drawing/2014/main" id="{43BC7321-B651-9AB4-98A0-80C7D64E881A}"/>
                </a:ext>
              </a:extLst>
            </p:cNvPr>
            <p:cNvPicPr>
              <a:picLocks noChangeAspect="1"/>
            </p:cNvPicPr>
            <p:nvPr/>
          </p:nvPicPr>
          <p:blipFill>
            <a:blip r:embed="rId3"/>
            <a:stretch>
              <a:fillRect/>
            </a:stretch>
          </p:blipFill>
          <p:spPr>
            <a:xfrm>
              <a:off x="0" y="1230825"/>
              <a:ext cx="5627175" cy="5627175"/>
            </a:xfrm>
            <a:prstGeom prst="rect">
              <a:avLst/>
            </a:prstGeom>
          </p:spPr>
        </p:pic>
      </p:grpSp>
    </p:spTree>
    <p:extLst>
      <p:ext uri="{BB962C8B-B14F-4D97-AF65-F5344CB8AC3E}">
        <p14:creationId xmlns:p14="http://schemas.microsoft.com/office/powerpoint/2010/main" val="32096508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D11635-C92A-EAFA-3A20-C0D3D733B6B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1F77A093-778D-1D00-7ADF-6FC38548F51B}"/>
              </a:ext>
            </a:extLst>
          </p:cNvPr>
          <p:cNvSpPr>
            <a:spLocks noGrp="1"/>
          </p:cNvSpPr>
          <p:nvPr>
            <p:ph type="subTitle" idx="1"/>
          </p:nvPr>
        </p:nvSpPr>
        <p:spPr>
          <a:xfrm>
            <a:off x="190500" y="230188"/>
            <a:ext cx="5724525" cy="550862"/>
          </a:xfrm>
        </p:spPr>
        <p:txBody>
          <a:bodyPr>
            <a:normAutofit/>
          </a:bodyPr>
          <a:lstStyle/>
          <a:p>
            <a:pPr algn="l"/>
            <a:r>
              <a:rPr lang="en-GB" sz="3200" dirty="0">
                <a:latin typeface="Tiempos Headline Regular" panose="02020503060303060403" pitchFamily="18" charset="0"/>
              </a:rPr>
              <a:t>Desirable skills and experience</a:t>
            </a:r>
          </a:p>
        </p:txBody>
      </p:sp>
      <p:sp>
        <p:nvSpPr>
          <p:cNvPr id="5" name="TextBox 4">
            <a:extLst>
              <a:ext uri="{FF2B5EF4-FFF2-40B4-BE49-F238E27FC236}">
                <a16:creationId xmlns:a16="http://schemas.microsoft.com/office/drawing/2014/main" id="{19A0A8D7-3D64-4155-E82E-DDD5EEEB91A0}"/>
              </a:ext>
            </a:extLst>
          </p:cNvPr>
          <p:cNvSpPr txBox="1"/>
          <p:nvPr/>
        </p:nvSpPr>
        <p:spPr>
          <a:xfrm>
            <a:off x="5915025" y="1239340"/>
            <a:ext cx="5374432" cy="1641475"/>
          </a:xfrm>
          <a:prstGeom prst="rect">
            <a:avLst/>
          </a:prstGeom>
          <a:noFill/>
        </p:spPr>
        <p:txBody>
          <a:bodyPr wrap="square" rtlCol="0">
            <a:spAutoFit/>
          </a:bodyPr>
          <a:lstStyle/>
          <a:p>
            <a:pPr marL="285750" indent="-285750">
              <a:buFont typeface="Wingdings" panose="05000000000000000000" pitchFamily="2" charset="2"/>
              <a:buChar char="ü"/>
            </a:pPr>
            <a:r>
              <a:rPr lang="en-GB" sz="1200" dirty="0">
                <a:latin typeface="TWK Lausanne 350" panose="02000503040000020004" pitchFamily="50" charset="0"/>
              </a:rPr>
              <a:t>Experience of working in a similar environment</a:t>
            </a:r>
          </a:p>
          <a:p>
            <a:pPr marL="285750" indent="-285750">
              <a:buFont typeface="Wingdings" panose="05000000000000000000" pitchFamily="2" charset="2"/>
              <a:buChar char="ü"/>
            </a:pPr>
            <a:r>
              <a:rPr lang="en-US" sz="1200" dirty="0">
                <a:latin typeface="TWK Lausanne 350" panose="02000503040000020004" pitchFamily="50" charset="0"/>
              </a:rPr>
              <a:t>Understanding the needs and rights of </a:t>
            </a:r>
            <a:r>
              <a:rPr lang="en-GB" sz="1200" dirty="0">
                <a:latin typeface="TWK Lausanne 350" panose="02000503040000020004" pitchFamily="50" charset="0"/>
              </a:rPr>
              <a:t>people we support</a:t>
            </a:r>
          </a:p>
          <a:p>
            <a:pPr marL="285750" indent="-285750">
              <a:buFont typeface="Wingdings" panose="05000000000000000000" pitchFamily="2" charset="2"/>
              <a:buChar char="ü"/>
            </a:pPr>
            <a:r>
              <a:rPr lang="en-GB" sz="1200" dirty="0">
                <a:latin typeface="TWK Lausanne 350" panose="02000503040000020004" pitchFamily="50" charset="0"/>
              </a:rPr>
              <a:t>Awareness of issues surrounding homelessness</a:t>
            </a:r>
          </a:p>
          <a:p>
            <a:pPr marL="285750" indent="-285750">
              <a:buFont typeface="Wingdings" panose="05000000000000000000" pitchFamily="2" charset="2"/>
              <a:buChar char="ü"/>
            </a:pPr>
            <a:r>
              <a:rPr lang="en-GB" sz="1200" dirty="0">
                <a:latin typeface="TWK Lausanne 350" panose="02000503040000020004" pitchFamily="50" charset="0"/>
              </a:rPr>
              <a:t>Computer literate</a:t>
            </a:r>
          </a:p>
          <a:p>
            <a:pPr marL="285750" indent="-285750">
              <a:spcAft>
                <a:spcPts val="1000"/>
              </a:spcAft>
              <a:buFont typeface="Wingdings" panose="05000000000000000000" pitchFamily="2" charset="2"/>
              <a:buChar char="ü"/>
              <a:tabLst>
                <a:tab pos="228600" algn="l"/>
              </a:tabLst>
            </a:pPr>
            <a:r>
              <a:rPr lang="en-GB" sz="1200" dirty="0">
                <a:latin typeface="TWK Lausanne 350" panose="02000503040000020004" pitchFamily="50" charset="0"/>
              </a:rPr>
              <a:t>Knowledge of Health and Safety issues.</a:t>
            </a:r>
          </a:p>
          <a:p>
            <a:pPr marL="285750" indent="-285750">
              <a:spcAft>
                <a:spcPts val="1000"/>
              </a:spcAft>
              <a:buFont typeface="Wingdings" panose="05000000000000000000" pitchFamily="2" charset="2"/>
              <a:buChar char="ü"/>
              <a:tabLst>
                <a:tab pos="228600" algn="l"/>
              </a:tabLst>
            </a:pPr>
            <a:r>
              <a:rPr lang="en-GB" sz="1200" dirty="0">
                <a:latin typeface="TWK Lausanne 350" panose="02000503040000020004" pitchFamily="50" charset="0"/>
              </a:rPr>
              <a:t>Health and Safety Training</a:t>
            </a:r>
          </a:p>
          <a:p>
            <a:pPr marL="285750" indent="-285750">
              <a:spcAft>
                <a:spcPts val="1000"/>
              </a:spcAft>
              <a:buFont typeface="Wingdings" panose="05000000000000000000" pitchFamily="2" charset="2"/>
              <a:buChar char="ü"/>
              <a:tabLst>
                <a:tab pos="228600" algn="l"/>
              </a:tabLst>
            </a:pPr>
            <a:r>
              <a:rPr lang="en-GB" sz="1200" dirty="0">
                <a:latin typeface="TWK Lausanne 350" panose="02000503040000020004" pitchFamily="50" charset="0"/>
              </a:rPr>
              <a:t>First Aid Certificate</a:t>
            </a:r>
          </a:p>
        </p:txBody>
      </p:sp>
      <p:grpSp>
        <p:nvGrpSpPr>
          <p:cNvPr id="4" name="Group 3">
            <a:extLst>
              <a:ext uri="{FF2B5EF4-FFF2-40B4-BE49-F238E27FC236}">
                <a16:creationId xmlns:a16="http://schemas.microsoft.com/office/drawing/2014/main" id="{83DB64FA-840D-2CDD-0C3F-B90A56892263}"/>
              </a:ext>
            </a:extLst>
          </p:cNvPr>
          <p:cNvGrpSpPr/>
          <p:nvPr/>
        </p:nvGrpSpPr>
        <p:grpSpPr>
          <a:xfrm>
            <a:off x="-1" y="1230825"/>
            <a:ext cx="5627176" cy="5627175"/>
            <a:chOff x="-1" y="1230825"/>
            <a:chExt cx="5627176" cy="5627175"/>
          </a:xfrm>
        </p:grpSpPr>
        <p:pic>
          <p:nvPicPr>
            <p:cNvPr id="2" name="Picture 1">
              <a:extLst>
                <a:ext uri="{FF2B5EF4-FFF2-40B4-BE49-F238E27FC236}">
                  <a16:creationId xmlns:a16="http://schemas.microsoft.com/office/drawing/2014/main" id="{0CD47148-0B30-B78B-D993-8D11E1890B75}"/>
                </a:ext>
              </a:extLst>
            </p:cNvPr>
            <p:cNvPicPr>
              <a:picLocks noChangeAspect="1"/>
            </p:cNvPicPr>
            <p:nvPr/>
          </p:nvPicPr>
          <p:blipFill>
            <a:blip r:embed="rId2"/>
            <a:srcRect l="11091" r="11091"/>
            <a:stretch/>
          </p:blipFill>
          <p:spPr>
            <a:xfrm>
              <a:off x="-1" y="1525319"/>
              <a:ext cx="5533053" cy="5332681"/>
            </a:xfrm>
            <a:prstGeom prst="rect">
              <a:avLst/>
            </a:prstGeom>
          </p:spPr>
        </p:pic>
        <p:pic>
          <p:nvPicPr>
            <p:cNvPr id="9" name="Picture 8" descr="A black hexagon on a yellow background&#10;&#10;Description automatically generated">
              <a:extLst>
                <a:ext uri="{FF2B5EF4-FFF2-40B4-BE49-F238E27FC236}">
                  <a16:creationId xmlns:a16="http://schemas.microsoft.com/office/drawing/2014/main" id="{4876A8A8-A8CC-B14E-DD8A-49110D14F3BF}"/>
                </a:ext>
              </a:extLst>
            </p:cNvPr>
            <p:cNvPicPr>
              <a:picLocks noChangeAspect="1"/>
            </p:cNvPicPr>
            <p:nvPr/>
          </p:nvPicPr>
          <p:blipFill>
            <a:blip r:embed="rId3"/>
            <a:stretch>
              <a:fillRect/>
            </a:stretch>
          </p:blipFill>
          <p:spPr>
            <a:xfrm>
              <a:off x="0" y="1230825"/>
              <a:ext cx="5627175" cy="5627175"/>
            </a:xfrm>
            <a:prstGeom prst="rect">
              <a:avLst/>
            </a:prstGeom>
          </p:spPr>
        </p:pic>
      </p:grpSp>
    </p:spTree>
    <p:extLst>
      <p:ext uri="{BB962C8B-B14F-4D97-AF65-F5344CB8AC3E}">
        <p14:creationId xmlns:p14="http://schemas.microsoft.com/office/powerpoint/2010/main" val="5903398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219202" y="224048"/>
            <a:ext cx="8739060" cy="584775"/>
          </a:xfrm>
          <a:prstGeom prst="rect">
            <a:avLst/>
          </a:prstGeom>
          <a:noFill/>
        </p:spPr>
        <p:txBody>
          <a:bodyPr wrap="square" rtlCol="0">
            <a:spAutoFit/>
          </a:bodyPr>
          <a:lstStyle/>
          <a:p>
            <a:r>
              <a:rPr lang="en-GB" sz="3200" dirty="0">
                <a:latin typeface="Tiempos Headline Regular" panose="02020503060303060403" pitchFamily="18" charset="0"/>
              </a:rPr>
              <a:t>Role Details  </a:t>
            </a:r>
          </a:p>
        </p:txBody>
      </p:sp>
      <p:sp>
        <p:nvSpPr>
          <p:cNvPr id="8" name="TextBox 7">
            <a:extLst>
              <a:ext uri="{FF2B5EF4-FFF2-40B4-BE49-F238E27FC236}">
                <a16:creationId xmlns:a16="http://schemas.microsoft.com/office/drawing/2014/main" id="{619B6A0B-1B81-972F-AB73-9865BCE66301}"/>
              </a:ext>
            </a:extLst>
          </p:cNvPr>
          <p:cNvSpPr txBox="1"/>
          <p:nvPr/>
        </p:nvSpPr>
        <p:spPr>
          <a:xfrm>
            <a:off x="5346441" y="788536"/>
            <a:ext cx="6388359" cy="4733860"/>
          </a:xfrm>
          <a:prstGeom prst="rect">
            <a:avLst/>
          </a:prstGeom>
          <a:noFill/>
        </p:spPr>
        <p:txBody>
          <a:bodyPr wrap="square">
            <a:spAutoFit/>
          </a:bodyPr>
          <a:lstStyle/>
          <a:p>
            <a:pPr algn="l" rtl="0" fontAlgn="base"/>
            <a:endParaRPr lang="en-GB" sz="1200" b="0" i="0" dirty="0">
              <a:solidFill>
                <a:srgbClr val="000000"/>
              </a:solidFill>
              <a:effectLst/>
              <a:latin typeface="Segoe UI" panose="020B0502040204020203" pitchFamily="34" charset="0"/>
            </a:endParaRPr>
          </a:p>
          <a:p>
            <a:pPr lvl="0">
              <a:lnSpc>
                <a:spcPct val="107000"/>
              </a:lnSpc>
              <a:spcAft>
                <a:spcPts val="800"/>
              </a:spcAft>
            </a:pPr>
            <a:r>
              <a:rPr lang="en-GB" sz="1200" b="1" dirty="0">
                <a:latin typeface="TWK Lausanne 350" panose="02000503040000020004" pitchFamily="50" charset="0"/>
                <a:ea typeface="Calibri" panose="020F0502020204030204" pitchFamily="34" charset="0"/>
                <a:cs typeface="Times New Roman" panose="02020603050405020304" pitchFamily="18" charset="0"/>
              </a:rPr>
              <a:t>Contract: 		Full time, permanent, 35 hours per week.  </a:t>
            </a:r>
            <a:br>
              <a:rPr lang="en-GB" sz="1200" b="1" dirty="0">
                <a:latin typeface="TWK Lausanne 350" panose="02000503040000020004" pitchFamily="50" charset="0"/>
                <a:ea typeface="Calibri" panose="020F0502020204030204" pitchFamily="34" charset="0"/>
                <a:cs typeface="Times New Roman" panose="02020603050405020304" pitchFamily="18" charset="0"/>
              </a:rPr>
            </a:br>
            <a:r>
              <a:rPr lang="en-GB" sz="1200" b="1" dirty="0">
                <a:latin typeface="TWK Lausanne 350" panose="02000503040000020004" pitchFamily="50" charset="0"/>
                <a:ea typeface="Calibri" panose="020F0502020204030204" pitchFamily="34" charset="0"/>
                <a:cs typeface="Times New Roman" panose="02020603050405020304" pitchFamily="18" charset="0"/>
              </a:rPr>
              <a:t>Salary: 		SCP 25-28 (£28,379 - £31,187 per annum)</a:t>
            </a:r>
            <a:br>
              <a:rPr lang="en-GB" sz="1200" b="1" dirty="0">
                <a:latin typeface="TWK Lausanne 350" panose="02000503040000020004" pitchFamily="50" charset="0"/>
                <a:ea typeface="Calibri" panose="020F0502020204030204" pitchFamily="34" charset="0"/>
                <a:cs typeface="Times New Roman" panose="02020603050405020304" pitchFamily="18" charset="0"/>
              </a:rPr>
            </a:br>
            <a:r>
              <a:rPr lang="en-GB" sz="1200" b="1" dirty="0">
                <a:latin typeface="TWK Lausanne 350" panose="02000503040000020004" pitchFamily="50" charset="0"/>
                <a:ea typeface="Calibri" panose="020F0502020204030204" pitchFamily="34" charset="0"/>
                <a:cs typeface="Times New Roman" panose="02020603050405020304" pitchFamily="18" charset="0"/>
              </a:rPr>
              <a:t>Reporting to: 	Maintenance Supervisor</a:t>
            </a:r>
            <a:br>
              <a:rPr lang="en-GB" sz="1200" dirty="0">
                <a:latin typeface="TWK Lausanne 350" panose="02000503040000020004" pitchFamily="50" charset="0"/>
                <a:ea typeface="Calibri" panose="020F0502020204030204" pitchFamily="34" charset="0"/>
                <a:cs typeface="Times New Roman" panose="02020603050405020304" pitchFamily="18" charset="0"/>
              </a:rPr>
            </a:br>
            <a:endParaRPr lang="en-GB" sz="1200" dirty="0">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dirty="0">
                <a:latin typeface="TWK Lausanne 350" panose="02000503040000020004" pitchFamily="50" charset="0"/>
                <a:ea typeface="Calibri" panose="020F0502020204030204" pitchFamily="34" charset="0"/>
                <a:cs typeface="Times New Roman" panose="02020603050405020304" pitchFamily="18" charset="0"/>
              </a:rPr>
              <a:t>Working hours are 35 hours,  Monday to Friday – worked flexibly between the hours of 8.00am to 6.00pm depending on the needs of the service with 1-hour unpaid break.</a:t>
            </a: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Your core place of work will be Rosemount Business Park, 141-145 Charles Street, Unit E2, Glasgow, G21 2QA</a:t>
            </a:r>
            <a:endParaRPr lang="en-GB" sz="1200" dirty="0">
              <a:latin typeface="TWK Lausanne 350" panose="02000503040000020004" pitchFamily="50"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You may be required to work from such other place as the organisation may reasonably require from time to time.</a:t>
            </a:r>
            <a:endParaRPr lang="en-GB" sz="1200" dirty="0">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Annual leave entitlement of 210 hours holiday (equivalent to 6 weeks) pro rata per year in the first year rising to 280 hours (equivalent to 8 weeks) pro rata per year in the second. This includes public holidays.</a:t>
            </a: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All appointments are subject to a minimum of a 12-week probationary period. </a:t>
            </a: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You will be automatically enrolled into the People’s </a:t>
            </a:r>
            <a:r>
              <a:rPr lang="en-GB" sz="1200" dirty="0">
                <a:latin typeface="TWK Lausanne 350" panose="02000503040000020004" pitchFamily="50" charset="0"/>
                <a:ea typeface="Calibri" panose="020F0502020204030204" pitchFamily="34" charset="0"/>
                <a:cs typeface="Times New Roman" panose="02020603050405020304" pitchFamily="18" charset="0"/>
              </a:rPr>
              <a:t>Pension. Deductions will be taken from your salary in the month you will complete 3-months of employment</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It is the nature of the work of Right There that tasks and responsibilities are, in many circumstances unpredictable and varied. All employees are, therefore, expected to work in a flexible way when the occasion arises.</a:t>
            </a:r>
            <a:endParaRPr lang="en-GB" sz="1000" dirty="0">
              <a:effectLst/>
              <a:latin typeface="TWK Lausanne 350" panose="02000503040000020004" pitchFamily="50"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B4B8CAC3-FA76-7118-4B72-8870C7078648}"/>
              </a:ext>
            </a:extLst>
          </p:cNvPr>
          <p:cNvPicPr>
            <a:picLocks noChangeAspect="1"/>
          </p:cNvPicPr>
          <p:nvPr/>
        </p:nvPicPr>
        <p:blipFill>
          <a:blip r:embed="rId2"/>
          <a:srcRect/>
          <a:stretch/>
        </p:blipFill>
        <p:spPr>
          <a:xfrm>
            <a:off x="0" y="1905861"/>
            <a:ext cx="4952139" cy="4952139"/>
          </a:xfrm>
          <a:prstGeom prst="rect">
            <a:avLst/>
          </a:prstGeom>
        </p:spPr>
      </p:pic>
    </p:spTree>
    <p:extLst>
      <p:ext uri="{BB962C8B-B14F-4D97-AF65-F5344CB8AC3E}">
        <p14:creationId xmlns:p14="http://schemas.microsoft.com/office/powerpoint/2010/main" val="9462100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775E503-E4C9-9ACB-19E6-B46F25322EB8}"/>
              </a:ext>
            </a:extLst>
          </p:cNvPr>
          <p:cNvSpPr txBox="1"/>
          <p:nvPr/>
        </p:nvSpPr>
        <p:spPr>
          <a:xfrm>
            <a:off x="6096000" y="1091091"/>
            <a:ext cx="5778500" cy="6093976"/>
          </a:xfrm>
          <a:prstGeom prst="rect">
            <a:avLst/>
          </a:prstGeom>
          <a:noFill/>
        </p:spPr>
        <p:txBody>
          <a:bodyPr wrap="square">
            <a:spAutoFit/>
          </a:bodyPr>
          <a:lstStyle/>
          <a:p>
            <a:pPr algn="l"/>
            <a:r>
              <a:rPr lang="en-GB" sz="1400" dirty="0">
                <a:solidFill>
                  <a:srgbClr val="000000"/>
                </a:solidFill>
                <a:latin typeface="TWK Lausanne 350" panose="02000503040000020004" pitchFamily="50" charset="0"/>
              </a:rPr>
              <a:t>We know how dedicated our people are and we want to help you achieve a good work/life balance – and make it easier to enjoy life’s special moments! </a:t>
            </a:r>
          </a:p>
          <a:p>
            <a:pPr algn="l"/>
            <a:endParaRPr lang="en-GB" sz="1400" dirty="0">
              <a:solidFill>
                <a:srgbClr val="000000"/>
              </a:solidFill>
              <a:latin typeface="TWK Lausanne 350" panose="02000503040000020004" pitchFamily="50" charset="0"/>
            </a:endParaRPr>
          </a:p>
          <a:p>
            <a:pPr algn="l"/>
            <a:r>
              <a:rPr lang="en-GB" sz="1400" dirty="0">
                <a:solidFill>
                  <a:srgbClr val="000000"/>
                </a:solidFill>
                <a:latin typeface="TWK Lausanne 350" panose="02000503040000020004" pitchFamily="50" charset="0"/>
              </a:rPr>
              <a:t>That’s why we’ve got a range of enhanced family-friendly and wellbeing benefits to give you some well deserved perks of being a Right There employee. </a:t>
            </a:r>
            <a:br>
              <a:rPr lang="en-GB" sz="1400" dirty="0">
                <a:solidFill>
                  <a:srgbClr val="000000"/>
                </a:solidFill>
                <a:latin typeface="TWK Lausanne 350" panose="02000503040000020004" pitchFamily="50" charset="0"/>
              </a:rPr>
            </a:br>
            <a:br>
              <a:rPr lang="en-GB" sz="1400" dirty="0">
                <a:solidFill>
                  <a:srgbClr val="000000"/>
                </a:solidFill>
                <a:latin typeface="TWK Lausanne 350" panose="02000503040000020004" pitchFamily="50" charset="0"/>
              </a:rPr>
            </a:br>
            <a:r>
              <a:rPr lang="en-GB" sz="1400" b="1" dirty="0">
                <a:solidFill>
                  <a:srgbClr val="000000"/>
                </a:solidFill>
                <a:latin typeface="TWK Lausanne 350" panose="02000503040000020004" pitchFamily="50" charset="0"/>
              </a:rPr>
              <a:t>Benefits include: </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Hybrid working – work where is best for you and your role</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buFont typeface="Arial" panose="020B0604020202020204" pitchFamily="34" charset="0"/>
              <a:buChar char="•"/>
            </a:pPr>
            <a:r>
              <a:rPr lang="en-GB" sz="1400" b="0" i="0" dirty="0">
                <a:solidFill>
                  <a:srgbClr val="000000"/>
                </a:solidFill>
                <a:effectLst/>
                <a:latin typeface="TWK Lausanne 350" panose="02000503040000020004" pitchFamily="50" charset="0"/>
              </a:rPr>
              <a:t> Enhanced maternity, paternity, adoption, and shared parental leave</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Employee 24-hour counselling and wellbeing services </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6 weeks annual leave, rising to 8 after a year (plus you can purchase up to 5 more days)</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Life insurance 4x your salary</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Dedicated training and development plans</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Cycle to work scheme </a:t>
            </a:r>
          </a:p>
          <a:p>
            <a:pPr algn="l">
              <a:buFont typeface="Arial" panose="020B0604020202020204" pitchFamily="34" charset="0"/>
              <a:buChar char="•"/>
            </a:pPr>
            <a:endParaRPr lang="en-GB" sz="1400" dirty="0">
              <a:solidFill>
                <a:srgbClr val="000000"/>
              </a:solidFill>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Refer a Friend</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endParaRPr lang="en-US" sz="1200" b="1" dirty="0">
              <a:latin typeface="TWK Lausanne 350" panose="02000503040000020004" pitchFamily="50" charset="0"/>
            </a:endParaRPr>
          </a:p>
        </p:txBody>
      </p:sp>
      <p:sp>
        <p:nvSpPr>
          <p:cNvPr id="9" name="TextBox 8">
            <a:extLst>
              <a:ext uri="{FF2B5EF4-FFF2-40B4-BE49-F238E27FC236}">
                <a16:creationId xmlns:a16="http://schemas.microsoft.com/office/drawing/2014/main" id="{9932846A-18B9-CB72-1B59-9760B0DEFE07}"/>
              </a:ext>
            </a:extLst>
          </p:cNvPr>
          <p:cNvSpPr txBox="1"/>
          <p:nvPr/>
        </p:nvSpPr>
        <p:spPr>
          <a:xfrm>
            <a:off x="66675" y="354796"/>
            <a:ext cx="6096000" cy="584775"/>
          </a:xfrm>
          <a:prstGeom prst="rect">
            <a:avLst/>
          </a:prstGeom>
          <a:noFill/>
        </p:spPr>
        <p:txBody>
          <a:bodyPr wrap="square">
            <a:spAutoFit/>
          </a:bodyPr>
          <a:lstStyle/>
          <a:p>
            <a:r>
              <a:rPr lang="en-US" sz="3200" dirty="0">
                <a:latin typeface="Tiempos Headline Regular" panose="02020503060303060403" pitchFamily="18" charset="0"/>
              </a:rPr>
              <a:t>Our People Benefits </a:t>
            </a:r>
          </a:p>
        </p:txBody>
      </p:sp>
      <p:pic>
        <p:nvPicPr>
          <p:cNvPr id="8" name="Picture Placeholder 7" descr="A person and person posing for a picture&#10;&#10;Description automatically generated">
            <a:extLst>
              <a:ext uri="{FF2B5EF4-FFF2-40B4-BE49-F238E27FC236}">
                <a16:creationId xmlns:a16="http://schemas.microsoft.com/office/drawing/2014/main" id="{6ACBC347-E592-8C4E-C8C4-C34AE6F3C862}"/>
              </a:ext>
            </a:extLst>
          </p:cNvPr>
          <p:cNvPicPr>
            <a:picLocks noChangeAspect="1"/>
          </p:cNvPicPr>
          <p:nvPr/>
        </p:nvPicPr>
        <p:blipFill>
          <a:blip r:embed="rId2"/>
          <a:srcRect t="12500" r="6789" b="23765"/>
          <a:stretch/>
        </p:blipFill>
        <p:spPr>
          <a:xfrm>
            <a:off x="66676" y="1493999"/>
            <a:ext cx="5494370" cy="5009205"/>
          </a:xfrm>
          <a:prstGeom prst="rect">
            <a:avLst/>
          </a:prstGeom>
        </p:spPr>
      </p:pic>
      <p:pic>
        <p:nvPicPr>
          <p:cNvPr id="6" name="Picture 5" descr="A black square object with a grey background&#10;&#10;Description automatically generated">
            <a:extLst>
              <a:ext uri="{FF2B5EF4-FFF2-40B4-BE49-F238E27FC236}">
                <a16:creationId xmlns:a16="http://schemas.microsoft.com/office/drawing/2014/main" id="{0868B272-A08A-5E45-854E-30761E55CF17}"/>
              </a:ext>
            </a:extLst>
          </p:cNvPr>
          <p:cNvPicPr>
            <a:picLocks noChangeAspect="1"/>
          </p:cNvPicPr>
          <p:nvPr/>
        </p:nvPicPr>
        <p:blipFill>
          <a:blip r:embed="rId3"/>
          <a:stretch>
            <a:fillRect/>
          </a:stretch>
        </p:blipFill>
        <p:spPr>
          <a:xfrm>
            <a:off x="0" y="1091091"/>
            <a:ext cx="5766909" cy="5766909"/>
          </a:xfrm>
          <a:prstGeom prst="rect">
            <a:avLst/>
          </a:prstGeom>
        </p:spPr>
      </p:pic>
    </p:spTree>
    <p:extLst>
      <p:ext uri="{BB962C8B-B14F-4D97-AF65-F5344CB8AC3E}">
        <p14:creationId xmlns:p14="http://schemas.microsoft.com/office/powerpoint/2010/main" val="28755471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0D31468-386B-4A1A-8ECA-B3014AD770F7}"/>
              </a:ext>
            </a:extLst>
          </p:cNvPr>
          <p:cNvSpPr txBox="1"/>
          <p:nvPr/>
        </p:nvSpPr>
        <p:spPr>
          <a:xfrm>
            <a:off x="6661620" y="1857223"/>
            <a:ext cx="4552950" cy="3143553"/>
          </a:xfrm>
          <a:prstGeom prst="rect">
            <a:avLst/>
          </a:prstGeom>
          <a:noFill/>
        </p:spPr>
        <p:txBody>
          <a:bodyPr wrap="square" rtlCol="0">
            <a:spAutoFit/>
          </a:bodyPr>
          <a:lstStyle/>
          <a:p>
            <a:pPr>
              <a:lnSpc>
                <a:spcPct val="150000"/>
              </a:lnSpc>
            </a:pPr>
            <a:r>
              <a:rPr lang="en-GB" sz="2400" b="1" dirty="0">
                <a:latin typeface="Tiempos Headline Regular" panose="02020503060303060403" pitchFamily="18" charset="0"/>
              </a:rPr>
              <a:t>How to Apply </a:t>
            </a:r>
          </a:p>
          <a:p>
            <a:endParaRPr lang="en-GB" sz="1400" dirty="0">
              <a:latin typeface="TWK Lausanne 350" panose="02000503040000020004" pitchFamily="50" charset="0"/>
            </a:endParaRPr>
          </a:p>
          <a:p>
            <a:r>
              <a:rPr lang="en-GB" sz="1400" dirty="0">
                <a:latin typeface="TWK Lausanne 350" panose="02000503040000020004" pitchFamily="50" charset="0"/>
              </a:rPr>
              <a:t>To apply send your CV and a cover letter outlining why you want to work with us, and how you meet the experience, skills and behaviours expected for this role. </a:t>
            </a:r>
            <a:br>
              <a:rPr lang="en-GB" sz="1400" dirty="0">
                <a:latin typeface="TWK Lausanne 350" panose="02000503040000020004" pitchFamily="50" charset="0"/>
              </a:rPr>
            </a:br>
            <a:endParaRPr lang="en-GB" sz="1400" dirty="0">
              <a:latin typeface="TWK Lausanne 350" panose="02000503040000020004" pitchFamily="50" charset="0"/>
            </a:endParaRPr>
          </a:p>
          <a:p>
            <a:pPr>
              <a:lnSpc>
                <a:spcPct val="150000"/>
              </a:lnSpc>
            </a:pPr>
            <a:r>
              <a:rPr lang="en-GB" sz="1400" dirty="0">
                <a:latin typeface="TWK Lausanne 350" panose="02000503040000020004" pitchFamily="50" charset="0"/>
              </a:rPr>
              <a:t>Deadline 5pm on Tuesday 6</a:t>
            </a:r>
            <a:r>
              <a:rPr lang="en-GB" sz="1400" baseline="30000" dirty="0">
                <a:latin typeface="TWK Lausanne 350" panose="02000503040000020004" pitchFamily="50" charset="0"/>
              </a:rPr>
              <a:t>th</a:t>
            </a:r>
            <a:r>
              <a:rPr lang="en-GB" sz="1400" dirty="0">
                <a:latin typeface="TWK Lausanne 350" panose="02000503040000020004" pitchFamily="50" charset="0"/>
              </a:rPr>
              <a:t> May 2025</a:t>
            </a:r>
            <a:br>
              <a:rPr lang="en-GB" sz="1400" dirty="0">
                <a:latin typeface="TWK Lausanne 350" panose="02000503040000020004" pitchFamily="50" charset="0"/>
              </a:rPr>
            </a:br>
            <a:r>
              <a:rPr lang="en-GB" sz="1400" dirty="0">
                <a:latin typeface="TWK Lausanne 350" panose="02000503040000020004" pitchFamily="50" charset="0"/>
              </a:rPr>
              <a:t>Email </a:t>
            </a:r>
            <a:r>
              <a:rPr lang="en-GB" sz="1400" u="sng" dirty="0">
                <a:latin typeface="TWK Lausanne 350" panose="02000503040000020004" pitchFamily="50" charset="0"/>
                <a:hlinkClick r:id="rId2"/>
              </a:rPr>
              <a:t>recruitment@rightthere.org</a:t>
            </a:r>
            <a:r>
              <a:rPr lang="en-GB" sz="1400" dirty="0">
                <a:latin typeface="TWK Lausanne 350" panose="02000503040000020004" pitchFamily="50" charset="0"/>
              </a:rPr>
              <a:t>  </a:t>
            </a:r>
          </a:p>
          <a:p>
            <a:r>
              <a:rPr lang="en-GB" dirty="0"/>
              <a:t> </a:t>
            </a:r>
          </a:p>
          <a:p>
            <a:pPr algn="ctr">
              <a:lnSpc>
                <a:spcPct val="150000"/>
              </a:lnSpc>
            </a:pPr>
            <a:endParaRPr lang="en-GB" sz="1400" dirty="0">
              <a:latin typeface="TWK Lausanne 350" panose="02000503040000020004" pitchFamily="50" charset="0"/>
            </a:endParaRPr>
          </a:p>
        </p:txBody>
      </p:sp>
    </p:spTree>
    <p:extLst>
      <p:ext uri="{BB962C8B-B14F-4D97-AF65-F5344CB8AC3E}">
        <p14:creationId xmlns:p14="http://schemas.microsoft.com/office/powerpoint/2010/main" val="36930059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A22136-31B6-5AB6-B204-81B02779DEB6}"/>
              </a:ext>
            </a:extLst>
          </p:cNvPr>
          <p:cNvSpPr txBox="1"/>
          <p:nvPr/>
        </p:nvSpPr>
        <p:spPr>
          <a:xfrm>
            <a:off x="6828145" y="2967182"/>
            <a:ext cx="4552950" cy="2343334"/>
          </a:xfrm>
          <a:prstGeom prst="rect">
            <a:avLst/>
          </a:prstGeom>
          <a:noFill/>
        </p:spPr>
        <p:txBody>
          <a:bodyPr wrap="square" rtlCol="0">
            <a:spAutoFit/>
          </a:bodyPr>
          <a:lstStyle/>
          <a:p>
            <a:pPr algn="ctr"/>
            <a:r>
              <a:rPr lang="en-US" sz="3200" dirty="0">
                <a:latin typeface="Tiempos Headline Medium" panose="02020603060303060403" pitchFamily="18" charset="0"/>
              </a:rPr>
              <a:t>Thank you.</a:t>
            </a:r>
            <a:br>
              <a:rPr lang="en-US" sz="3200" dirty="0">
                <a:latin typeface="Tiempos Headline Medium" panose="02020603060303060403" pitchFamily="18" charset="0"/>
              </a:rPr>
            </a:br>
            <a:br>
              <a:rPr lang="en-US" sz="3200" dirty="0">
                <a:latin typeface="Tiempos Headline Medium" panose="02020603060303060403" pitchFamily="18" charset="0"/>
              </a:rPr>
            </a:br>
            <a:r>
              <a:rPr lang="en-US" sz="3200" dirty="0">
                <a:latin typeface="Tiempos Headline Medium" panose="02020603060303060403" pitchFamily="18" charset="0"/>
              </a:rPr>
              <a:t>Good luck with your application. </a:t>
            </a:r>
            <a:r>
              <a:rPr lang="en-GB" sz="3200" dirty="0"/>
              <a:t> </a:t>
            </a:r>
          </a:p>
          <a:p>
            <a:pPr algn="ctr">
              <a:lnSpc>
                <a:spcPct val="150000"/>
              </a:lnSpc>
            </a:pPr>
            <a:endParaRPr lang="en-GB" sz="1400" dirty="0">
              <a:latin typeface="TWK Lausanne 350" panose="02000503040000020004" pitchFamily="50" charset="0"/>
            </a:endParaRPr>
          </a:p>
        </p:txBody>
      </p:sp>
    </p:spTree>
    <p:extLst>
      <p:ext uri="{BB962C8B-B14F-4D97-AF65-F5344CB8AC3E}">
        <p14:creationId xmlns:p14="http://schemas.microsoft.com/office/powerpoint/2010/main" val="30300811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378929" y="174610"/>
            <a:ext cx="8939815" cy="1077218"/>
          </a:xfrm>
          <a:prstGeom prst="rect">
            <a:avLst/>
          </a:prstGeom>
          <a:noFill/>
        </p:spPr>
        <p:txBody>
          <a:bodyPr wrap="square" rtlCol="0">
            <a:spAutoFit/>
          </a:bodyPr>
          <a:lstStyle/>
          <a:p>
            <a:r>
              <a:rPr lang="en-GB" sz="3200" dirty="0">
                <a:latin typeface="Tiempos Headline Regular" panose="02020503060303060403" pitchFamily="18" charset="0"/>
              </a:rPr>
              <a:t>Job Purpose</a:t>
            </a:r>
            <a:br>
              <a:rPr lang="en-GB" sz="3200" dirty="0">
                <a:latin typeface="Tiempos Headline Regular" panose="02020503060303060403" pitchFamily="18" charset="0"/>
              </a:rPr>
            </a:br>
            <a:r>
              <a:rPr lang="en-GB" sz="3200" dirty="0">
                <a:latin typeface="Tiempos Headline Regular" panose="02020503060303060403" pitchFamily="18" charset="0"/>
              </a:rPr>
              <a:t>Joiner</a:t>
            </a:r>
          </a:p>
        </p:txBody>
      </p:sp>
      <p:sp>
        <p:nvSpPr>
          <p:cNvPr id="8" name="TextBox 7">
            <a:extLst>
              <a:ext uri="{FF2B5EF4-FFF2-40B4-BE49-F238E27FC236}">
                <a16:creationId xmlns:a16="http://schemas.microsoft.com/office/drawing/2014/main" id="{0D1BD669-F8FA-143E-9814-6B3E60126B5A}"/>
              </a:ext>
            </a:extLst>
          </p:cNvPr>
          <p:cNvSpPr txBox="1"/>
          <p:nvPr/>
        </p:nvSpPr>
        <p:spPr>
          <a:xfrm>
            <a:off x="6161103" y="870089"/>
            <a:ext cx="4651898" cy="3785652"/>
          </a:xfrm>
          <a:prstGeom prst="rect">
            <a:avLst/>
          </a:prstGeom>
          <a:noFill/>
        </p:spPr>
        <p:txBody>
          <a:bodyPr wrap="square">
            <a:spAutoFit/>
          </a:bodyPr>
          <a:lstStyle/>
          <a:p>
            <a:pPr>
              <a:spcAft>
                <a:spcPts val="1200"/>
              </a:spcAft>
            </a:pPr>
            <a:endParaRPr lang="en-GB" sz="1400" dirty="0">
              <a:latin typeface="TWK Lausanne 350" panose="02000503040000020004" pitchFamily="50" charset="0"/>
              <a:cs typeface="Times New Roman" panose="02020603050405020304" pitchFamily="18" charset="0"/>
            </a:endParaRPr>
          </a:p>
          <a:p>
            <a:pPr>
              <a:spcAft>
                <a:spcPts val="1200"/>
              </a:spcAft>
            </a:pPr>
            <a:endParaRPr lang="en-GB" sz="1400" dirty="0">
              <a:latin typeface="TWK Lausanne 350" panose="02000503040000020004" pitchFamily="50" charset="0"/>
              <a:cs typeface="Times New Roman" panose="02020603050405020304" pitchFamily="18" charset="0"/>
            </a:endParaRPr>
          </a:p>
          <a:p>
            <a:pPr>
              <a:spcAft>
                <a:spcPts val="1200"/>
              </a:spcAft>
            </a:pPr>
            <a:r>
              <a:rPr lang="en-GB" sz="1400" dirty="0">
                <a:latin typeface="TWK Lausanne 350" panose="02000503040000020004" pitchFamily="50" charset="0"/>
                <a:cs typeface="Times New Roman" panose="02020603050405020304" pitchFamily="18" charset="0"/>
              </a:rPr>
              <a:t>The Property team is responsible for the management of a portfolio of 470+ properties of various size, predominantly in the Glasgow area and includes general administration, maintenance workers, technicians, painters and joiners.</a:t>
            </a:r>
          </a:p>
          <a:p>
            <a:pPr algn="just"/>
            <a:endParaRPr lang="en-GB" sz="1400" dirty="0">
              <a:latin typeface="TWK Lausanne 350" panose="02000503040000020004" pitchFamily="50" charset="0"/>
              <a:ea typeface="Times New Roman" panose="02020603050405020304" pitchFamily="18" charset="0"/>
              <a:cs typeface="Times New Roman" panose="02020603050405020304" pitchFamily="18" charset="0"/>
            </a:endParaRPr>
          </a:p>
          <a:p>
            <a:pPr algn="just"/>
            <a:r>
              <a:rPr lang="en-GB" sz="1400" dirty="0">
                <a:latin typeface="TWK Lausanne 350" panose="02000503040000020004" pitchFamily="50" charset="0"/>
                <a:ea typeface="Times New Roman" panose="02020603050405020304" pitchFamily="18" charset="0"/>
                <a:cs typeface="Times New Roman" panose="02020603050405020304" pitchFamily="18" charset="0"/>
              </a:rPr>
              <a:t>The Joiner will carry out</a:t>
            </a:r>
            <a:r>
              <a:rPr lang="en-GB" sz="1400" dirty="0">
                <a:effectLst/>
                <a:latin typeface="TWK Lausanne 350" panose="02000503040000020004" pitchFamily="50" charset="0"/>
                <a:ea typeface="Times New Roman" panose="02020603050405020304" pitchFamily="18" charset="0"/>
                <a:cs typeface="Times New Roman" panose="02020603050405020304" pitchFamily="18" charset="0"/>
              </a:rPr>
              <a:t> all aspects of joinery work as and when required, support and assist with minor repairs of properties helping to maintain a high quality of accommodation. </a:t>
            </a:r>
            <a:r>
              <a:rPr lang="en-US" sz="1400" dirty="0">
                <a:effectLst/>
                <a:latin typeface="TWK Lausanne 350" panose="02000503040000020004" pitchFamily="50" charset="0"/>
                <a:ea typeface="Times New Roman" panose="02020603050405020304" pitchFamily="18" charset="0"/>
                <a:cs typeface="Times New Roman" panose="02020603050405020304" pitchFamily="18" charset="0"/>
              </a:rPr>
              <a:t>Be fully participatory in Right There’s aims of ending homelessness and providing holistic support to people across Scotland</a:t>
            </a:r>
          </a:p>
          <a:p>
            <a:pPr>
              <a:spcAft>
                <a:spcPts val="1200"/>
              </a:spcAft>
            </a:pPr>
            <a:endParaRPr lang="en-GB" sz="1400" dirty="0">
              <a:latin typeface="TWK Lausanne 350" panose="02000503040000020004" pitchFamily="50" charset="0"/>
              <a:cs typeface="Times New Roman" panose="02020603050405020304" pitchFamily="18" charset="0"/>
            </a:endParaRPr>
          </a:p>
        </p:txBody>
      </p:sp>
      <p:sp>
        <p:nvSpPr>
          <p:cNvPr id="2" name="Rectangle 1">
            <a:extLst>
              <a:ext uri="{FF2B5EF4-FFF2-40B4-BE49-F238E27FC236}">
                <a16:creationId xmlns:a16="http://schemas.microsoft.com/office/drawing/2014/main" id="{4A813FF3-6D98-D818-FB63-AC584196F74C}"/>
              </a:ext>
            </a:extLst>
          </p:cNvPr>
          <p:cNvSpPr/>
          <p:nvPr/>
        </p:nvSpPr>
        <p:spPr>
          <a:xfrm>
            <a:off x="1760561" y="2058537"/>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Head of Property</a:t>
            </a:r>
          </a:p>
        </p:txBody>
      </p:sp>
      <p:sp>
        <p:nvSpPr>
          <p:cNvPr id="3" name="Rectangle 2">
            <a:extLst>
              <a:ext uri="{FF2B5EF4-FFF2-40B4-BE49-F238E27FC236}">
                <a16:creationId xmlns:a16="http://schemas.microsoft.com/office/drawing/2014/main" id="{0658C970-5B5D-D1BA-005E-CBAF0E55ED52}"/>
              </a:ext>
            </a:extLst>
          </p:cNvPr>
          <p:cNvSpPr/>
          <p:nvPr/>
        </p:nvSpPr>
        <p:spPr>
          <a:xfrm>
            <a:off x="1760561" y="3339600"/>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Property Maintenance and Health and Safety Manager</a:t>
            </a:r>
          </a:p>
        </p:txBody>
      </p:sp>
      <p:sp>
        <p:nvSpPr>
          <p:cNvPr id="4" name="Rectangle 3">
            <a:extLst>
              <a:ext uri="{FF2B5EF4-FFF2-40B4-BE49-F238E27FC236}">
                <a16:creationId xmlns:a16="http://schemas.microsoft.com/office/drawing/2014/main" id="{76E749A2-0140-EB20-E7F4-3E78F5E70418}"/>
              </a:ext>
            </a:extLst>
          </p:cNvPr>
          <p:cNvSpPr/>
          <p:nvPr/>
        </p:nvSpPr>
        <p:spPr>
          <a:xfrm>
            <a:off x="1760561" y="4660107"/>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Maintenance Supervisors 	</a:t>
            </a:r>
            <a:r>
              <a:rPr lang="en-GB" dirty="0">
                <a:solidFill>
                  <a:schemeClr val="tx1"/>
                </a:solidFill>
              </a:rPr>
              <a:t>	</a:t>
            </a:r>
          </a:p>
        </p:txBody>
      </p:sp>
      <p:cxnSp>
        <p:nvCxnSpPr>
          <p:cNvPr id="7" name="Straight Arrow Connector 6">
            <a:extLst>
              <a:ext uri="{FF2B5EF4-FFF2-40B4-BE49-F238E27FC236}">
                <a16:creationId xmlns:a16="http://schemas.microsoft.com/office/drawing/2014/main" id="{9844A910-38A9-1BE0-A5C8-16EBD0DDAB9C}"/>
              </a:ext>
            </a:extLst>
          </p:cNvPr>
          <p:cNvCxnSpPr>
            <a:stCxn id="2" idx="2"/>
            <a:endCxn id="3" idx="0"/>
          </p:cNvCxnSpPr>
          <p:nvPr/>
        </p:nvCxnSpPr>
        <p:spPr>
          <a:xfrm>
            <a:off x="2647666" y="2788469"/>
            <a:ext cx="0" cy="55113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828C8345-DDD8-6210-4B6F-423AF0CA228A}"/>
              </a:ext>
            </a:extLst>
          </p:cNvPr>
          <p:cNvCxnSpPr>
            <a:stCxn id="3" idx="2"/>
            <a:endCxn id="4" idx="0"/>
          </p:cNvCxnSpPr>
          <p:nvPr/>
        </p:nvCxnSpPr>
        <p:spPr>
          <a:xfrm>
            <a:off x="2647666" y="4069532"/>
            <a:ext cx="0" cy="59057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8F0D41C9-F92C-0F9C-03F6-C2C149EA151E}"/>
              </a:ext>
            </a:extLst>
          </p:cNvPr>
          <p:cNvSpPr/>
          <p:nvPr/>
        </p:nvSpPr>
        <p:spPr>
          <a:xfrm>
            <a:off x="1760560" y="5810084"/>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latin typeface="TWK Lausanne 350" panose="02000503040000020004" pitchFamily="50" charset="0"/>
              </a:rPr>
              <a:t>Maintenance Workers, Painters, Joiner,Technicians</a:t>
            </a:r>
            <a:endParaRPr lang="en-GB" sz="1200" dirty="0">
              <a:solidFill>
                <a:schemeClr val="tx1"/>
              </a:solidFill>
              <a:latin typeface="TWK Lausanne 350" panose="02000503040000020004" pitchFamily="50" charset="0"/>
            </a:endParaRPr>
          </a:p>
        </p:txBody>
      </p:sp>
    </p:spTree>
    <p:extLst>
      <p:ext uri="{BB962C8B-B14F-4D97-AF65-F5344CB8AC3E}">
        <p14:creationId xmlns:p14="http://schemas.microsoft.com/office/powerpoint/2010/main" val="30601665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E18E3F6-B282-1419-D56B-987E7A9AC7E8}"/>
              </a:ext>
            </a:extLst>
          </p:cNvPr>
          <p:cNvSpPr>
            <a:spLocks noGrp="1"/>
          </p:cNvSpPr>
          <p:nvPr>
            <p:ph type="body" sz="quarter" idx="11"/>
          </p:nvPr>
        </p:nvSpPr>
        <p:spPr/>
        <p:txBody>
          <a:bodyPr/>
          <a:lstStyle/>
          <a:p>
            <a:r>
              <a:rPr lang="en-GB" sz="3200" dirty="0"/>
              <a:t>What’s Inside</a:t>
            </a:r>
          </a:p>
        </p:txBody>
      </p:sp>
      <p:pic>
        <p:nvPicPr>
          <p:cNvPr id="19" name="object 4">
            <a:extLst>
              <a:ext uri="{FF2B5EF4-FFF2-40B4-BE49-F238E27FC236}">
                <a16:creationId xmlns:a16="http://schemas.microsoft.com/office/drawing/2014/main" id="{CDAC208C-87B0-C0D3-D599-8A2575A3D706}"/>
              </a:ext>
            </a:extLst>
          </p:cNvPr>
          <p:cNvPicPr/>
          <p:nvPr/>
        </p:nvPicPr>
        <p:blipFill>
          <a:blip r:embed="rId2" cstate="screen">
            <a:extLst>
              <a:ext uri="{28A0092B-C50C-407E-A947-70E740481C1C}">
                <a14:useLocalDpi xmlns:a14="http://schemas.microsoft.com/office/drawing/2010/main"/>
              </a:ext>
            </a:extLst>
          </a:blip>
          <a:stretch>
            <a:fillRect/>
          </a:stretch>
        </p:blipFill>
        <p:spPr>
          <a:xfrm>
            <a:off x="6081818" y="1154804"/>
            <a:ext cx="4858566" cy="307848"/>
          </a:xfrm>
          <a:prstGeom prst="rect">
            <a:avLst/>
          </a:prstGeom>
        </p:spPr>
      </p:pic>
      <p:pic>
        <p:nvPicPr>
          <p:cNvPr id="20" name="object 8">
            <a:extLst>
              <a:ext uri="{FF2B5EF4-FFF2-40B4-BE49-F238E27FC236}">
                <a16:creationId xmlns:a16="http://schemas.microsoft.com/office/drawing/2014/main" id="{00AEC93E-9774-5832-8A15-837A986A1186}"/>
              </a:ext>
            </a:extLst>
          </p:cNvPr>
          <p:cNvPicPr/>
          <p:nvPr/>
        </p:nvPicPr>
        <p:blipFill>
          <a:blip r:embed="rId3" cstate="screen">
            <a:extLst>
              <a:ext uri="{28A0092B-C50C-407E-A947-70E740481C1C}">
                <a14:useLocalDpi xmlns:a14="http://schemas.microsoft.com/office/drawing/2010/main"/>
              </a:ext>
            </a:extLst>
          </a:blip>
          <a:stretch>
            <a:fillRect/>
          </a:stretch>
        </p:blipFill>
        <p:spPr>
          <a:xfrm>
            <a:off x="6078786" y="2202866"/>
            <a:ext cx="2526945" cy="307848"/>
          </a:xfrm>
          <a:prstGeom prst="rect">
            <a:avLst/>
          </a:prstGeom>
        </p:spPr>
      </p:pic>
      <p:pic>
        <p:nvPicPr>
          <p:cNvPr id="21" name="object 11">
            <a:extLst>
              <a:ext uri="{FF2B5EF4-FFF2-40B4-BE49-F238E27FC236}">
                <a16:creationId xmlns:a16="http://schemas.microsoft.com/office/drawing/2014/main" id="{41ACE1AA-F654-99F4-8CC4-135260D3FCD9}"/>
              </a:ext>
            </a:extLst>
          </p:cNvPr>
          <p:cNvPicPr/>
          <p:nvPr/>
        </p:nvPicPr>
        <p:blipFill>
          <a:blip r:embed="rId4" cstate="screen">
            <a:extLst>
              <a:ext uri="{28A0092B-C50C-407E-A947-70E740481C1C}">
                <a14:useLocalDpi xmlns:a14="http://schemas.microsoft.com/office/drawing/2010/main"/>
              </a:ext>
            </a:extLst>
          </a:blip>
          <a:stretch>
            <a:fillRect/>
          </a:stretch>
        </p:blipFill>
        <p:spPr>
          <a:xfrm>
            <a:off x="6081818" y="4961415"/>
            <a:ext cx="1407318" cy="307847"/>
          </a:xfrm>
          <a:prstGeom prst="rect">
            <a:avLst/>
          </a:prstGeom>
        </p:spPr>
      </p:pic>
      <p:sp>
        <p:nvSpPr>
          <p:cNvPr id="22" name="TextBox 21">
            <a:extLst>
              <a:ext uri="{FF2B5EF4-FFF2-40B4-BE49-F238E27FC236}">
                <a16:creationId xmlns:a16="http://schemas.microsoft.com/office/drawing/2014/main" id="{52753CAD-081B-25F7-1EDE-8F56051FC617}"/>
              </a:ext>
            </a:extLst>
          </p:cNvPr>
          <p:cNvSpPr txBox="1"/>
          <p:nvPr/>
        </p:nvSpPr>
        <p:spPr>
          <a:xfrm>
            <a:off x="5992014" y="3250928"/>
            <a:ext cx="2482272" cy="400110"/>
          </a:xfrm>
          <a:prstGeom prst="rect">
            <a:avLst/>
          </a:prstGeom>
          <a:noFill/>
        </p:spPr>
        <p:txBody>
          <a:bodyPr wrap="square" rtlCol="0">
            <a:spAutoFit/>
          </a:bodyPr>
          <a:lstStyle/>
          <a:p>
            <a:r>
              <a:rPr lang="en-GB" sz="2000" dirty="0">
                <a:latin typeface="Tiempos Headline Regular" panose="02020503060303060403" pitchFamily="18" charset="0"/>
              </a:rPr>
              <a:t>Role Details </a:t>
            </a:r>
          </a:p>
        </p:txBody>
      </p:sp>
      <p:sp>
        <p:nvSpPr>
          <p:cNvPr id="23" name="TextBox 22">
            <a:extLst>
              <a:ext uri="{FF2B5EF4-FFF2-40B4-BE49-F238E27FC236}">
                <a16:creationId xmlns:a16="http://schemas.microsoft.com/office/drawing/2014/main" id="{DB211076-04D8-486C-2B14-B4889BF5A26C}"/>
              </a:ext>
            </a:extLst>
          </p:cNvPr>
          <p:cNvSpPr txBox="1"/>
          <p:nvPr/>
        </p:nvSpPr>
        <p:spPr>
          <a:xfrm>
            <a:off x="10027328" y="1097567"/>
            <a:ext cx="1056443" cy="369332"/>
          </a:xfrm>
          <a:prstGeom prst="rect">
            <a:avLst/>
          </a:prstGeom>
          <a:noFill/>
        </p:spPr>
        <p:txBody>
          <a:bodyPr wrap="square" rtlCol="0">
            <a:spAutoFit/>
          </a:bodyPr>
          <a:lstStyle/>
          <a:p>
            <a:r>
              <a:rPr lang="en-GB" dirty="0">
                <a:latin typeface="TWK Lausanne 350" panose="02000503040000020004" pitchFamily="50" charset="0"/>
              </a:rPr>
              <a:t>4 - 5</a:t>
            </a:r>
          </a:p>
        </p:txBody>
      </p:sp>
      <p:sp>
        <p:nvSpPr>
          <p:cNvPr id="24" name="TextBox 23">
            <a:extLst>
              <a:ext uri="{FF2B5EF4-FFF2-40B4-BE49-F238E27FC236}">
                <a16:creationId xmlns:a16="http://schemas.microsoft.com/office/drawing/2014/main" id="{E9A114B4-FF78-8BD2-D1F9-299774C1549B}"/>
              </a:ext>
            </a:extLst>
          </p:cNvPr>
          <p:cNvSpPr txBox="1"/>
          <p:nvPr/>
        </p:nvSpPr>
        <p:spPr>
          <a:xfrm>
            <a:off x="10030423" y="1645153"/>
            <a:ext cx="909961" cy="369332"/>
          </a:xfrm>
          <a:prstGeom prst="rect">
            <a:avLst/>
          </a:prstGeom>
          <a:noFill/>
        </p:spPr>
        <p:txBody>
          <a:bodyPr wrap="square" rtlCol="0">
            <a:spAutoFit/>
          </a:bodyPr>
          <a:lstStyle/>
          <a:p>
            <a:r>
              <a:rPr lang="en-GB" dirty="0">
                <a:latin typeface="TWK Lausanne 350" panose="02000503040000020004" pitchFamily="50" charset="0"/>
              </a:rPr>
              <a:t>6 - 7</a:t>
            </a:r>
          </a:p>
        </p:txBody>
      </p:sp>
      <p:sp>
        <p:nvSpPr>
          <p:cNvPr id="25" name="TextBox 24">
            <a:extLst>
              <a:ext uri="{FF2B5EF4-FFF2-40B4-BE49-F238E27FC236}">
                <a16:creationId xmlns:a16="http://schemas.microsoft.com/office/drawing/2014/main" id="{5E43C70D-8C36-E5D0-E553-DBA6669B33A4}"/>
              </a:ext>
            </a:extLst>
          </p:cNvPr>
          <p:cNvSpPr txBox="1"/>
          <p:nvPr/>
        </p:nvSpPr>
        <p:spPr>
          <a:xfrm>
            <a:off x="10013098" y="2192739"/>
            <a:ext cx="767769" cy="369332"/>
          </a:xfrm>
          <a:prstGeom prst="rect">
            <a:avLst/>
          </a:prstGeom>
          <a:noFill/>
        </p:spPr>
        <p:txBody>
          <a:bodyPr wrap="square" rtlCol="0">
            <a:spAutoFit/>
          </a:bodyPr>
          <a:lstStyle/>
          <a:p>
            <a:r>
              <a:rPr lang="en-GB" dirty="0">
                <a:latin typeface="TWK Lausanne 350" panose="02000503040000020004" pitchFamily="50" charset="0"/>
              </a:rPr>
              <a:t>8 - 9</a:t>
            </a:r>
          </a:p>
        </p:txBody>
      </p:sp>
      <p:sp>
        <p:nvSpPr>
          <p:cNvPr id="26" name="TextBox 25">
            <a:extLst>
              <a:ext uri="{FF2B5EF4-FFF2-40B4-BE49-F238E27FC236}">
                <a16:creationId xmlns:a16="http://schemas.microsoft.com/office/drawing/2014/main" id="{9CEDFC17-CE47-46F5-6AF8-FB596EB45C8A}"/>
              </a:ext>
            </a:extLst>
          </p:cNvPr>
          <p:cNvSpPr txBox="1"/>
          <p:nvPr/>
        </p:nvSpPr>
        <p:spPr>
          <a:xfrm>
            <a:off x="10037081" y="3287911"/>
            <a:ext cx="448322" cy="369332"/>
          </a:xfrm>
          <a:prstGeom prst="rect">
            <a:avLst/>
          </a:prstGeom>
          <a:noFill/>
        </p:spPr>
        <p:txBody>
          <a:bodyPr wrap="square" rtlCol="0">
            <a:spAutoFit/>
          </a:bodyPr>
          <a:lstStyle/>
          <a:p>
            <a:r>
              <a:rPr lang="en-GB" dirty="0">
                <a:latin typeface="TWK Lausanne 350" panose="02000503040000020004" pitchFamily="50" charset="0"/>
              </a:rPr>
              <a:t>12</a:t>
            </a:r>
          </a:p>
        </p:txBody>
      </p:sp>
      <p:sp>
        <p:nvSpPr>
          <p:cNvPr id="27" name="TextBox 26">
            <a:extLst>
              <a:ext uri="{FF2B5EF4-FFF2-40B4-BE49-F238E27FC236}">
                <a16:creationId xmlns:a16="http://schemas.microsoft.com/office/drawing/2014/main" id="{16AA55DB-6131-06EE-1F07-F1AAAB122A91}"/>
              </a:ext>
            </a:extLst>
          </p:cNvPr>
          <p:cNvSpPr txBox="1"/>
          <p:nvPr/>
        </p:nvSpPr>
        <p:spPr>
          <a:xfrm>
            <a:off x="10013098" y="4383083"/>
            <a:ext cx="448322" cy="369332"/>
          </a:xfrm>
          <a:prstGeom prst="rect">
            <a:avLst/>
          </a:prstGeom>
          <a:noFill/>
        </p:spPr>
        <p:txBody>
          <a:bodyPr wrap="square" rtlCol="0">
            <a:spAutoFit/>
          </a:bodyPr>
          <a:lstStyle/>
          <a:p>
            <a:r>
              <a:rPr lang="en-GB" dirty="0">
                <a:latin typeface="TWK Lausanne 350" panose="02000503040000020004" pitchFamily="50" charset="0"/>
              </a:rPr>
              <a:t>14</a:t>
            </a:r>
          </a:p>
        </p:txBody>
      </p:sp>
      <p:sp>
        <p:nvSpPr>
          <p:cNvPr id="28" name="TextBox 27">
            <a:extLst>
              <a:ext uri="{FF2B5EF4-FFF2-40B4-BE49-F238E27FC236}">
                <a16:creationId xmlns:a16="http://schemas.microsoft.com/office/drawing/2014/main" id="{1A90BB0E-4644-A113-F80D-48255D07A458}"/>
              </a:ext>
            </a:extLst>
          </p:cNvPr>
          <p:cNvSpPr txBox="1"/>
          <p:nvPr/>
        </p:nvSpPr>
        <p:spPr>
          <a:xfrm>
            <a:off x="10013098" y="4930672"/>
            <a:ext cx="448322" cy="369332"/>
          </a:xfrm>
          <a:prstGeom prst="rect">
            <a:avLst/>
          </a:prstGeom>
          <a:noFill/>
        </p:spPr>
        <p:txBody>
          <a:bodyPr wrap="square" rtlCol="0">
            <a:spAutoFit/>
          </a:bodyPr>
          <a:lstStyle/>
          <a:p>
            <a:r>
              <a:rPr lang="en-GB">
                <a:latin typeface="TWK Lausanne 350" panose="02000503040000020004" pitchFamily="50" charset="0"/>
              </a:rPr>
              <a:t>15</a:t>
            </a:r>
            <a:endParaRPr lang="en-GB" dirty="0">
              <a:latin typeface="TWK Lausanne 350" panose="02000503040000020004" pitchFamily="50" charset="0"/>
            </a:endParaRPr>
          </a:p>
        </p:txBody>
      </p:sp>
      <p:sp>
        <p:nvSpPr>
          <p:cNvPr id="29" name="TextBox 28">
            <a:extLst>
              <a:ext uri="{FF2B5EF4-FFF2-40B4-BE49-F238E27FC236}">
                <a16:creationId xmlns:a16="http://schemas.microsoft.com/office/drawing/2014/main" id="{B2274758-C4AA-3B44-E0CF-CBBC5468E0BE}"/>
              </a:ext>
            </a:extLst>
          </p:cNvPr>
          <p:cNvSpPr txBox="1"/>
          <p:nvPr/>
        </p:nvSpPr>
        <p:spPr>
          <a:xfrm>
            <a:off x="5976456" y="3821090"/>
            <a:ext cx="2482272" cy="400110"/>
          </a:xfrm>
          <a:prstGeom prst="rect">
            <a:avLst/>
          </a:prstGeom>
          <a:noFill/>
        </p:spPr>
        <p:txBody>
          <a:bodyPr wrap="square" rtlCol="0">
            <a:spAutoFit/>
          </a:bodyPr>
          <a:lstStyle/>
          <a:p>
            <a:r>
              <a:rPr lang="en-GB" sz="2000" dirty="0">
                <a:latin typeface="Tiempos Headline Regular" panose="02020503060303060403" pitchFamily="18" charset="0"/>
              </a:rPr>
              <a:t>Our People Benefits </a:t>
            </a:r>
          </a:p>
        </p:txBody>
      </p:sp>
      <p:sp>
        <p:nvSpPr>
          <p:cNvPr id="30" name="TextBox 29">
            <a:extLst>
              <a:ext uri="{FF2B5EF4-FFF2-40B4-BE49-F238E27FC236}">
                <a16:creationId xmlns:a16="http://schemas.microsoft.com/office/drawing/2014/main" id="{43B1C631-688E-633D-6642-3719B8E8038A}"/>
              </a:ext>
            </a:extLst>
          </p:cNvPr>
          <p:cNvSpPr txBox="1"/>
          <p:nvPr/>
        </p:nvSpPr>
        <p:spPr>
          <a:xfrm>
            <a:off x="10013098" y="3835497"/>
            <a:ext cx="448322" cy="369332"/>
          </a:xfrm>
          <a:prstGeom prst="rect">
            <a:avLst/>
          </a:prstGeom>
          <a:noFill/>
        </p:spPr>
        <p:txBody>
          <a:bodyPr wrap="square" rtlCol="0">
            <a:spAutoFit/>
          </a:bodyPr>
          <a:lstStyle/>
          <a:p>
            <a:r>
              <a:rPr lang="en-GB" dirty="0">
                <a:latin typeface="TWK Lausanne 350" panose="02000503040000020004" pitchFamily="50" charset="0"/>
              </a:rPr>
              <a:t>13</a:t>
            </a:r>
          </a:p>
        </p:txBody>
      </p:sp>
      <p:sp>
        <p:nvSpPr>
          <p:cNvPr id="31" name="TextBox 30">
            <a:extLst>
              <a:ext uri="{FF2B5EF4-FFF2-40B4-BE49-F238E27FC236}">
                <a16:creationId xmlns:a16="http://schemas.microsoft.com/office/drawing/2014/main" id="{0F5FB8C2-C14F-E38D-1F05-812C83ECA74B}"/>
              </a:ext>
            </a:extLst>
          </p:cNvPr>
          <p:cNvSpPr txBox="1"/>
          <p:nvPr/>
        </p:nvSpPr>
        <p:spPr>
          <a:xfrm>
            <a:off x="10013097" y="2740325"/>
            <a:ext cx="927287" cy="369332"/>
          </a:xfrm>
          <a:prstGeom prst="rect">
            <a:avLst/>
          </a:prstGeom>
          <a:noFill/>
        </p:spPr>
        <p:txBody>
          <a:bodyPr wrap="square" rtlCol="0">
            <a:spAutoFit/>
          </a:bodyPr>
          <a:lstStyle/>
          <a:p>
            <a:r>
              <a:rPr lang="en-GB" dirty="0">
                <a:latin typeface="TWK Lausanne 350" panose="02000503040000020004" pitchFamily="50" charset="0"/>
              </a:rPr>
              <a:t>10-11</a:t>
            </a:r>
          </a:p>
        </p:txBody>
      </p:sp>
      <p:sp>
        <p:nvSpPr>
          <p:cNvPr id="32" name="TextBox 31">
            <a:extLst>
              <a:ext uri="{FF2B5EF4-FFF2-40B4-BE49-F238E27FC236}">
                <a16:creationId xmlns:a16="http://schemas.microsoft.com/office/drawing/2014/main" id="{1E3C13C7-A776-4C5D-47C4-9C141EDF1966}"/>
              </a:ext>
            </a:extLst>
          </p:cNvPr>
          <p:cNvSpPr txBox="1"/>
          <p:nvPr/>
        </p:nvSpPr>
        <p:spPr>
          <a:xfrm>
            <a:off x="5992014" y="2680766"/>
            <a:ext cx="2811208" cy="400110"/>
          </a:xfrm>
          <a:prstGeom prst="rect">
            <a:avLst/>
          </a:prstGeom>
          <a:noFill/>
        </p:spPr>
        <p:txBody>
          <a:bodyPr wrap="square" rtlCol="0">
            <a:spAutoFit/>
          </a:bodyPr>
          <a:lstStyle/>
          <a:p>
            <a:r>
              <a:rPr lang="en-GB" sz="2000" dirty="0">
                <a:latin typeface="Tiempos Headline Regular" panose="02020503060303060403" pitchFamily="18" charset="0"/>
              </a:rPr>
              <a:t>Requirements</a:t>
            </a:r>
          </a:p>
        </p:txBody>
      </p:sp>
      <p:sp>
        <p:nvSpPr>
          <p:cNvPr id="33" name="TextBox 32">
            <a:extLst>
              <a:ext uri="{FF2B5EF4-FFF2-40B4-BE49-F238E27FC236}">
                <a16:creationId xmlns:a16="http://schemas.microsoft.com/office/drawing/2014/main" id="{05E3CDE0-20FB-55A8-DD7F-77CD79C718E3}"/>
              </a:ext>
            </a:extLst>
          </p:cNvPr>
          <p:cNvSpPr txBox="1"/>
          <p:nvPr/>
        </p:nvSpPr>
        <p:spPr>
          <a:xfrm>
            <a:off x="5992014" y="1632704"/>
            <a:ext cx="3767806" cy="400110"/>
          </a:xfrm>
          <a:prstGeom prst="rect">
            <a:avLst/>
          </a:prstGeom>
          <a:noFill/>
        </p:spPr>
        <p:txBody>
          <a:bodyPr wrap="square" rtlCol="0">
            <a:spAutoFit/>
          </a:bodyPr>
          <a:lstStyle/>
          <a:p>
            <a:r>
              <a:rPr lang="en-GB" sz="2000" dirty="0">
                <a:latin typeface="Tiempos Headline Regular" panose="02020503060303060403" pitchFamily="18" charset="0"/>
              </a:rPr>
              <a:t>Our Vision, Mission and Values</a:t>
            </a:r>
          </a:p>
        </p:txBody>
      </p:sp>
      <p:sp>
        <p:nvSpPr>
          <p:cNvPr id="34" name="TextBox 33">
            <a:extLst>
              <a:ext uri="{FF2B5EF4-FFF2-40B4-BE49-F238E27FC236}">
                <a16:creationId xmlns:a16="http://schemas.microsoft.com/office/drawing/2014/main" id="{F3E32CFC-75B0-9473-3A5E-8568EF518A97}"/>
              </a:ext>
            </a:extLst>
          </p:cNvPr>
          <p:cNvSpPr txBox="1"/>
          <p:nvPr/>
        </p:nvSpPr>
        <p:spPr>
          <a:xfrm>
            <a:off x="5991225" y="4391252"/>
            <a:ext cx="2482272" cy="400110"/>
          </a:xfrm>
          <a:prstGeom prst="rect">
            <a:avLst/>
          </a:prstGeom>
          <a:noFill/>
        </p:spPr>
        <p:txBody>
          <a:bodyPr wrap="square" rtlCol="0">
            <a:spAutoFit/>
          </a:bodyPr>
          <a:lstStyle/>
          <a:p>
            <a:r>
              <a:rPr lang="en-GB" sz="2000" dirty="0">
                <a:latin typeface="Tiempos Headline Regular" panose="02020503060303060403" pitchFamily="18" charset="0"/>
              </a:rPr>
              <a:t>How to Apply</a:t>
            </a:r>
          </a:p>
        </p:txBody>
      </p:sp>
    </p:spTree>
    <p:extLst>
      <p:ext uri="{BB962C8B-B14F-4D97-AF65-F5344CB8AC3E}">
        <p14:creationId xmlns:p14="http://schemas.microsoft.com/office/powerpoint/2010/main" val="1299518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94332F7-4A3B-6540-365F-F23EBAE18E4F}"/>
              </a:ext>
            </a:extLst>
          </p:cNvPr>
          <p:cNvSpPr txBox="1"/>
          <p:nvPr/>
        </p:nvSpPr>
        <p:spPr>
          <a:xfrm>
            <a:off x="5867612" y="1082351"/>
            <a:ext cx="6117243" cy="5140703"/>
          </a:xfrm>
          <a:prstGeom prst="rect">
            <a:avLst/>
          </a:prstGeom>
          <a:noFill/>
        </p:spPr>
        <p:txBody>
          <a:bodyPr wrap="square" rtlCol="0">
            <a:spAutoFit/>
          </a:bodyPr>
          <a:lstStyle/>
          <a:p>
            <a:pPr>
              <a:lnSpc>
                <a:spcPts val="1800"/>
              </a:lnSpc>
            </a:pPr>
            <a:r>
              <a:rPr lang="en-GB" sz="1400" b="0" i="0" dirty="0">
                <a:effectLst/>
                <a:latin typeface="TWK Lausanne 350" panose="02000503040000020004" pitchFamily="50" charset="0"/>
              </a:rPr>
              <a:t>We are Right There, a charity celebrating our 200th anniversary in 2024.</a:t>
            </a:r>
            <a:r>
              <a:rPr lang="en-GB" sz="1400" dirty="0">
                <a:latin typeface="TWK Lausanne 350" panose="02000503040000020004" pitchFamily="50" charset="0"/>
              </a:rPr>
              <a:t> </a:t>
            </a:r>
            <a:r>
              <a:rPr lang="en-GB" sz="1400" b="0" i="0" dirty="0">
                <a:effectLst/>
                <a:latin typeface="TWK Lausanne 350" panose="02000503040000020004" pitchFamily="50" charset="0"/>
              </a:rPr>
              <a:t>We provide tailored support for people, at home, and in the community. We are here for people who are living with the effects of homelessness, poverty, addiction, or family breakdowns. Last year we supported almost 4,000 individuals, helping to prevent them from becoming homeless or separated from the people they love.</a:t>
            </a:r>
          </a:p>
          <a:p>
            <a:pPr>
              <a:lnSpc>
                <a:spcPts val="1800"/>
              </a:lnSpc>
            </a:pPr>
            <a:endParaRPr lang="en-GB" sz="1400" b="0" i="0" dirty="0">
              <a:effectLst/>
              <a:latin typeface="TWK Lausanne 350" panose="02000503040000020004" pitchFamily="50" charset="0"/>
            </a:endParaRPr>
          </a:p>
          <a:p>
            <a:pPr>
              <a:lnSpc>
                <a:spcPts val="1800"/>
              </a:lnSpc>
            </a:pPr>
            <a:r>
              <a:rPr lang="en-GB" sz="1400" b="0" i="0" dirty="0">
                <a:effectLst/>
                <a:latin typeface="TWK Lausanne 350" panose="02000503040000020004" pitchFamily="50" charset="0"/>
              </a:rPr>
              <a:t>We are here to offer the right support at the right time, including breaking down financial barriers; accessing the private rental market; linking up with local health, employment and training services to help people make connections within the community; and, helping people feel happier, safer, and more confident to take steps to improve their</a:t>
            </a:r>
            <a:r>
              <a:rPr lang="en-GB" sz="1400" dirty="0">
                <a:latin typeface="TWK Lausanne 350" panose="02000503040000020004" pitchFamily="50" charset="0"/>
              </a:rPr>
              <a:t> </a:t>
            </a:r>
            <a:r>
              <a:rPr lang="en-GB" sz="1400" b="0" i="0" dirty="0">
                <a:effectLst/>
                <a:latin typeface="TWK Lausanne 350" panose="02000503040000020004" pitchFamily="50" charset="0"/>
              </a:rPr>
              <a:t>own lives. </a:t>
            </a:r>
          </a:p>
          <a:p>
            <a:pPr>
              <a:lnSpc>
                <a:spcPts val="1800"/>
              </a:lnSpc>
            </a:pPr>
            <a:endParaRPr lang="en-GB" sz="1400" dirty="0">
              <a:latin typeface="TWK Lausanne 350" panose="02000503040000020004" pitchFamily="50" charset="0"/>
            </a:endParaRPr>
          </a:p>
          <a:p>
            <a:pPr>
              <a:lnSpc>
                <a:spcPts val="1800"/>
              </a:lnSpc>
            </a:pPr>
            <a:r>
              <a:rPr lang="en-GB" sz="1400" b="0" i="0" dirty="0">
                <a:effectLst/>
                <a:latin typeface="TWK Lausanne 350" panose="02000503040000020004" pitchFamily="50" charset="0"/>
              </a:rPr>
              <a:t>Every person’s story is unique, and everyone’s route home is different, so we tailor our response to the individual. We want to challenge stereotypes – it doesn’t matter what the situation is – we’re not here to judge, only to help. </a:t>
            </a:r>
          </a:p>
          <a:p>
            <a:pPr>
              <a:lnSpc>
                <a:spcPts val="1800"/>
              </a:lnSpc>
            </a:pPr>
            <a:endParaRPr lang="en-GB" sz="1400" dirty="0">
              <a:latin typeface="TWK Lausanne 350" panose="02000503040000020004" pitchFamily="50" charset="0"/>
            </a:endParaRPr>
          </a:p>
          <a:p>
            <a:pPr>
              <a:lnSpc>
                <a:spcPts val="1800"/>
              </a:lnSpc>
            </a:pPr>
            <a:r>
              <a:rPr lang="en-GB" sz="1400" b="0" i="0" dirty="0">
                <a:effectLst/>
                <a:latin typeface="TWK Lausanne 350" panose="02000503040000020004" pitchFamily="50" charset="0"/>
              </a:rPr>
              <a:t>Our approach is about creating trusting relationships and nurturing people’s strengths, and our 200 dedicated staff, mentors and volunteers play a crucial role in this.</a:t>
            </a:r>
            <a:br>
              <a:rPr lang="en-GB" sz="1000" dirty="0"/>
            </a:br>
            <a:endParaRPr lang="en-GB" sz="1000" dirty="0">
              <a:latin typeface="TWK Lausanne 350" panose="02000503040000020004" pitchFamily="50" charset="0"/>
            </a:endParaRPr>
          </a:p>
        </p:txBody>
      </p:sp>
      <p:pic>
        <p:nvPicPr>
          <p:cNvPr id="4" name="Picture 3" descr="A young child and a young child drawing on a table&#10;&#10;Description automatically generated">
            <a:extLst>
              <a:ext uri="{FF2B5EF4-FFF2-40B4-BE49-F238E27FC236}">
                <a16:creationId xmlns:a16="http://schemas.microsoft.com/office/drawing/2014/main" id="{793E05E5-5413-C1D9-B381-723C325FF091}"/>
              </a:ext>
            </a:extLst>
          </p:cNvPr>
          <p:cNvPicPr>
            <a:picLocks noChangeAspect="1"/>
          </p:cNvPicPr>
          <p:nvPr/>
        </p:nvPicPr>
        <p:blipFill rotWithShape="1">
          <a:blip r:embed="rId2"/>
          <a:srcRect l="21019" r="12315"/>
          <a:stretch/>
        </p:blipFill>
        <p:spPr>
          <a:xfrm>
            <a:off x="0" y="1361570"/>
            <a:ext cx="5496430" cy="5496430"/>
          </a:xfrm>
          <a:prstGeom prst="rect">
            <a:avLst/>
          </a:prstGeom>
        </p:spPr>
      </p:pic>
      <p:pic>
        <p:nvPicPr>
          <p:cNvPr id="7" name="Picture 6" descr="A black circle on a pink background&#10;&#10;Description automatically generated">
            <a:extLst>
              <a:ext uri="{FF2B5EF4-FFF2-40B4-BE49-F238E27FC236}">
                <a16:creationId xmlns:a16="http://schemas.microsoft.com/office/drawing/2014/main" id="{A096FB00-8410-145C-08BB-ED4019B4AFC4}"/>
              </a:ext>
            </a:extLst>
          </p:cNvPr>
          <p:cNvPicPr>
            <a:picLocks noChangeAspect="1"/>
          </p:cNvPicPr>
          <p:nvPr/>
        </p:nvPicPr>
        <p:blipFill>
          <a:blip r:embed="rId3"/>
          <a:stretch>
            <a:fillRect/>
          </a:stretch>
        </p:blipFill>
        <p:spPr>
          <a:xfrm>
            <a:off x="1" y="1082351"/>
            <a:ext cx="5806660" cy="5806660"/>
          </a:xfrm>
          <a:prstGeom prst="rect">
            <a:avLst/>
          </a:prstGeom>
        </p:spPr>
      </p:pic>
      <p:sp>
        <p:nvSpPr>
          <p:cNvPr id="8" name="TextBox 7">
            <a:extLst>
              <a:ext uri="{FF2B5EF4-FFF2-40B4-BE49-F238E27FC236}">
                <a16:creationId xmlns:a16="http://schemas.microsoft.com/office/drawing/2014/main" id="{1B105AC8-B580-4D3F-3D86-E9AA1ECBFFE1}"/>
              </a:ext>
            </a:extLst>
          </p:cNvPr>
          <p:cNvSpPr txBox="1"/>
          <p:nvPr/>
        </p:nvSpPr>
        <p:spPr>
          <a:xfrm>
            <a:off x="270588" y="251927"/>
            <a:ext cx="4721290" cy="584775"/>
          </a:xfrm>
          <a:prstGeom prst="rect">
            <a:avLst/>
          </a:prstGeom>
          <a:noFill/>
        </p:spPr>
        <p:txBody>
          <a:bodyPr wrap="square" rtlCol="0">
            <a:spAutoFit/>
          </a:bodyPr>
          <a:lstStyle/>
          <a:p>
            <a:r>
              <a:rPr lang="en-GB" sz="3200" dirty="0">
                <a:latin typeface="Tiempos Headline Regular" panose="02020503060303060403" pitchFamily="18" charset="0"/>
              </a:rPr>
              <a:t>About Right There</a:t>
            </a:r>
            <a:endParaRPr lang="en-GB" sz="3200" dirty="0"/>
          </a:p>
        </p:txBody>
      </p:sp>
    </p:spTree>
    <p:extLst>
      <p:ext uri="{BB962C8B-B14F-4D97-AF65-F5344CB8AC3E}">
        <p14:creationId xmlns:p14="http://schemas.microsoft.com/office/powerpoint/2010/main" val="31674264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97166CB-1A0C-CE52-B3C0-8A232153D8FA}"/>
              </a:ext>
            </a:extLst>
          </p:cNvPr>
          <p:cNvSpPr/>
          <p:nvPr/>
        </p:nvSpPr>
        <p:spPr>
          <a:xfrm>
            <a:off x="0" y="0"/>
            <a:ext cx="12192000" cy="6858000"/>
          </a:xfrm>
          <a:prstGeom prst="rect">
            <a:avLst/>
          </a:prstGeom>
          <a:solidFill>
            <a:srgbClr val="F7F5F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12" descr="A group of people sitting on a couch&#10;&#10;Description automatically generated">
            <a:hlinkClick r:id="" action="ppaction://noaction" highlightClick="1"/>
            <a:extLst>
              <a:ext uri="{FF2B5EF4-FFF2-40B4-BE49-F238E27FC236}">
                <a16:creationId xmlns:a16="http://schemas.microsoft.com/office/drawing/2014/main" id="{7009D74A-110B-A4D6-0AB2-CE0D8043A0ED}"/>
              </a:ext>
            </a:extLst>
          </p:cNvPr>
          <p:cNvPicPr>
            <a:picLocks noChangeAspect="1"/>
          </p:cNvPicPr>
          <p:nvPr/>
        </p:nvPicPr>
        <p:blipFill rotWithShape="1">
          <a:blip r:embed="rId2"/>
          <a:srcRect l="27580" r="5754"/>
          <a:stretch/>
        </p:blipFill>
        <p:spPr>
          <a:xfrm>
            <a:off x="4450532" y="1079235"/>
            <a:ext cx="3290935" cy="3290935"/>
          </a:xfrm>
          <a:prstGeom prst="actionButtonBlank">
            <a:avLst/>
          </a:prstGeom>
        </p:spPr>
      </p:pic>
      <p:pic>
        <p:nvPicPr>
          <p:cNvPr id="15" name="Picture 14" descr="Two people walking on a path&#10;&#10;Description automatically generated">
            <a:extLst>
              <a:ext uri="{FF2B5EF4-FFF2-40B4-BE49-F238E27FC236}">
                <a16:creationId xmlns:a16="http://schemas.microsoft.com/office/drawing/2014/main" id="{295D0CF0-BE62-7565-2E37-9FED9EBEEEE1}"/>
              </a:ext>
            </a:extLst>
          </p:cNvPr>
          <p:cNvPicPr>
            <a:picLocks noChangeAspect="1"/>
          </p:cNvPicPr>
          <p:nvPr/>
        </p:nvPicPr>
        <p:blipFill rotWithShape="1">
          <a:blip r:embed="rId3"/>
          <a:srcRect t="8936" b="16064"/>
          <a:stretch/>
        </p:blipFill>
        <p:spPr>
          <a:xfrm>
            <a:off x="964873" y="1079234"/>
            <a:ext cx="3290935" cy="3290935"/>
          </a:xfrm>
          <a:prstGeom prst="rect">
            <a:avLst/>
          </a:prstGeom>
        </p:spPr>
      </p:pic>
      <p:pic>
        <p:nvPicPr>
          <p:cNvPr id="17" name="Picture 16" descr="A person smiling at the camera&#10;&#10;Description automatically generated">
            <a:extLst>
              <a:ext uri="{FF2B5EF4-FFF2-40B4-BE49-F238E27FC236}">
                <a16:creationId xmlns:a16="http://schemas.microsoft.com/office/drawing/2014/main" id="{B2E04E9F-4BB4-69DA-4B22-175D908E1429}"/>
              </a:ext>
            </a:extLst>
          </p:cNvPr>
          <p:cNvPicPr>
            <a:picLocks noChangeAspect="1"/>
          </p:cNvPicPr>
          <p:nvPr/>
        </p:nvPicPr>
        <p:blipFill rotWithShape="1">
          <a:blip r:embed="rId4"/>
          <a:srcRect l="23835" t="-540" r="20255" b="540"/>
          <a:stretch/>
        </p:blipFill>
        <p:spPr>
          <a:xfrm>
            <a:off x="7936191" y="1041134"/>
            <a:ext cx="3328684" cy="3328684"/>
          </a:xfrm>
          <a:prstGeom prst="rect">
            <a:avLst/>
          </a:prstGeom>
        </p:spPr>
      </p:pic>
      <p:sp>
        <p:nvSpPr>
          <p:cNvPr id="18" name="TextBox 17">
            <a:extLst>
              <a:ext uri="{FF2B5EF4-FFF2-40B4-BE49-F238E27FC236}">
                <a16:creationId xmlns:a16="http://schemas.microsoft.com/office/drawing/2014/main" id="{FFD2C2C3-DB1F-B7B3-4E43-826BF22E6BB1}"/>
              </a:ext>
            </a:extLst>
          </p:cNvPr>
          <p:cNvSpPr txBox="1"/>
          <p:nvPr/>
        </p:nvSpPr>
        <p:spPr>
          <a:xfrm>
            <a:off x="964873" y="4422320"/>
            <a:ext cx="3290935"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For People</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tailored support for children and adults to help individuals and families feel happier, create stronger bonds and stay together.</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FF1B1635-2B15-3F4D-6967-C110DDF39F91}"/>
              </a:ext>
            </a:extLst>
          </p:cNvPr>
          <p:cNvSpPr txBox="1"/>
          <p:nvPr/>
        </p:nvSpPr>
        <p:spPr>
          <a:xfrm>
            <a:off x="4408208" y="4422320"/>
            <a:ext cx="3290935"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At Home</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safe and supportive places to call home for people of all ages, from any circumstances, for as long as they might need it.</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C6E31877-2B59-2F0E-E180-CE5616B8C807}"/>
              </a:ext>
            </a:extLst>
          </p:cNvPr>
          <p:cNvSpPr txBox="1"/>
          <p:nvPr/>
        </p:nvSpPr>
        <p:spPr>
          <a:xfrm>
            <a:off x="7936191" y="4450895"/>
            <a:ext cx="3328684"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In The Community</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the tools for people to live independently and build their lives within their community, creating their own safe and secure homes.</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9FE19686-4F64-C09A-120F-B3D8D8B38F2A}"/>
              </a:ext>
            </a:extLst>
          </p:cNvPr>
          <p:cNvSpPr txBox="1"/>
          <p:nvPr/>
        </p:nvSpPr>
        <p:spPr>
          <a:xfrm>
            <a:off x="440973" y="262081"/>
            <a:ext cx="4338734" cy="584775"/>
          </a:xfrm>
          <a:prstGeom prst="rect">
            <a:avLst/>
          </a:prstGeom>
          <a:noFill/>
        </p:spPr>
        <p:txBody>
          <a:bodyPr wrap="square" rtlCol="0">
            <a:spAutoFit/>
          </a:bodyPr>
          <a:lstStyle/>
          <a:p>
            <a:r>
              <a:rPr lang="en-GB" sz="3200" dirty="0">
                <a:latin typeface="Tiempos Headline Regular" panose="02020503060303060403" pitchFamily="18" charset="0"/>
              </a:rPr>
              <a:t>Our key areas of focus</a:t>
            </a:r>
            <a:endParaRPr lang="en-GB" sz="3200" dirty="0"/>
          </a:p>
        </p:txBody>
      </p:sp>
    </p:spTree>
    <p:extLst>
      <p:ext uri="{BB962C8B-B14F-4D97-AF65-F5344CB8AC3E}">
        <p14:creationId xmlns:p14="http://schemas.microsoft.com/office/powerpoint/2010/main" val="18598167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32E0543-43F0-6234-500A-93AD50C83956}"/>
              </a:ext>
            </a:extLst>
          </p:cNvPr>
          <p:cNvGrpSpPr/>
          <p:nvPr/>
        </p:nvGrpSpPr>
        <p:grpSpPr>
          <a:xfrm>
            <a:off x="0" y="0"/>
            <a:ext cx="5607698" cy="5607698"/>
            <a:chOff x="0" y="0"/>
            <a:chExt cx="5607698" cy="5607698"/>
          </a:xfrm>
        </p:grpSpPr>
        <p:pic>
          <p:nvPicPr>
            <p:cNvPr id="6" name="Picture 5" descr="A black hexagon on a yellow background&#10;&#10;Description automatically generated">
              <a:extLst>
                <a:ext uri="{FF2B5EF4-FFF2-40B4-BE49-F238E27FC236}">
                  <a16:creationId xmlns:a16="http://schemas.microsoft.com/office/drawing/2014/main" id="{4C9D0DDD-2711-62C2-91A9-9C20F5247609}"/>
                </a:ext>
              </a:extLst>
            </p:cNvPr>
            <p:cNvPicPr>
              <a:picLocks noChangeAspect="1"/>
            </p:cNvPicPr>
            <p:nvPr/>
          </p:nvPicPr>
          <p:blipFill>
            <a:blip r:embed="rId2"/>
            <a:stretch>
              <a:fillRect/>
            </a:stretch>
          </p:blipFill>
          <p:spPr>
            <a:xfrm>
              <a:off x="0" y="0"/>
              <a:ext cx="5607698" cy="5607698"/>
            </a:xfrm>
            <a:prstGeom prst="rect">
              <a:avLst/>
            </a:prstGeom>
          </p:spPr>
        </p:pic>
        <p:sp>
          <p:nvSpPr>
            <p:cNvPr id="4" name="TextBox 3">
              <a:extLst>
                <a:ext uri="{FF2B5EF4-FFF2-40B4-BE49-F238E27FC236}">
                  <a16:creationId xmlns:a16="http://schemas.microsoft.com/office/drawing/2014/main" id="{A80E96F2-FFBF-979C-E5AE-3925C6446B5F}"/>
                </a:ext>
              </a:extLst>
            </p:cNvPr>
            <p:cNvSpPr txBox="1"/>
            <p:nvPr/>
          </p:nvSpPr>
          <p:spPr>
            <a:xfrm>
              <a:off x="1135548" y="1834353"/>
              <a:ext cx="3336601" cy="1938992"/>
            </a:xfrm>
            <a:prstGeom prst="rect">
              <a:avLst/>
            </a:prstGeom>
            <a:noFill/>
          </p:spPr>
          <p:txBody>
            <a:bodyPr wrap="square" rtlCol="0">
              <a:spAutoFit/>
            </a:bodyPr>
            <a:lstStyle/>
            <a:p>
              <a:pPr algn="ctr"/>
              <a:r>
                <a:rPr lang="en-GB" sz="4000" dirty="0">
                  <a:latin typeface="TWK Lausanne 500" panose="02000503040000020004" pitchFamily="50" charset="0"/>
                </a:rPr>
                <a:t>Our Vision</a:t>
              </a:r>
              <a:br>
                <a:rPr lang="en-GB" sz="2400" dirty="0">
                  <a:latin typeface="TWK Lausanne 500" panose="02000503040000020004" pitchFamily="50" charset="0"/>
                </a:rPr>
              </a:br>
              <a:r>
                <a:rPr lang="en-GB" sz="2000" dirty="0">
                  <a:latin typeface="Tiempos Headline Regular" panose="02020503060303060403" pitchFamily="18" charset="0"/>
                </a:rPr>
                <a:t>A world where everyone has an equal chance to create a safe and supportive place to call home. </a:t>
              </a:r>
              <a:endParaRPr lang="en-GB" dirty="0">
                <a:latin typeface="TWK Lausanne 350" panose="02000503040000020004" pitchFamily="50" charset="0"/>
              </a:endParaRPr>
            </a:p>
          </p:txBody>
        </p:sp>
      </p:grpSp>
      <p:grpSp>
        <p:nvGrpSpPr>
          <p:cNvPr id="7" name="Group 6">
            <a:extLst>
              <a:ext uri="{FF2B5EF4-FFF2-40B4-BE49-F238E27FC236}">
                <a16:creationId xmlns:a16="http://schemas.microsoft.com/office/drawing/2014/main" id="{B5C8BFE7-186A-4B09-7FB3-F067C67DF249}"/>
              </a:ext>
            </a:extLst>
          </p:cNvPr>
          <p:cNvGrpSpPr/>
          <p:nvPr/>
        </p:nvGrpSpPr>
        <p:grpSpPr>
          <a:xfrm>
            <a:off x="6584304" y="1250302"/>
            <a:ext cx="5607698" cy="5607698"/>
            <a:chOff x="0" y="0"/>
            <a:chExt cx="5607698" cy="5607698"/>
          </a:xfrm>
        </p:grpSpPr>
        <p:pic>
          <p:nvPicPr>
            <p:cNvPr id="8" name="Picture 7" descr="A black hexagon on a yellow background&#10;&#10;Description automatically generated">
              <a:extLst>
                <a:ext uri="{FF2B5EF4-FFF2-40B4-BE49-F238E27FC236}">
                  <a16:creationId xmlns:a16="http://schemas.microsoft.com/office/drawing/2014/main" id="{40657722-C016-1826-C5A5-6EC41EAE8D3F}"/>
                </a:ext>
              </a:extLst>
            </p:cNvPr>
            <p:cNvPicPr>
              <a:picLocks noChangeAspect="1"/>
            </p:cNvPicPr>
            <p:nvPr/>
          </p:nvPicPr>
          <p:blipFill>
            <a:blip r:embed="rId2"/>
            <a:stretch>
              <a:fillRect/>
            </a:stretch>
          </p:blipFill>
          <p:spPr>
            <a:xfrm>
              <a:off x="0" y="0"/>
              <a:ext cx="5607698" cy="5607698"/>
            </a:xfrm>
            <a:prstGeom prst="rect">
              <a:avLst/>
            </a:prstGeom>
          </p:spPr>
        </p:pic>
        <p:sp>
          <p:nvSpPr>
            <p:cNvPr id="9" name="TextBox 8">
              <a:extLst>
                <a:ext uri="{FF2B5EF4-FFF2-40B4-BE49-F238E27FC236}">
                  <a16:creationId xmlns:a16="http://schemas.microsoft.com/office/drawing/2014/main" id="{EBBBD3F6-C8C7-EA5D-D86B-2B244BE0D74B}"/>
                </a:ext>
              </a:extLst>
            </p:cNvPr>
            <p:cNvSpPr txBox="1"/>
            <p:nvPr/>
          </p:nvSpPr>
          <p:spPr>
            <a:xfrm>
              <a:off x="1135548" y="1218799"/>
              <a:ext cx="3336601" cy="3170099"/>
            </a:xfrm>
            <a:prstGeom prst="rect">
              <a:avLst/>
            </a:prstGeom>
            <a:noFill/>
          </p:spPr>
          <p:txBody>
            <a:bodyPr wrap="square" rtlCol="0">
              <a:spAutoFit/>
            </a:bodyPr>
            <a:lstStyle/>
            <a:p>
              <a:pPr algn="ctr"/>
              <a:r>
                <a:rPr lang="en-GB" sz="4000" dirty="0">
                  <a:latin typeface="TWK Lausanne 500" panose="02000503040000020004" pitchFamily="50" charset="0"/>
                </a:rPr>
                <a:t>Our Mission</a:t>
              </a:r>
              <a:br>
                <a:rPr lang="en-GB" sz="2400" dirty="0">
                  <a:latin typeface="TWK Lausanne 500" panose="02000503040000020004" pitchFamily="50" charset="0"/>
                </a:rPr>
              </a:br>
              <a:r>
                <a:rPr lang="en-GB" sz="2000" dirty="0">
                  <a:latin typeface="Tiempos Headline Regular" panose="02020503060303060403" pitchFamily="18" charset="0"/>
                  <a:cs typeface="Utsaah" panose="020B0502040204020203" pitchFamily="34" charset="0"/>
                </a:rPr>
                <a:t>We meet people where </a:t>
              </a:r>
            </a:p>
            <a:p>
              <a:pPr algn="ctr"/>
              <a:r>
                <a:rPr lang="en-GB" sz="2000" dirty="0">
                  <a:latin typeface="Tiempos Headline Regular" panose="02020503060303060403" pitchFamily="18" charset="0"/>
                  <a:cs typeface="Utsaah" panose="020B0502040204020203" pitchFamily="34" charset="0"/>
                </a:rPr>
                <a:t>they are in life with no judgement; walking alongside those who need support, and preventing them becoming homeless </a:t>
              </a:r>
            </a:p>
            <a:p>
              <a:pPr algn="ctr"/>
              <a:r>
                <a:rPr lang="en-GB" sz="2000" dirty="0">
                  <a:latin typeface="Tiempos Headline Regular" panose="02020503060303060403" pitchFamily="18" charset="0"/>
                  <a:cs typeface="Utsaah" panose="020B0502040204020203" pitchFamily="34" charset="0"/>
                </a:rPr>
                <a:t>or separated from the people they love. </a:t>
              </a:r>
              <a:endParaRPr lang="en-GB" dirty="0">
                <a:latin typeface="TWK Lausanne 350" panose="02000503040000020004" pitchFamily="50" charset="0"/>
              </a:endParaRPr>
            </a:p>
          </p:txBody>
        </p:sp>
      </p:grpSp>
    </p:spTree>
    <p:extLst>
      <p:ext uri="{BB962C8B-B14F-4D97-AF65-F5344CB8AC3E}">
        <p14:creationId xmlns:p14="http://schemas.microsoft.com/office/powerpoint/2010/main" val="5916766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9CB67C2D-3758-5316-EF13-50C8C8078AC4}"/>
              </a:ext>
            </a:extLst>
          </p:cNvPr>
          <p:cNvGrpSpPr/>
          <p:nvPr/>
        </p:nvGrpSpPr>
        <p:grpSpPr>
          <a:xfrm>
            <a:off x="936867" y="13375"/>
            <a:ext cx="10318266" cy="6831250"/>
            <a:chOff x="2074505" y="0"/>
            <a:chExt cx="8766112" cy="5803640"/>
          </a:xfrm>
        </p:grpSpPr>
        <p:pic>
          <p:nvPicPr>
            <p:cNvPr id="4" name="Picture 3" descr="A black background with a black square&#10;&#10;Description automatically generated with medium confidence">
              <a:extLst>
                <a:ext uri="{FF2B5EF4-FFF2-40B4-BE49-F238E27FC236}">
                  <a16:creationId xmlns:a16="http://schemas.microsoft.com/office/drawing/2014/main" id="{4E689AF0-B92C-4A66-A064-42A57785F060}"/>
                </a:ext>
              </a:extLst>
            </p:cNvPr>
            <p:cNvPicPr>
              <a:picLocks noChangeAspect="1"/>
            </p:cNvPicPr>
            <p:nvPr/>
          </p:nvPicPr>
          <p:blipFill>
            <a:blip r:embed="rId2"/>
            <a:stretch>
              <a:fillRect/>
            </a:stretch>
          </p:blipFill>
          <p:spPr>
            <a:xfrm>
              <a:off x="2074505" y="0"/>
              <a:ext cx="2901820" cy="2901820"/>
            </a:xfrm>
            <a:prstGeom prst="rect">
              <a:avLst/>
            </a:prstGeom>
          </p:spPr>
        </p:pic>
        <p:pic>
          <p:nvPicPr>
            <p:cNvPr id="8" name="Picture 7" descr="A pink butterfly with black text&#10;&#10;Description automatically generated">
              <a:extLst>
                <a:ext uri="{FF2B5EF4-FFF2-40B4-BE49-F238E27FC236}">
                  <a16:creationId xmlns:a16="http://schemas.microsoft.com/office/drawing/2014/main" id="{A06181C3-52E0-23B8-43E6-6CBD04C1CD98}"/>
                </a:ext>
              </a:extLst>
            </p:cNvPr>
            <p:cNvPicPr>
              <a:picLocks noChangeAspect="1"/>
            </p:cNvPicPr>
            <p:nvPr/>
          </p:nvPicPr>
          <p:blipFill>
            <a:blip r:embed="rId3"/>
            <a:stretch>
              <a:fillRect/>
            </a:stretch>
          </p:blipFill>
          <p:spPr>
            <a:xfrm>
              <a:off x="4999653" y="0"/>
              <a:ext cx="2901820" cy="2901820"/>
            </a:xfrm>
            <a:prstGeom prst="rect">
              <a:avLst/>
            </a:prstGeom>
          </p:spPr>
        </p:pic>
        <p:pic>
          <p:nvPicPr>
            <p:cNvPr id="10" name="Picture 9" descr="A black square object with a grey background&#10;&#10;Description automatically generated">
              <a:extLst>
                <a:ext uri="{FF2B5EF4-FFF2-40B4-BE49-F238E27FC236}">
                  <a16:creationId xmlns:a16="http://schemas.microsoft.com/office/drawing/2014/main" id="{303EF628-389C-EB94-D30F-0C010EF0B965}"/>
                </a:ext>
              </a:extLst>
            </p:cNvPr>
            <p:cNvPicPr>
              <a:picLocks noChangeAspect="1"/>
            </p:cNvPicPr>
            <p:nvPr/>
          </p:nvPicPr>
          <p:blipFill>
            <a:blip r:embed="rId4"/>
            <a:stretch>
              <a:fillRect/>
            </a:stretch>
          </p:blipFill>
          <p:spPr>
            <a:xfrm>
              <a:off x="7938797" y="0"/>
              <a:ext cx="2901820" cy="2901820"/>
            </a:xfrm>
            <a:prstGeom prst="rect">
              <a:avLst/>
            </a:prstGeom>
          </p:spPr>
        </p:pic>
        <p:pic>
          <p:nvPicPr>
            <p:cNvPr id="12" name="Picture 11" descr="A black circle on a blue background&#10;&#10;Description automatically generated">
              <a:extLst>
                <a:ext uri="{FF2B5EF4-FFF2-40B4-BE49-F238E27FC236}">
                  <a16:creationId xmlns:a16="http://schemas.microsoft.com/office/drawing/2014/main" id="{6814E50C-86AB-5F38-D5A2-4ED3457EA0D6}"/>
                </a:ext>
              </a:extLst>
            </p:cNvPr>
            <p:cNvPicPr>
              <a:picLocks noChangeAspect="1"/>
            </p:cNvPicPr>
            <p:nvPr/>
          </p:nvPicPr>
          <p:blipFill>
            <a:blip r:embed="rId5"/>
            <a:stretch>
              <a:fillRect/>
            </a:stretch>
          </p:blipFill>
          <p:spPr>
            <a:xfrm>
              <a:off x="4999653" y="2901820"/>
              <a:ext cx="2901820" cy="2901820"/>
            </a:xfrm>
            <a:prstGeom prst="rect">
              <a:avLst/>
            </a:prstGeom>
          </p:spPr>
        </p:pic>
        <p:pic>
          <p:nvPicPr>
            <p:cNvPr id="14" name="Picture 13" descr="A black object on a green background&#10;&#10;Description automatically generated">
              <a:extLst>
                <a:ext uri="{FF2B5EF4-FFF2-40B4-BE49-F238E27FC236}">
                  <a16:creationId xmlns:a16="http://schemas.microsoft.com/office/drawing/2014/main" id="{DB0226B3-6CE9-93C2-6645-40E7FEFD425B}"/>
                </a:ext>
              </a:extLst>
            </p:cNvPr>
            <p:cNvPicPr>
              <a:picLocks noChangeAspect="1"/>
            </p:cNvPicPr>
            <p:nvPr/>
          </p:nvPicPr>
          <p:blipFill>
            <a:blip r:embed="rId6"/>
            <a:stretch>
              <a:fillRect/>
            </a:stretch>
          </p:blipFill>
          <p:spPr>
            <a:xfrm>
              <a:off x="2074505" y="2901820"/>
              <a:ext cx="2901820" cy="2901820"/>
            </a:xfrm>
            <a:prstGeom prst="rect">
              <a:avLst/>
            </a:prstGeom>
          </p:spPr>
        </p:pic>
        <p:pic>
          <p:nvPicPr>
            <p:cNvPr id="16" name="Picture 15" descr="A purple and black text on a black background&#10;&#10;Description automatically generated">
              <a:extLst>
                <a:ext uri="{FF2B5EF4-FFF2-40B4-BE49-F238E27FC236}">
                  <a16:creationId xmlns:a16="http://schemas.microsoft.com/office/drawing/2014/main" id="{9CAE7128-92EB-DB3A-A8B5-8858AB6D532C}"/>
                </a:ext>
              </a:extLst>
            </p:cNvPr>
            <p:cNvPicPr>
              <a:picLocks noChangeAspect="1"/>
            </p:cNvPicPr>
            <p:nvPr/>
          </p:nvPicPr>
          <p:blipFill>
            <a:blip r:embed="rId7"/>
            <a:stretch>
              <a:fillRect/>
            </a:stretch>
          </p:blipFill>
          <p:spPr>
            <a:xfrm>
              <a:off x="7938797" y="2901820"/>
              <a:ext cx="2901820" cy="2901820"/>
            </a:xfrm>
            <a:prstGeom prst="rect">
              <a:avLst/>
            </a:prstGeom>
          </p:spPr>
        </p:pic>
      </p:grpSp>
    </p:spTree>
    <p:extLst>
      <p:ext uri="{BB962C8B-B14F-4D97-AF65-F5344CB8AC3E}">
        <p14:creationId xmlns:p14="http://schemas.microsoft.com/office/powerpoint/2010/main" val="41326669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254020" y="498476"/>
            <a:ext cx="8739060" cy="584775"/>
          </a:xfrm>
          <a:prstGeom prst="rect">
            <a:avLst/>
          </a:prstGeom>
          <a:noFill/>
        </p:spPr>
        <p:txBody>
          <a:bodyPr wrap="square" rtlCol="0">
            <a:spAutoFit/>
          </a:bodyPr>
          <a:lstStyle/>
          <a:p>
            <a:r>
              <a:rPr lang="en-GB" sz="3200" dirty="0">
                <a:latin typeface="Tiempos Headline Regular" panose="02020503060303060403" pitchFamily="18" charset="0"/>
              </a:rPr>
              <a:t>Roles &amp; Responsibilities </a:t>
            </a:r>
          </a:p>
        </p:txBody>
      </p:sp>
      <p:sp>
        <p:nvSpPr>
          <p:cNvPr id="8" name="TextBox 7">
            <a:extLst>
              <a:ext uri="{FF2B5EF4-FFF2-40B4-BE49-F238E27FC236}">
                <a16:creationId xmlns:a16="http://schemas.microsoft.com/office/drawing/2014/main" id="{619B6A0B-1B81-972F-AB73-9865BCE66301}"/>
              </a:ext>
            </a:extLst>
          </p:cNvPr>
          <p:cNvSpPr txBox="1"/>
          <p:nvPr/>
        </p:nvSpPr>
        <p:spPr>
          <a:xfrm>
            <a:off x="737986" y="1083251"/>
            <a:ext cx="10716028" cy="5038880"/>
          </a:xfrm>
          <a:prstGeom prst="rect">
            <a:avLst/>
          </a:prstGeom>
          <a:noFill/>
        </p:spPr>
        <p:txBody>
          <a:bodyPr wrap="square">
            <a:spAutoFit/>
          </a:bodyPr>
          <a:lstStyle/>
          <a:p>
            <a:r>
              <a:rPr lang="en-GB" sz="1400" b="1" kern="0" dirty="0">
                <a:solidFill>
                  <a:srgbClr val="000000"/>
                </a:solidFill>
                <a:latin typeface="TWK Lausanne 350" panose="02000503040000020004" pitchFamily="50" charset="0"/>
                <a:ea typeface="Arial Unicode MS"/>
                <a:cs typeface="Arial Unicode MS"/>
              </a:rPr>
              <a:t>Joinery and repair of void properties and maintenance of tenanted properties</a:t>
            </a:r>
          </a:p>
          <a:p>
            <a:endParaRPr lang="en-GB" sz="1400" b="1" kern="0" dirty="0">
              <a:solidFill>
                <a:srgbClr val="000000"/>
              </a:solidFill>
              <a:latin typeface="TWK Lausanne 350" panose="02000503040000020004" pitchFamily="50" charset="0"/>
              <a:ea typeface="Arial Unicode MS"/>
              <a:cs typeface="Arial Unicode MS"/>
            </a:endParaRPr>
          </a:p>
          <a:p>
            <a:pPr marL="342900" lvl="0" indent="-342900">
              <a:buFont typeface="Symbol" panose="05050102010706020507" pitchFamily="18" charset="2"/>
              <a:buChar char=""/>
            </a:pPr>
            <a:r>
              <a:rPr lang="en-US" sz="1400" kern="0" dirty="0">
                <a:latin typeface="TWK Lausanne 350" panose="02000503040000020004" pitchFamily="50" charset="0"/>
              </a:rPr>
              <a:t>Effective delivery of a sustainable, quality joinery and repair service for all domestic and commercial properties within the Right There Estate.</a:t>
            </a:r>
            <a:endParaRPr lang="en-GB" sz="1400" dirty="0">
              <a:ln>
                <a:noFill/>
              </a:ln>
              <a:effectLst/>
              <a:latin typeface="TWK Lausanne 350" panose="02000503040000020004" pitchFamily="50" charset="0"/>
              <a:ea typeface="Arial Unicode MS"/>
              <a:cs typeface="Arial Unicode MS"/>
            </a:endParaRPr>
          </a:p>
          <a:p>
            <a:pPr marL="342900" indent="-342900" fontAlgn="base">
              <a:lnSpc>
                <a:spcPct val="115000"/>
              </a:lnSpc>
              <a:buFont typeface="Arial" panose="020B0604020202020204" pitchFamily="34" charset="0"/>
              <a:buChar char="•"/>
            </a:pPr>
            <a:r>
              <a:rPr lang="en-GB" sz="1400" kern="0" dirty="0">
                <a:solidFill>
                  <a:srgbClr val="000000"/>
                </a:solidFill>
                <a:latin typeface="TWK Lausanne 350" panose="02000503040000020004" pitchFamily="50" charset="0"/>
              </a:rPr>
              <a:t>Ensure a high quality of accommodation is provided to the people we support and that service outcomes are achieved </a:t>
            </a:r>
            <a:endParaRPr lang="en-GB" sz="1400" strike="sngStrike" kern="0" dirty="0">
              <a:solidFill>
                <a:srgbClr val="000000"/>
              </a:solidFill>
              <a:latin typeface="TWK Lausanne 350" panose="02000503040000020004" pitchFamily="50" charset="0"/>
            </a:endParaRPr>
          </a:p>
          <a:p>
            <a:pPr marL="342900" indent="-342900" fontAlgn="base">
              <a:buFont typeface="Arial" panose="020B0604020202020204" pitchFamily="34" charset="0"/>
              <a:buChar char="•"/>
            </a:pPr>
            <a:r>
              <a:rPr lang="en-US" sz="1400" kern="0" dirty="0">
                <a:solidFill>
                  <a:srgbClr val="000000"/>
                </a:solidFill>
                <a:latin typeface="TWK Lausanne 350" panose="02000503040000020004" pitchFamily="50" charset="0"/>
              </a:rPr>
              <a:t>Carry out routine joinery repairs and maintenance </a:t>
            </a:r>
            <a:endParaRPr lang="en-GB" sz="1400" kern="0" dirty="0">
              <a:solidFill>
                <a:srgbClr val="000000"/>
              </a:solidFill>
              <a:latin typeface="TWK Lausanne 350" panose="02000503040000020004" pitchFamily="50" charset="0"/>
            </a:endParaRPr>
          </a:p>
          <a:p>
            <a:pPr marL="342900" indent="-342900" fontAlgn="base">
              <a:buFont typeface="Arial" panose="020B0604020202020204" pitchFamily="34" charset="0"/>
              <a:buChar char="•"/>
            </a:pPr>
            <a:r>
              <a:rPr lang="en-GB" sz="1400" kern="0" dirty="0">
                <a:solidFill>
                  <a:srgbClr val="000000"/>
                </a:solidFill>
                <a:latin typeface="TWK Lausanne 350" panose="02000503040000020004" pitchFamily="50" charset="0"/>
              </a:rPr>
              <a:t>Provide a quick response to reported emergencies and urgent works </a:t>
            </a:r>
          </a:p>
          <a:p>
            <a:pPr marL="342900" indent="-342900" fontAlgn="base">
              <a:buFont typeface="Arial" panose="020B0604020202020204" pitchFamily="34" charset="0"/>
              <a:buChar char="•"/>
            </a:pPr>
            <a:r>
              <a:rPr lang="en-GB" sz="1400" kern="0" dirty="0">
                <a:solidFill>
                  <a:srgbClr val="000000"/>
                </a:solidFill>
                <a:latin typeface="TWK Lausanne 350" panose="02000503040000020004" pitchFamily="50" charset="0"/>
              </a:rPr>
              <a:t>Replacement </a:t>
            </a:r>
            <a:r>
              <a:rPr lang="en-GB" sz="1400" kern="0">
                <a:solidFill>
                  <a:srgbClr val="000000"/>
                </a:solidFill>
                <a:latin typeface="TWK Lausanne 350" panose="02000503040000020004" pitchFamily="50" charset="0"/>
              </a:rPr>
              <a:t>of doors, </a:t>
            </a:r>
            <a:r>
              <a:rPr lang="en-GB" sz="1400" kern="0" dirty="0">
                <a:solidFill>
                  <a:srgbClr val="000000"/>
                </a:solidFill>
                <a:latin typeface="TWK Lausanne 350" panose="02000503040000020004" pitchFamily="50" charset="0"/>
              </a:rPr>
              <a:t>windows and damaged sections of internal or external joinery items.</a:t>
            </a:r>
          </a:p>
          <a:p>
            <a:pPr marL="342900" indent="-342900" fontAlgn="base">
              <a:buFont typeface="Arial" panose="020B0604020202020204" pitchFamily="34" charset="0"/>
              <a:buChar char="•"/>
            </a:pPr>
            <a:r>
              <a:rPr lang="en-GB" sz="1400" kern="0" dirty="0">
                <a:solidFill>
                  <a:srgbClr val="000000"/>
                </a:solidFill>
                <a:latin typeface="TWK Lausanne 350" panose="02000503040000020004" pitchFamily="50" charset="0"/>
              </a:rPr>
              <a:t>Maintenance and repairs/replacement of locks, catches and mechanical closing devices.</a:t>
            </a:r>
          </a:p>
          <a:p>
            <a:pPr marL="342900" indent="-342900" fontAlgn="base">
              <a:buFont typeface="Arial" panose="020B0604020202020204" pitchFamily="34" charset="0"/>
              <a:buChar char="•"/>
            </a:pPr>
            <a:r>
              <a:rPr lang="en-GB" sz="1400" kern="0" dirty="0">
                <a:solidFill>
                  <a:srgbClr val="000000"/>
                </a:solidFill>
                <a:latin typeface="TWK Lausanne 350" panose="02000503040000020004" pitchFamily="50" charset="0"/>
              </a:rPr>
              <a:t>Carry out general planned maintenance when required</a:t>
            </a:r>
          </a:p>
          <a:p>
            <a:pPr marL="342900" indent="-342900" fontAlgn="base">
              <a:buFont typeface="Arial" panose="020B0604020202020204" pitchFamily="34" charset="0"/>
              <a:buChar char="•"/>
            </a:pPr>
            <a:r>
              <a:rPr lang="en-GB" sz="1400" kern="0" dirty="0">
                <a:solidFill>
                  <a:srgbClr val="000000"/>
                </a:solidFill>
                <a:latin typeface="TWK Lausanne 350" panose="02000503040000020004" pitchFamily="50" charset="0"/>
              </a:rPr>
              <a:t>Record time, materials and consumables used to carry out jobs</a:t>
            </a:r>
          </a:p>
          <a:p>
            <a:pPr marL="342900" indent="-342900" fontAlgn="base">
              <a:buFont typeface="Arial" panose="020B0604020202020204" pitchFamily="34" charset="0"/>
              <a:buChar char="•"/>
            </a:pPr>
            <a:r>
              <a:rPr lang="en-GB" sz="1400" kern="0" dirty="0">
                <a:solidFill>
                  <a:srgbClr val="000000"/>
                </a:solidFill>
                <a:latin typeface="TWK Lausanne 350" panose="02000503040000020004" pitchFamily="50" charset="0"/>
              </a:rPr>
              <a:t>Ensure works are carried out to completion in line with agreed standards</a:t>
            </a:r>
          </a:p>
          <a:p>
            <a:pPr marL="342900" indent="-342900" fontAlgn="base">
              <a:buFont typeface="Arial" panose="020B0604020202020204" pitchFamily="34" charset="0"/>
              <a:buChar char="•"/>
            </a:pPr>
            <a:endParaRPr lang="en-GB" sz="1400" kern="0" dirty="0">
              <a:solidFill>
                <a:srgbClr val="000000"/>
              </a:solidFill>
              <a:latin typeface="TWK Lausanne 350" panose="02000503040000020004" pitchFamily="50" charset="0"/>
            </a:endParaRPr>
          </a:p>
          <a:p>
            <a:pPr>
              <a:lnSpc>
                <a:spcPct val="115000"/>
              </a:lnSpc>
            </a:pPr>
            <a:r>
              <a:rPr lang="en-GB" sz="1400" b="1" dirty="0">
                <a:effectLst/>
                <a:latin typeface="TWK Lausanne 350" panose="02000503040000020004" pitchFamily="50" charset="0"/>
                <a:ea typeface="Calibri" panose="020F0502020204030204" pitchFamily="34" charset="0"/>
                <a:cs typeface="Times New Roman" panose="02020603050405020304" pitchFamily="18" charset="0"/>
              </a:rPr>
              <a:t>Reporting and Compliance </a:t>
            </a:r>
          </a:p>
          <a:p>
            <a:pPr marL="342900" indent="-342900">
              <a:lnSpc>
                <a:spcPct val="115000"/>
              </a:lnSpc>
              <a:buFont typeface="Symbol" panose="05050102010706020507" pitchFamily="18" charset="2"/>
              <a:buChar char=""/>
            </a:pPr>
            <a:r>
              <a:rPr lang="en-GB" sz="1400" kern="0" dirty="0">
                <a:solidFill>
                  <a:srgbClr val="000000"/>
                </a:solidFill>
                <a:latin typeface="TWK Lausanne 350" panose="02000503040000020004" pitchFamily="50" charset="0"/>
              </a:rPr>
              <a:t>Consistent adherence to all relevant policies and procedures ensuring best practice and legal compliance</a:t>
            </a:r>
          </a:p>
          <a:p>
            <a:pPr marL="342900" indent="-342900">
              <a:lnSpc>
                <a:spcPct val="115000"/>
              </a:lnSpc>
              <a:buFont typeface="Symbol" panose="05050102010706020507" pitchFamily="18" charset="2"/>
              <a:buChar char=""/>
            </a:pPr>
            <a:r>
              <a:rPr lang="en-GB" sz="1400" kern="0" dirty="0">
                <a:solidFill>
                  <a:srgbClr val="000000"/>
                </a:solidFill>
                <a:latin typeface="TWK Lausanne 350" panose="02000503040000020004" pitchFamily="50" charset="0"/>
              </a:rPr>
              <a:t>Report any health and safety concerns or incidents using the reporting mechanisms in place</a:t>
            </a:r>
          </a:p>
          <a:p>
            <a:pPr marL="342900" indent="-342900">
              <a:lnSpc>
                <a:spcPct val="115000"/>
              </a:lnSpc>
              <a:buFont typeface="Symbol" panose="05050102010706020507" pitchFamily="18" charset="2"/>
              <a:buChar char=""/>
            </a:pPr>
            <a:r>
              <a:rPr lang="en-GB" sz="1400" kern="0" dirty="0">
                <a:solidFill>
                  <a:srgbClr val="000000"/>
                </a:solidFill>
                <a:latin typeface="TWK Lausanne 350" panose="02000503040000020004" pitchFamily="50" charset="0"/>
              </a:rPr>
              <a:t>Use of internal Housing Management System to log all time, materials and consumables used in carrying out duties</a:t>
            </a:r>
          </a:p>
          <a:p>
            <a:pPr marL="342900" indent="-342900">
              <a:lnSpc>
                <a:spcPct val="107000"/>
              </a:lnSpc>
              <a:buFont typeface="Symbol" panose="05050102010706020507" pitchFamily="18" charset="2"/>
              <a:buChar char=""/>
            </a:pPr>
            <a:r>
              <a:rPr lang="en-GB" sz="1400" kern="0" dirty="0">
                <a:solidFill>
                  <a:srgbClr val="000000"/>
                </a:solidFill>
                <a:latin typeface="TWK Lausanne 350" panose="02000503040000020004" pitchFamily="50" charset="0"/>
              </a:rPr>
              <a:t>Comply with relevant Health &amp; Safety legislation</a:t>
            </a:r>
          </a:p>
          <a:p>
            <a:pPr marL="342900" indent="-342900">
              <a:lnSpc>
                <a:spcPct val="107000"/>
              </a:lnSpc>
              <a:buFont typeface="Symbol" panose="05050102010706020507" pitchFamily="18" charset="2"/>
              <a:buChar char=""/>
            </a:pPr>
            <a:r>
              <a:rPr lang="en-GB" sz="1400" kern="0" dirty="0">
                <a:solidFill>
                  <a:srgbClr val="000000"/>
                </a:solidFill>
                <a:latin typeface="TWK Lausanne 350" panose="02000503040000020004" pitchFamily="50" charset="0"/>
              </a:rPr>
              <a:t>Ensure Right There’s guidelines, policies and procedures are adhered to</a:t>
            </a:r>
          </a:p>
          <a:p>
            <a:pPr marL="342900" indent="-342900">
              <a:lnSpc>
                <a:spcPct val="107000"/>
              </a:lnSpc>
              <a:buFont typeface="Symbol" panose="05050102010706020507" pitchFamily="18" charset="2"/>
              <a:buChar char=""/>
            </a:pPr>
            <a:r>
              <a:rPr lang="en-GB" sz="1400" kern="0" dirty="0">
                <a:solidFill>
                  <a:srgbClr val="000000"/>
                </a:solidFill>
                <a:latin typeface="TWK Lausanne 350" panose="02000503040000020004" pitchFamily="50" charset="0"/>
              </a:rPr>
              <a:t>Comply with requirements of relevant external agencies</a:t>
            </a:r>
          </a:p>
          <a:p>
            <a:pPr marL="342900" indent="-342900" fontAlgn="base">
              <a:buFont typeface="Arial" panose="020B0604020202020204" pitchFamily="34" charset="0"/>
              <a:buChar char="•"/>
            </a:pPr>
            <a:endParaRPr lang="en-GB" sz="1400" kern="0" dirty="0">
              <a:solidFill>
                <a:srgbClr val="000000"/>
              </a:solidFill>
              <a:latin typeface="TWK Lausanne 350" panose="02000503040000020004" pitchFamily="50" charset="0"/>
            </a:endParaRPr>
          </a:p>
          <a:p>
            <a:pPr lvl="0" fontAlgn="base"/>
            <a:endParaRPr lang="en-US" sz="1400" u="none" strike="noStrike" kern="0" spc="0" dirty="0">
              <a:ln>
                <a:noFill/>
              </a:ln>
              <a:solidFill>
                <a:srgbClr val="000000"/>
              </a:solidFill>
              <a:effectLst/>
              <a:latin typeface="TWK Lausanne 350" panose="02000503040000020004" pitchFamily="50" charset="0"/>
              <a:ea typeface="Arial Unicode MS"/>
              <a:cs typeface="Arial Unicode MS"/>
            </a:endParaRPr>
          </a:p>
        </p:txBody>
      </p:sp>
      <p:sp>
        <p:nvSpPr>
          <p:cNvPr id="2" name="Footer Placeholder 1">
            <a:extLst>
              <a:ext uri="{FF2B5EF4-FFF2-40B4-BE49-F238E27FC236}">
                <a16:creationId xmlns:a16="http://schemas.microsoft.com/office/drawing/2014/main" id="{806E8C41-69AA-43B2-5E80-98D537F75C7B}"/>
              </a:ext>
            </a:extLst>
          </p:cNvPr>
          <p:cNvSpPr>
            <a:spLocks noGrp="1"/>
          </p:cNvSpPr>
          <p:nvPr>
            <p:ph type="ftr" sz="quarter" idx="11"/>
          </p:nvPr>
        </p:nvSpPr>
        <p:spPr/>
        <p:txBody>
          <a:bodyPr/>
          <a:lstStyle/>
          <a:p>
            <a:r>
              <a:rPr lang="en-GB" dirty="0"/>
              <a:t>7</a:t>
            </a:r>
          </a:p>
        </p:txBody>
      </p:sp>
    </p:spTree>
    <p:extLst>
      <p:ext uri="{BB962C8B-B14F-4D97-AF65-F5344CB8AC3E}">
        <p14:creationId xmlns:p14="http://schemas.microsoft.com/office/powerpoint/2010/main" val="10583463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19B6A0B-1B81-972F-AB73-9865BCE66301}"/>
              </a:ext>
            </a:extLst>
          </p:cNvPr>
          <p:cNvSpPr txBox="1"/>
          <p:nvPr/>
        </p:nvSpPr>
        <p:spPr>
          <a:xfrm>
            <a:off x="719607" y="544163"/>
            <a:ext cx="10533603" cy="5712333"/>
          </a:xfrm>
          <a:prstGeom prst="rect">
            <a:avLst/>
          </a:prstGeom>
          <a:noFill/>
        </p:spPr>
        <p:txBody>
          <a:bodyPr wrap="square">
            <a:spAutoFit/>
          </a:bodyPr>
          <a:lstStyle/>
          <a:p>
            <a:pPr>
              <a:lnSpc>
                <a:spcPct val="115000"/>
              </a:lnSpc>
            </a:pPr>
            <a:r>
              <a:rPr lang="en-GB" sz="1400" b="1" dirty="0">
                <a:effectLst/>
                <a:latin typeface="TWK Lausanne 350" panose="02000503040000020004" pitchFamily="50" charset="0"/>
                <a:ea typeface="Calibri" panose="020F0502020204030204" pitchFamily="34" charset="0"/>
                <a:cs typeface="Times New Roman" panose="02020603050405020304" pitchFamily="18" charset="0"/>
              </a:rPr>
              <a:t>Maintenance Team Member</a:t>
            </a:r>
          </a:p>
          <a:p>
            <a:pPr>
              <a:lnSpc>
                <a:spcPct val="115000"/>
              </a:lnSpc>
            </a:pPr>
            <a:endParaRPr lang="en-GB" sz="1400" b="1" dirty="0">
              <a:effectLst/>
              <a:latin typeface="TWK Lausanne 350" panose="02000503040000020004" pitchFamily="50" charset="0"/>
              <a:ea typeface="Calibri" panose="020F0502020204030204" pitchFamily="34" charset="0"/>
              <a:cs typeface="Times New Roman" panose="02020603050405020304" pitchFamily="18" charset="0"/>
            </a:endParaRPr>
          </a:p>
          <a:p>
            <a:pPr marL="342900" indent="-342900" fontAlgn="base">
              <a:lnSpc>
                <a:spcPct val="115000"/>
              </a:lnSpc>
              <a:spcAft>
                <a:spcPts val="600"/>
              </a:spcAft>
              <a:buFont typeface="Symbol" panose="05050102010706020507" pitchFamily="18" charset="2"/>
              <a:buChar char=""/>
            </a:pPr>
            <a:r>
              <a:rPr lang="en-GB" sz="1400" kern="0" dirty="0">
                <a:solidFill>
                  <a:srgbClr val="000000"/>
                </a:solidFill>
                <a:latin typeface="TWK Lausanne 350" panose="02000503040000020004" pitchFamily="50" charset="0"/>
              </a:rPr>
              <a:t>Develop good communication and working relationships with colleagues, programmes and people we support</a:t>
            </a:r>
          </a:p>
          <a:p>
            <a:pPr marL="342900" indent="-342900" fontAlgn="base">
              <a:lnSpc>
                <a:spcPct val="115000"/>
              </a:lnSpc>
              <a:spcAft>
                <a:spcPts val="600"/>
              </a:spcAft>
              <a:buFont typeface="Symbol" panose="05050102010706020507" pitchFamily="18" charset="2"/>
              <a:buChar char=""/>
            </a:pPr>
            <a:r>
              <a:rPr lang="en-GB" sz="1400" kern="0" dirty="0">
                <a:solidFill>
                  <a:srgbClr val="000000"/>
                </a:solidFill>
                <a:latin typeface="TWK Lausanne 350" panose="02000503040000020004" pitchFamily="50" charset="0"/>
              </a:rPr>
              <a:t>Develop good communication and working relationships with approved contractors and service providers</a:t>
            </a:r>
          </a:p>
          <a:p>
            <a:pPr marL="342900" indent="-342900" fontAlgn="base">
              <a:lnSpc>
                <a:spcPct val="115000"/>
              </a:lnSpc>
              <a:spcAft>
                <a:spcPts val="600"/>
              </a:spcAft>
              <a:buFont typeface="Symbol" panose="05050102010706020507" pitchFamily="18" charset="2"/>
              <a:buChar char=""/>
            </a:pPr>
            <a:r>
              <a:rPr lang="en-US" sz="1400" kern="0" dirty="0">
                <a:solidFill>
                  <a:srgbClr val="000000"/>
                </a:solidFill>
                <a:latin typeface="TWK Lausanne 350" panose="02000503040000020004" pitchFamily="50" charset="0"/>
              </a:rPr>
              <a:t>Have a high standard of professional integrity with colleagues and other providers</a:t>
            </a:r>
            <a:endParaRPr lang="en-GB" sz="1400" kern="0" dirty="0">
              <a:solidFill>
                <a:srgbClr val="000000"/>
              </a:solidFill>
              <a:latin typeface="TWK Lausanne 350" panose="02000503040000020004" pitchFamily="50" charset="0"/>
            </a:endParaRPr>
          </a:p>
          <a:p>
            <a:pPr marL="342900" indent="-342900" fontAlgn="base">
              <a:lnSpc>
                <a:spcPct val="115000"/>
              </a:lnSpc>
              <a:spcAft>
                <a:spcPts val="600"/>
              </a:spcAft>
              <a:buFont typeface="Symbol" panose="05050102010706020507" pitchFamily="18" charset="2"/>
              <a:buChar char=""/>
            </a:pPr>
            <a:r>
              <a:rPr lang="en-US" sz="1400" kern="0" dirty="0">
                <a:solidFill>
                  <a:srgbClr val="000000"/>
                </a:solidFill>
                <a:latin typeface="TWK Lausanne 350" panose="02000503040000020004" pitchFamily="50" charset="0"/>
              </a:rPr>
              <a:t>Establish and uphold clear professional boundaries at all times.</a:t>
            </a:r>
            <a:endParaRPr lang="en-GB" sz="1400" kern="0" dirty="0">
              <a:solidFill>
                <a:srgbClr val="000000"/>
              </a:solidFill>
              <a:latin typeface="TWK Lausanne 350" panose="02000503040000020004" pitchFamily="50" charset="0"/>
            </a:endParaRPr>
          </a:p>
          <a:p>
            <a:pPr marL="342900" indent="-342900">
              <a:spcAft>
                <a:spcPts val="600"/>
              </a:spcAft>
              <a:buFont typeface="Symbol" panose="05050102010706020507" pitchFamily="18" charset="2"/>
              <a:buChar char=""/>
            </a:pPr>
            <a:r>
              <a:rPr lang="en-GB" sz="1400" kern="0" dirty="0">
                <a:latin typeface="TWK Lausanne 350" panose="02000503040000020004" pitchFamily="50" charset="0"/>
              </a:rPr>
              <a:t>Be proactive in personal development, use feedback from others and identify own development objectives</a:t>
            </a:r>
          </a:p>
          <a:p>
            <a:pPr marL="342900" indent="-342900">
              <a:spcAft>
                <a:spcPts val="600"/>
              </a:spcAft>
              <a:buFont typeface="Symbol" panose="05050102010706020507" pitchFamily="18" charset="2"/>
              <a:buChar char=""/>
            </a:pPr>
            <a:r>
              <a:rPr lang="en-GB" sz="1400" kern="0" dirty="0">
                <a:latin typeface="TWK Lausanne 350" panose="02000503040000020004" pitchFamily="50" charset="0"/>
              </a:rPr>
              <a:t>Contribute to proposals for service improvement</a:t>
            </a:r>
          </a:p>
          <a:p>
            <a:pPr marL="342900" indent="-342900">
              <a:spcAft>
                <a:spcPts val="600"/>
              </a:spcAft>
              <a:buFont typeface="Symbol" panose="05050102010706020507" pitchFamily="18" charset="2"/>
              <a:buChar char=""/>
            </a:pPr>
            <a:r>
              <a:rPr lang="en-GB" sz="1400" kern="0" dirty="0">
                <a:latin typeface="TWK Lausanne 350" panose="02000503040000020004" pitchFamily="50" charset="0"/>
              </a:rPr>
              <a:t>Actively participate in regular team meetings and other meetings as required to meet the needs of the service </a:t>
            </a:r>
          </a:p>
          <a:p>
            <a:pPr marL="342900" indent="-342900">
              <a:spcAft>
                <a:spcPts val="600"/>
              </a:spcAft>
              <a:buFont typeface="Symbol" panose="05050102010706020507" pitchFamily="18" charset="2"/>
              <a:buChar char=""/>
            </a:pPr>
            <a:r>
              <a:rPr lang="en-GB" sz="1400" kern="0" dirty="0">
                <a:latin typeface="TWK Lausanne 350" panose="02000503040000020004" pitchFamily="50" charset="0"/>
              </a:rPr>
              <a:t>Develop and maintain good communication and working relationships with line manager and colleagues</a:t>
            </a:r>
          </a:p>
          <a:p>
            <a:pPr marL="342900" lvl="0" indent="-342900" fontAlgn="base">
              <a:lnSpc>
                <a:spcPct val="115000"/>
              </a:lnSpc>
              <a:spcAft>
                <a:spcPts val="600"/>
              </a:spcAft>
              <a:buFont typeface="Symbol" panose="05050102010706020507" pitchFamily="18" charset="2"/>
              <a:buChar char=""/>
            </a:pPr>
            <a:r>
              <a:rPr lang="en-US" sz="1400" kern="0" dirty="0">
                <a:latin typeface="TWK Lausanne 350" panose="02000503040000020004" pitchFamily="50" charset="0"/>
              </a:rPr>
              <a:t>Promote Right There services through agreed mediums</a:t>
            </a:r>
          </a:p>
          <a:p>
            <a:pPr marL="342900" lvl="0" indent="-342900" fontAlgn="base">
              <a:lnSpc>
                <a:spcPct val="115000"/>
              </a:lnSpc>
              <a:spcAft>
                <a:spcPts val="600"/>
              </a:spcAft>
              <a:buFont typeface="Symbol" panose="05050102010706020507" pitchFamily="18" charset="2"/>
              <a:buChar char=""/>
            </a:pPr>
            <a:r>
              <a:rPr lang="en-GB" sz="1400" kern="0" dirty="0">
                <a:latin typeface="TWK Lausanne 350" panose="02000503040000020004" pitchFamily="50" charset="0"/>
              </a:rPr>
              <a:t>Attend and participate in training and share learning experiences.</a:t>
            </a:r>
          </a:p>
          <a:p>
            <a:pPr marL="342900" lvl="0" indent="-342900" fontAlgn="base">
              <a:lnSpc>
                <a:spcPct val="115000"/>
              </a:lnSpc>
              <a:spcAft>
                <a:spcPts val="600"/>
              </a:spcAft>
              <a:buFont typeface="Symbol" panose="05050102010706020507" pitchFamily="18" charset="2"/>
              <a:buChar char=""/>
            </a:pPr>
            <a:r>
              <a:rPr lang="en-GB" sz="1400" kern="0" dirty="0">
                <a:solidFill>
                  <a:srgbClr val="000000"/>
                </a:solidFill>
                <a:latin typeface="TWK Lausanne 350" panose="02000503040000020004" pitchFamily="50" charset="0"/>
              </a:rPr>
              <a:t>Engage in reflective practice.</a:t>
            </a:r>
          </a:p>
          <a:p>
            <a:pPr marL="342900" lvl="0" indent="-342900" fontAlgn="base">
              <a:lnSpc>
                <a:spcPct val="115000"/>
              </a:lnSpc>
              <a:spcAft>
                <a:spcPts val="600"/>
              </a:spcAft>
              <a:buFont typeface="Symbol" panose="05050102010706020507" pitchFamily="18" charset="2"/>
              <a:buChar char=""/>
            </a:pPr>
            <a:r>
              <a:rPr lang="en-GB" sz="1400" kern="0" dirty="0">
                <a:solidFill>
                  <a:srgbClr val="000000"/>
                </a:solidFill>
                <a:latin typeface="TWK Lausanne 350" panose="02000503040000020004" pitchFamily="50" charset="0"/>
              </a:rPr>
              <a:t>Feedback on the review of organisational polices &amp; procedures and local guidelines. </a:t>
            </a:r>
          </a:p>
          <a:p>
            <a:pPr lvl="0" fontAlgn="base"/>
            <a:endParaRPr lang="en-GB" sz="1400" u="none" strike="noStrike" kern="0" spc="0" dirty="0">
              <a:ln>
                <a:noFill/>
              </a:ln>
              <a:solidFill>
                <a:srgbClr val="000000"/>
              </a:solidFill>
              <a:effectLst/>
              <a:latin typeface="TWK Lausanne 350" panose="02000503040000020004" pitchFamily="50" charset="0"/>
              <a:ea typeface="Arial Unicode MS"/>
              <a:cs typeface="Arial Unicode MS"/>
            </a:endParaRPr>
          </a:p>
          <a:p>
            <a:pPr marL="400050" lvl="0" indent="-400050" fontAlgn="base">
              <a:buAutoNum type="romanLcPeriod" startAt="10"/>
            </a:pPr>
            <a:endParaRPr lang="en-GB" sz="1400" kern="0" dirty="0">
              <a:solidFill>
                <a:srgbClr val="000000"/>
              </a:solidFill>
              <a:latin typeface="TWK Lausanne 350" panose="02000503040000020004" pitchFamily="50" charset="0"/>
              <a:ea typeface="Arial Unicode MS"/>
              <a:cs typeface="Arial Unicode MS"/>
            </a:endParaRPr>
          </a:p>
          <a:p>
            <a:pPr fontAlgn="base">
              <a:lnSpc>
                <a:spcPct val="115000"/>
              </a:lnSpc>
            </a:pPr>
            <a:endParaRPr lang="en-GB" sz="1400" kern="0" dirty="0">
              <a:solidFill>
                <a:srgbClr val="000000"/>
              </a:solidFill>
              <a:latin typeface="TWK Lausanne 350" panose="02000503040000020004" pitchFamily="50" charset="0"/>
            </a:endParaRPr>
          </a:p>
          <a:p>
            <a:pPr fontAlgn="base"/>
            <a:endParaRPr lang="en-GB" sz="1400" kern="0" dirty="0">
              <a:solidFill>
                <a:srgbClr val="000000"/>
              </a:solidFill>
              <a:latin typeface="TWK Lausanne 350" panose="02000503040000020004" pitchFamily="50" charset="0"/>
            </a:endParaRPr>
          </a:p>
          <a:p>
            <a:pPr fontAlgn="base">
              <a:lnSpc>
                <a:spcPct val="115000"/>
              </a:lnSpc>
            </a:pPr>
            <a:endParaRPr lang="en-GB" sz="1400" kern="0" dirty="0">
              <a:solidFill>
                <a:srgbClr val="000000"/>
              </a:solidFill>
              <a:latin typeface="TWK Lausanne 350" panose="02000503040000020004" pitchFamily="50" charset="0"/>
            </a:endParaRPr>
          </a:p>
          <a:p>
            <a:pPr marL="400050" lvl="0" indent="-400050" fontAlgn="base">
              <a:buAutoNum type="romanLcPeriod" startAt="10"/>
            </a:pPr>
            <a:endParaRPr lang="en-GB" sz="1400" u="none" strike="noStrike" kern="0" spc="0" dirty="0">
              <a:ln>
                <a:noFill/>
              </a:ln>
              <a:solidFill>
                <a:srgbClr val="000000"/>
              </a:solidFill>
              <a:effectLst/>
              <a:latin typeface="TWK Lausanne 350" panose="02000503040000020004" pitchFamily="50" charset="0"/>
              <a:ea typeface="Arial Unicode MS"/>
              <a:cs typeface="Arial Unicode MS"/>
            </a:endParaRPr>
          </a:p>
        </p:txBody>
      </p:sp>
      <p:sp>
        <p:nvSpPr>
          <p:cNvPr id="3" name="TextBox 2">
            <a:extLst>
              <a:ext uri="{FF2B5EF4-FFF2-40B4-BE49-F238E27FC236}">
                <a16:creationId xmlns:a16="http://schemas.microsoft.com/office/drawing/2014/main" id="{CBBE3745-725D-543C-F0CE-DC7698C6A6B4}"/>
              </a:ext>
            </a:extLst>
          </p:cNvPr>
          <p:cNvSpPr txBox="1"/>
          <p:nvPr/>
        </p:nvSpPr>
        <p:spPr>
          <a:xfrm>
            <a:off x="7949465" y="13414"/>
            <a:ext cx="4242535" cy="400110"/>
          </a:xfrm>
          <a:prstGeom prst="rect">
            <a:avLst/>
          </a:prstGeom>
          <a:noFill/>
        </p:spPr>
        <p:txBody>
          <a:bodyPr wrap="square" rtlCol="0">
            <a:spAutoFit/>
          </a:bodyPr>
          <a:lstStyle/>
          <a:p>
            <a:pPr algn="r"/>
            <a:r>
              <a:rPr lang="en-GB" sz="2000" dirty="0">
                <a:latin typeface="Tiempos Headline Regular" panose="02020503060303060403" pitchFamily="18" charset="0"/>
              </a:rPr>
              <a:t>Roles &amp; Responsibilities (continued)</a:t>
            </a:r>
          </a:p>
        </p:txBody>
      </p:sp>
    </p:spTree>
    <p:extLst>
      <p:ext uri="{BB962C8B-B14F-4D97-AF65-F5344CB8AC3E}">
        <p14:creationId xmlns:p14="http://schemas.microsoft.com/office/powerpoint/2010/main" val="310889299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ight There Template" id="{D62B4514-30C0-424D-92FC-664735F5E94A}" vid="{A5E7B7E0-DBE5-1741-B2BC-41C87DD7DF4E}"/>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T Template 2016" id="{6BF137E8-805C-4087-B6B2-8CBB723C58BE}" vid="{A846BED0-FC47-4784-865F-DC912449D5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f7d3311-57c9-43fe-8231-1e93a56e81a6" xsi:nil="true"/>
    <lcf76f155ced4ddcb4097134ff3c332f xmlns="5918e872-e67b-4fda-801c-e11e2e8f9e7e">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551A7C86D4A6B41B4081EC67ADB7E97" ma:contentTypeVersion="18" ma:contentTypeDescription="Create a new document." ma:contentTypeScope="" ma:versionID="0562d75aef268429772b3e9e08afb238">
  <xsd:schema xmlns:xsd="http://www.w3.org/2001/XMLSchema" xmlns:xs="http://www.w3.org/2001/XMLSchema" xmlns:p="http://schemas.microsoft.com/office/2006/metadata/properties" xmlns:ns2="a3b0d63c-cdf0-4c0c-bf95-5155ff5031c1" xmlns:ns3="5918e872-e67b-4fda-801c-e11e2e8f9e7e" xmlns:ns4="9f7d3311-57c9-43fe-8231-1e93a56e81a6" targetNamespace="http://schemas.microsoft.com/office/2006/metadata/properties" ma:root="true" ma:fieldsID="13f97489d67a469542e3549834866c23" ns2:_="" ns3:_="" ns4:_="">
    <xsd:import namespace="a3b0d63c-cdf0-4c0c-bf95-5155ff5031c1"/>
    <xsd:import namespace="5918e872-e67b-4fda-801c-e11e2e8f9e7e"/>
    <xsd:import namespace="9f7d3311-57c9-43fe-8231-1e93a56e81a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Location" minOccurs="0"/>
                <xsd:element ref="ns3:MediaLengthInSeconds" minOccurs="0"/>
                <xsd:element ref="ns3:lcf76f155ced4ddcb4097134ff3c332f" minOccurs="0"/>
                <xsd:element ref="ns4: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b0d63c-cdf0-4c0c-bf95-5155ff5031c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918e872-e67b-4fda-801c-e11e2e8f9e7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594802d-77e9-4b55-a62f-8e9fe2100aa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f7d3311-57c9-43fe-8231-1e93a56e81a6"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e024bd71-ef96-48b8-a6dd-86ed1e4bf644}" ma:internalName="TaxCatchAll" ma:showField="CatchAllData" ma:web="9f7d3311-57c9-43fe-8231-1e93a56e81a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AD794F1-94B9-4D1B-AED5-C98D7FEFA3F7}">
  <ds:schemaRefs>
    <ds:schemaRef ds:uri="http://purl.org/dc/elements/1.1/"/>
    <ds:schemaRef ds:uri="http://schemas.microsoft.com/office/infopath/2007/PartnerControls"/>
    <ds:schemaRef ds:uri="http://purl.org/dc/dcmitype/"/>
    <ds:schemaRef ds:uri="http://schemas.microsoft.com/office/2006/documentManagement/types"/>
    <ds:schemaRef ds:uri="5918e872-e67b-4fda-801c-e11e2e8f9e7e"/>
    <ds:schemaRef ds:uri="http://www.w3.org/XML/1998/namespace"/>
    <ds:schemaRef ds:uri="http://schemas.openxmlformats.org/package/2006/metadata/core-properties"/>
    <ds:schemaRef ds:uri="http://purl.org/dc/terms/"/>
    <ds:schemaRef ds:uri="9f7d3311-57c9-43fe-8231-1e93a56e81a6"/>
    <ds:schemaRef ds:uri="a3b0d63c-cdf0-4c0c-bf95-5155ff5031c1"/>
    <ds:schemaRef ds:uri="http://schemas.microsoft.com/office/2006/metadata/properties"/>
  </ds:schemaRefs>
</ds:datastoreItem>
</file>

<file path=customXml/itemProps2.xml><?xml version="1.0" encoding="utf-8"?>
<ds:datastoreItem xmlns:ds="http://schemas.openxmlformats.org/officeDocument/2006/customXml" ds:itemID="{EFEDD8C9-B8A7-4A16-AA21-F92C260F125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3b0d63c-cdf0-4c0c-bf95-5155ff5031c1"/>
    <ds:schemaRef ds:uri="5918e872-e67b-4fda-801c-e11e2e8f9e7e"/>
    <ds:schemaRef ds:uri="9f7d3311-57c9-43fe-8231-1e93a56e81a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3CD1676-3C7C-4497-A41D-429F43871BC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1553</Words>
  <Application>Microsoft Office PowerPoint</Application>
  <PresentationFormat>Widescreen</PresentationFormat>
  <Paragraphs>139</Paragraphs>
  <Slides>15</Slides>
  <Notes>0</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15</vt:i4>
      </vt:variant>
    </vt:vector>
  </HeadingPairs>
  <TitlesOfParts>
    <vt:vector size="29" baseType="lpstr">
      <vt:lpstr>Tiempos Headline Regular</vt:lpstr>
      <vt:lpstr>Tiempos Headline Medium</vt:lpstr>
      <vt:lpstr>TWK Lausanne 350</vt:lpstr>
      <vt:lpstr>Arial</vt:lpstr>
      <vt:lpstr>TWK Lausanne 300</vt:lpstr>
      <vt:lpstr>Wingdings</vt:lpstr>
      <vt:lpstr>Symbol</vt:lpstr>
      <vt:lpstr>Segoe UI</vt:lpstr>
      <vt:lpstr>TWK Lausanne 500</vt:lpstr>
      <vt:lpstr>Calibri</vt:lpstr>
      <vt:lpstr>Calibri Light</vt:lpstr>
      <vt:lpstr>TWK Lausanne 450</vt:lpstr>
      <vt:lpstr>Office Theme</vt:lpstr>
      <vt:lpstr>1_Office Theme</vt:lpstr>
      <vt:lpstr>Job Pack   Joiner (April 2025)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Stevenson</dc:creator>
  <cp:lastModifiedBy>Ainslie Bradley</cp:lastModifiedBy>
  <cp:revision>147</cp:revision>
  <dcterms:created xsi:type="dcterms:W3CDTF">2021-11-30T15:33:31Z</dcterms:created>
  <dcterms:modified xsi:type="dcterms:W3CDTF">2025-04-22T09:47:26Z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0x0101000551A7C86D4A6B41B4081EC67ADB7E97</vt:lpwstr>
  </property>
  <property fmtid="{D5CDD505-2E9C-101B-9397-08002B2CF9AE}" pid="3" name="MediaServiceImageTags">
    <vt:lpwstr/>
  </property>
</Properties>
</file>