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modernComment_121_B94DF140.xml" ContentType="application/vnd.ms-powerpoint.comments+xml"/>
  <Override PartName="/ppt/comments/modernComment_118_AB655DFC.xml" ContentType="application/vnd.ms-powerpoint.comments+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 id="2147483679" r:id="rId5"/>
  </p:sldMasterIdLst>
  <p:notesMasterIdLst>
    <p:notesMasterId r:id="rId21"/>
  </p:notesMasterIdLst>
  <p:sldIdLst>
    <p:sldId id="305" r:id="rId6"/>
    <p:sldId id="283" r:id="rId7"/>
    <p:sldId id="301" r:id="rId8"/>
    <p:sldId id="279" r:id="rId9"/>
    <p:sldId id="278" r:id="rId10"/>
    <p:sldId id="303" r:id="rId11"/>
    <p:sldId id="277" r:id="rId12"/>
    <p:sldId id="315" r:id="rId13"/>
    <p:sldId id="289" r:id="rId14"/>
    <p:sldId id="308" r:id="rId15"/>
    <p:sldId id="314" r:id="rId16"/>
    <p:sldId id="295" r:id="rId17"/>
    <p:sldId id="280" r:id="rId18"/>
    <p:sldId id="300" r:id="rId19"/>
    <p:sldId id="299" r:id="rId20"/>
  </p:sldIdLst>
  <p:sldSz cx="12192000" cy="6858000"/>
  <p:notesSz cx="6858000" cy="9144000"/>
  <p:embeddedFontLst>
    <p:embeddedFont>
      <p:font typeface="Segoe UI" panose="020B0502040204020203" pitchFamily="34" charset="0"/>
      <p:regular r:id="rId22"/>
      <p:bold r:id="rId23"/>
      <p:italic r:id="rId24"/>
      <p:boldItalic r:id="rId25"/>
    </p:embeddedFont>
    <p:embeddedFont>
      <p:font typeface="Tiempos Headline Medium" panose="020B0604020202020204" charset="0"/>
      <p:regular r:id="rId26"/>
    </p:embeddedFont>
    <p:embeddedFont>
      <p:font typeface="Tiempos Headline Regular" panose="02020503060303060403" pitchFamily="18" charset="0"/>
      <p:regular r:id="rId27"/>
    </p:embeddedFont>
    <p:embeddedFont>
      <p:font typeface="TWK Lausanne 350" panose="02000503040000020004" pitchFamily="50" charset="0"/>
      <p:regular r:id="rId28"/>
      <p:italic r:id="rId29"/>
    </p:embeddedFont>
    <p:embeddedFont>
      <p:font typeface="TWK Lausanne 500" panose="02000503040000020004" pitchFamily="50" charset="0"/>
      <p:regular r:id="rId30"/>
      <p:italic r:id="rId3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5C0C620-35FF-8A11-92CB-B84166AB3BCB}" name="Janet Haugh" initials="JH" userId="S::J.Haugh@rightthere.org::793f3f27-ee71-4c59-8465-0311ddba2686" providerId="AD"/>
  <p188:author id="{8E7A2247-D9F5-3FB0-74C0-39B4191F5F95}" name="Ainslie Bradley" initials="AB" userId="S::A.Bradley@rightthere.org::cf0bf7ea-799c-42a9-bae9-2cd257c54eb6" providerId="AD"/>
  <p188:author id="{6206DFFD-E705-8FC1-4C55-064E8F3DB47D}" name="Shelby Jones" initials="SJ" userId="S::S.Jones@rightthere.org::17ac17fd-04b2-4874-a6e6-5fb58b47649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5251"/>
    <a:srgbClr val="F7F5F2"/>
    <a:srgbClr val="F5BF17"/>
    <a:srgbClr val="EBDECF"/>
    <a:srgbClr val="7A99C7"/>
    <a:srgbClr val="FABAB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34" autoAdjust="0"/>
    <p:restoredTop sz="96327"/>
  </p:normalViewPr>
  <p:slideViewPr>
    <p:cSldViewPr snapToGrid="0" snapToObjects="1">
      <p:cViewPr varScale="1">
        <p:scale>
          <a:sx n="95" d="100"/>
          <a:sy n="95" d="100"/>
        </p:scale>
        <p:origin x="221"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3.fntdata"/><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2.fntdata"/><Relationship Id="rId28" Type="http://schemas.openxmlformats.org/officeDocument/2006/relationships/font" Target="fonts/font7.fntdata"/><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nslie Bradley" userId="cf0bf7ea-799c-42a9-bae9-2cd257c54eb6" providerId="ADAL" clId="{183F9185-3CBF-483C-9847-720259D70DFB}"/>
    <pc:docChg chg="modSld">
      <pc:chgData name="Ainslie Bradley" userId="cf0bf7ea-799c-42a9-bae9-2cd257c54eb6" providerId="ADAL" clId="{183F9185-3CBF-483C-9847-720259D70DFB}" dt="2025-04-23T06:41:16.496" v="12" actId="20577"/>
      <pc:docMkLst>
        <pc:docMk/>
      </pc:docMkLst>
      <pc:sldChg chg="modSp mod">
        <pc:chgData name="Ainslie Bradley" userId="cf0bf7ea-799c-42a9-bae9-2cd257c54eb6" providerId="ADAL" clId="{183F9185-3CBF-483C-9847-720259D70DFB}" dt="2025-04-23T06:41:16.496" v="12" actId="20577"/>
        <pc:sldMkLst>
          <pc:docMk/>
          <pc:sldMk cId="2303596187" sldId="305"/>
        </pc:sldMkLst>
        <pc:spChg chg="mod">
          <ac:chgData name="Ainslie Bradley" userId="cf0bf7ea-799c-42a9-bae9-2cd257c54eb6" providerId="ADAL" clId="{183F9185-3CBF-483C-9847-720259D70DFB}" dt="2025-04-23T06:41:16.496" v="12" actId="20577"/>
          <ac:spMkLst>
            <pc:docMk/>
            <pc:sldMk cId="2303596187" sldId="305"/>
            <ac:spMk id="2" creationId="{B3ABBA8C-6821-060A-9D0E-6852CC324C47}"/>
          </ac:spMkLst>
        </pc:spChg>
      </pc:sldChg>
    </pc:docChg>
  </pc:docChgLst>
</pc:chgInfo>
</file>

<file path=ppt/comments/modernComment_118_AB655DFC.xml><?xml version="1.0" encoding="utf-8"?>
<p188:cmLst xmlns:a="http://schemas.openxmlformats.org/drawingml/2006/main" xmlns:r="http://schemas.openxmlformats.org/officeDocument/2006/relationships" xmlns:p188="http://schemas.microsoft.com/office/powerpoint/2018/8/main">
  <p188:cm id="{9F5D3A0A-06A6-44FE-B839-D0D489B52650}" authorId="{F5C0C620-35FF-8A11-92CB-B84166AB3BCB}" created="2025-04-15T07:47:19.215">
    <ac:txMkLst xmlns:ac="http://schemas.microsoft.com/office/drawing/2013/main/command">
      <pc:docMk xmlns:pc="http://schemas.microsoft.com/office/powerpoint/2013/main/command"/>
      <pc:sldMk xmlns:pc="http://schemas.microsoft.com/office/powerpoint/2013/main/command" cId="2875547132" sldId="280"/>
      <ac:spMk id="7" creationId="{4775E503-E4C9-9ACB-19E6-B46F25322EB8}"/>
      <ac:txMk cp="329">
        <ac:context len="839" hash="3583454646"/>
      </ac:txMk>
    </ac:txMkLst>
    <p188:pos x="4810812" y="2406253"/>
    <p188:txBody>
      <a:bodyPr/>
      <a:lstStyle/>
      <a:p>
        <a:r>
          <a:rPr lang="en-GB"/>
          <a:t>Agree we need to reconsider the wording of this for this JD and potentially others. I would suggest a minimum 3 days in the workplace (which could include their visits to programmes, etc.) and wording that reflects the flexibility will be agreed with their manager based on the requirements of the role.</a:t>
        </a:r>
      </a:p>
    </p188:txBody>
    <p188:extLst>
      <p:ext xmlns:p="http://schemas.openxmlformats.org/presentationml/2006/main" uri="{57CB4572-C831-44C2-8A1C-0ADB6CCDFE69}">
        <p223:reactions xmlns:p223="http://schemas.microsoft.com/office/powerpoint/2022/03/main">
          <p223:rxn type="👍">
            <p223:instance time="2025-04-23T06:40:11.816" authorId="{8E7A2247-D9F5-3FB0-74C0-39B4191F5F95}"/>
          </p223:rxn>
        </p223:reactions>
      </p:ext>
    </p188:extLst>
  </p188:cm>
</p188:cmLst>
</file>

<file path=ppt/comments/modernComment_121_B94DF140.xml><?xml version="1.0" encoding="utf-8"?>
<p188:cmLst xmlns:a="http://schemas.openxmlformats.org/drawingml/2006/main" xmlns:r="http://schemas.openxmlformats.org/officeDocument/2006/relationships" xmlns:p188="http://schemas.microsoft.com/office/powerpoint/2018/8/main">
  <p188:cm id="{636C0DCB-13C2-4ECB-ADE9-A0447FEA8361}" authorId="{F5C0C620-35FF-8A11-92CB-B84166AB3BCB}" created="2025-04-15T07:44:56.146">
    <ac:txMkLst xmlns:ac="http://schemas.microsoft.com/office/drawing/2013/main/command">
      <pc:docMk xmlns:pc="http://schemas.microsoft.com/office/powerpoint/2013/main/command"/>
      <pc:sldMk xmlns:pc="http://schemas.microsoft.com/office/powerpoint/2013/main/command" cId="3108892992" sldId="289"/>
      <ac:spMk id="8" creationId="{619B6A0B-1B81-972F-AB73-9865BCE66301}"/>
      <ac:txMk cp="537" len="16">
        <ac:context len="1196" hash="2799826383"/>
      </ac:txMk>
    </ac:txMkLst>
    <p188:pos x="6631279" y="2609861"/>
    <p188:txBody>
      <a:bodyPr/>
      <a:lstStyle/>
      <a:p>
        <a:r>
          <a:rPr lang="en-GB"/>
          <a:t>Similar to before, any overlap with H&amp;S we need to reference?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F997C-7FBA-EB46-8E56-0C085E8C83A5}" type="datetimeFigureOut">
              <a:rPr lang="en-US" smtClean="0"/>
              <a:t>4/23/2025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BCC94-33F3-724C-96E3-5648D1235A36}" type="slidenum">
              <a:rPr lang="en-US" smtClean="0"/>
              <a:t>‹#›</a:t>
            </a:fld>
            <a:endParaRPr lang="en-US"/>
          </a:p>
        </p:txBody>
      </p:sp>
    </p:spTree>
    <p:extLst>
      <p:ext uri="{BB962C8B-B14F-4D97-AF65-F5344CB8AC3E}">
        <p14:creationId xmlns:p14="http://schemas.microsoft.com/office/powerpoint/2010/main" val="345367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B0A64FC-0381-7D49-B754-9C4B64D774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1">
            <a:extLst>
              <a:ext uri="{FF2B5EF4-FFF2-40B4-BE49-F238E27FC236}">
                <a16:creationId xmlns:a16="http://schemas.microsoft.com/office/drawing/2014/main" id="{295CB478-133F-984F-A142-DC61CD74AF89}"/>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9" name="Text Placeholder 13">
            <a:extLst>
              <a:ext uri="{FF2B5EF4-FFF2-40B4-BE49-F238E27FC236}">
                <a16:creationId xmlns:a16="http://schemas.microsoft.com/office/drawing/2014/main" id="{11225AC1-32E0-AB4F-B3CD-9FD789B2C982}"/>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spTree>
    <p:extLst>
      <p:ext uri="{BB962C8B-B14F-4D97-AF65-F5344CB8AC3E}">
        <p14:creationId xmlns:p14="http://schemas.microsoft.com/office/powerpoint/2010/main" val="416344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4207C92-9C26-AD47-824F-35F775D08665}"/>
              </a:ext>
            </a:extLst>
          </p:cNvPr>
          <p:cNvPicPr>
            <a:picLocks noChangeAspect="1"/>
          </p:cNvPicPr>
          <p:nvPr userDrawn="1"/>
        </p:nvPicPr>
        <p:blipFill>
          <a:blip r:embed="rId2"/>
          <a:stretch>
            <a:fillRect/>
          </a:stretch>
        </p:blipFill>
        <p:spPr>
          <a:xfrm>
            <a:off x="0" y="0"/>
            <a:ext cx="12192000" cy="6858000"/>
          </a:xfrm>
          <a:prstGeom prst="rect">
            <a:avLst/>
          </a:prstGeom>
          <a:solidFill>
            <a:srgbClr val="EBDECF"/>
          </a:solidFill>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53205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0B15769-4204-E740-B475-6D50B9B2A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08162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F7785FF-14C1-DF43-89A4-3BF8F453C03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365070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7DD43A78-BC74-FD45-A3EE-1041BC1435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3707345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2FFBA0C-D195-7C4F-9DAB-65B3FB2AA7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Picture Placeholder 7">
            <a:extLst>
              <a:ext uri="{FF2B5EF4-FFF2-40B4-BE49-F238E27FC236}">
                <a16:creationId xmlns:a16="http://schemas.microsoft.com/office/drawing/2014/main" id="{CA5F28FE-FE59-1D43-AD24-2DA9B01AD03D}"/>
              </a:ext>
            </a:extLst>
          </p:cNvPr>
          <p:cNvSpPr>
            <a:spLocks noGrp="1" noChangeAspect="1"/>
          </p:cNvSpPr>
          <p:nvPr>
            <p:ph type="pic" sz="quarter" idx="10"/>
          </p:nvPr>
        </p:nvSpPr>
        <p:spPr>
          <a:xfrm>
            <a:off x="6491550" y="1157550"/>
            <a:ext cx="5364000" cy="5364000"/>
          </a:xfrm>
          <a:prstGeom prst="ellipse">
            <a:avLst/>
          </a:prstGeom>
        </p:spPr>
        <p:txBody>
          <a:bodyPr/>
          <a:lstStyle/>
          <a:p>
            <a:r>
              <a:rPr lang="en-GB"/>
              <a:t>Click icon to add picture</a:t>
            </a:r>
            <a:endParaRPr lang="en-US" dirty="0"/>
          </a:p>
        </p:txBody>
      </p:sp>
      <p:sp>
        <p:nvSpPr>
          <p:cNvPr id="10" name="Text Placeholder 7">
            <a:extLst>
              <a:ext uri="{FF2B5EF4-FFF2-40B4-BE49-F238E27FC236}">
                <a16:creationId xmlns:a16="http://schemas.microsoft.com/office/drawing/2014/main" id="{38E40B46-B5B8-D346-8106-2AA2C8141CFC}"/>
              </a:ext>
            </a:extLst>
          </p:cNvPr>
          <p:cNvSpPr>
            <a:spLocks noGrp="1"/>
          </p:cNvSpPr>
          <p:nvPr>
            <p:ph type="body" sz="quarter" idx="11" hasCustomPrompt="1"/>
          </p:nvPr>
        </p:nvSpPr>
        <p:spPr>
          <a:xfrm>
            <a:off x="-1" y="1422400"/>
            <a:ext cx="4701600" cy="543560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11" name="Text Placeholder 8">
            <a:extLst>
              <a:ext uri="{FF2B5EF4-FFF2-40B4-BE49-F238E27FC236}">
                <a16:creationId xmlns:a16="http://schemas.microsoft.com/office/drawing/2014/main" id="{2D94BE32-1AFF-724A-8270-5DCE831827D1}"/>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Tree>
    <p:extLst>
      <p:ext uri="{BB962C8B-B14F-4D97-AF65-F5344CB8AC3E}">
        <p14:creationId xmlns:p14="http://schemas.microsoft.com/office/powerpoint/2010/main" val="2345338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193D7C3D-29FA-DF43-9B85-95CA20B1B04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410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F2582429-C545-7C45-811E-38BDAD6EC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579AFB7C-7744-2E4E-8EF8-E0A3D0318B95}"/>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3" name="Text Placeholder 8">
            <a:extLst>
              <a:ext uri="{FF2B5EF4-FFF2-40B4-BE49-F238E27FC236}">
                <a16:creationId xmlns:a16="http://schemas.microsoft.com/office/drawing/2014/main" id="{17D468F3-CADE-FE4D-A2A0-CF9BF480BF99}"/>
              </a:ext>
            </a:extLst>
          </p:cNvPr>
          <p:cNvSpPr>
            <a:spLocks noGrp="1"/>
          </p:cNvSpPr>
          <p:nvPr>
            <p:ph type="body" sz="quarter" idx="14" hasCustomPrompt="1"/>
          </p:nvPr>
        </p:nvSpPr>
        <p:spPr>
          <a:xfrm>
            <a:off x="6040800" y="821099"/>
            <a:ext cx="6151200" cy="4282241"/>
          </a:xfrm>
        </p:spPr>
        <p:txBody>
          <a:bodyPr wrap="square"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Place holder text</a:t>
            </a:r>
            <a:br>
              <a:rPr lang="en-US" dirty="0"/>
            </a:br>
            <a:r>
              <a:rPr lang="en-US" dirty="0"/>
              <a:t>Place holder text</a:t>
            </a:r>
            <a:br>
              <a:rPr lang="en-US" dirty="0"/>
            </a:br>
            <a:br>
              <a:rPr lang="en-US" dirty="0"/>
            </a:br>
            <a:r>
              <a:rPr lang="en-US" dirty="0"/>
              <a:t>Place holder text</a:t>
            </a:r>
            <a:br>
              <a:rPr lang="en-US" dirty="0"/>
            </a:br>
            <a:r>
              <a:rPr lang="en-US" dirty="0"/>
              <a:t>Place holder text</a:t>
            </a:r>
          </a:p>
        </p:txBody>
      </p:sp>
    </p:spTree>
    <p:extLst>
      <p:ext uri="{BB962C8B-B14F-4D97-AF65-F5344CB8AC3E}">
        <p14:creationId xmlns:p14="http://schemas.microsoft.com/office/powerpoint/2010/main" val="2405169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03A2-EF16-CD12-CE69-41B049A2E5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1E0394-BF65-C249-540E-883836A14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CCF43C-6077-2495-9DC2-B869BA471952}"/>
              </a:ext>
            </a:extLst>
          </p:cNvPr>
          <p:cNvSpPr>
            <a:spLocks noGrp="1"/>
          </p:cNvSpPr>
          <p:nvPr>
            <p:ph type="dt" sz="half" idx="10"/>
          </p:nvPr>
        </p:nvSpPr>
        <p:spPr/>
        <p:txBody>
          <a:bodyPr/>
          <a:lstStyle/>
          <a:p>
            <a:fld id="{A6D203DF-72FA-4C83-8A06-469AEDFAC4FB}" type="datetimeFigureOut">
              <a:rPr lang="en-GB" smtClean="0"/>
              <a:t>23/04/2025</a:t>
            </a:fld>
            <a:endParaRPr lang="en-GB"/>
          </a:p>
        </p:txBody>
      </p:sp>
      <p:sp>
        <p:nvSpPr>
          <p:cNvPr id="5" name="Footer Placeholder 4">
            <a:extLst>
              <a:ext uri="{FF2B5EF4-FFF2-40B4-BE49-F238E27FC236}">
                <a16:creationId xmlns:a16="http://schemas.microsoft.com/office/drawing/2014/main" id="{FDC8AFD0-2CD5-9918-97B9-02EEBA6CCC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E9D05A-C7BC-0D3F-EEDC-FA926C150A91}"/>
              </a:ext>
            </a:extLst>
          </p:cNvPr>
          <p:cNvSpPr>
            <a:spLocks noGrp="1"/>
          </p:cNvSpPr>
          <p:nvPr>
            <p:ph type="sldNum" sz="quarter" idx="12"/>
          </p:nvPr>
        </p:nvSpPr>
        <p:spPr/>
        <p:txBody>
          <a:bodyPr/>
          <a:lstStyle/>
          <a:p>
            <a:fld id="{89CF6AC2-AD35-4C96-8A4E-66DCA2D3F214}" type="slidenum">
              <a:rPr lang="en-GB" smtClean="0"/>
              <a:t>‹#›</a:t>
            </a:fld>
            <a:endParaRPr lang="en-GB"/>
          </a:p>
        </p:txBody>
      </p:sp>
    </p:spTree>
    <p:extLst>
      <p:ext uri="{BB962C8B-B14F-4D97-AF65-F5344CB8AC3E}">
        <p14:creationId xmlns:p14="http://schemas.microsoft.com/office/powerpoint/2010/main" val="2355628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4" name="Picture 6" descr="A picture containing text&#10;&#10;Description automatically generated">
            <a:extLst>
              <a:ext uri="{FF2B5EF4-FFF2-40B4-BE49-F238E27FC236}">
                <a16:creationId xmlns:a16="http://schemas.microsoft.com/office/drawing/2014/main" id="{30D731C6-736E-4FF3-B617-B29E14CC1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9"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30143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2" name="Picture 6" descr="Text&#10;&#10;Description automatically generated">
            <a:extLst>
              <a:ext uri="{FF2B5EF4-FFF2-40B4-BE49-F238E27FC236}">
                <a16:creationId xmlns:a16="http://schemas.microsoft.com/office/drawing/2014/main" id="{E7A16E75-7777-4981-9FD2-7CA7667E4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504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A61428C-3514-E343-9CD4-D36DB94C13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6304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5" name="Picture 6" descr="Icon&#10;&#10;Description automatically generated with medium confidence">
            <a:extLst>
              <a:ext uri="{FF2B5EF4-FFF2-40B4-BE49-F238E27FC236}">
                <a16:creationId xmlns:a16="http://schemas.microsoft.com/office/drawing/2014/main" id="{3241EBB6-1825-41BC-8266-ACA5D2A5D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7">
            <a:extLst>
              <a:ext uri="{FF2B5EF4-FFF2-40B4-BE49-F238E27FC236}">
                <a16:creationId xmlns:a16="http://schemas.microsoft.com/office/drawing/2014/main" id="{AC219FBC-EE08-42E1-96DF-4939088C2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600" y="5181600"/>
            <a:ext cx="21859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2"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14"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353098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75AABF2E-60AA-4752-9CEC-9D2C4F49D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590139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F8EE6928-8E60-4AF7-8056-E177EC31E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92000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6" descr="Chart&#10;&#10;Description automatically generated with medium confidence">
            <a:extLst>
              <a:ext uri="{FF2B5EF4-FFF2-40B4-BE49-F238E27FC236}">
                <a16:creationId xmlns:a16="http://schemas.microsoft.com/office/drawing/2014/main" id="{B45B2765-61E2-4F07-A7E5-2EE4F452C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151151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D090350F-76A2-4D1A-97F5-6A259C886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967834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6" descr="A picture containing icon&#10;&#10;Description automatically generated">
            <a:extLst>
              <a:ext uri="{FF2B5EF4-FFF2-40B4-BE49-F238E27FC236}">
                <a16:creationId xmlns:a16="http://schemas.microsoft.com/office/drawing/2014/main" id="{CA668533-0C56-47F6-BF6A-F2A73F254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827656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709B8272-2D4F-4524-A287-DB2C8719A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78412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A6742B0-125E-4D05-90AB-A8370114B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EBDEC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364990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BA57102-E4E5-4B74-8286-089E27893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587280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9734560F-9E8E-45E1-A2F0-DCF4A63BE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89073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3199FC0-51B3-3B4C-B2EC-831BAC2121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49188002-AFEC-EB40-894A-B0D3EB876C22}"/>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2" name="Text Placeholder 11">
            <a:extLst>
              <a:ext uri="{FF2B5EF4-FFF2-40B4-BE49-F238E27FC236}">
                <a16:creationId xmlns:a16="http://schemas.microsoft.com/office/drawing/2014/main" id="{C5556202-541C-784B-9F6A-C037B1ED51F7}"/>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14" name="Text Placeholder 13">
            <a:extLst>
              <a:ext uri="{FF2B5EF4-FFF2-40B4-BE49-F238E27FC236}">
                <a16:creationId xmlns:a16="http://schemas.microsoft.com/office/drawing/2014/main" id="{28BFABC2-6454-CB4E-919A-AD03DCC39BB5}"/>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pic>
        <p:nvPicPr>
          <p:cNvPr id="7" name="Graphic 6">
            <a:extLst>
              <a:ext uri="{FF2B5EF4-FFF2-40B4-BE49-F238E27FC236}">
                <a16:creationId xmlns:a16="http://schemas.microsoft.com/office/drawing/2014/main" id="{C7902DD1-4734-594D-BB70-BA393B0D82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07600" y="5181600"/>
            <a:ext cx="2185200" cy="1677014"/>
          </a:xfrm>
          <a:prstGeom prst="rect">
            <a:avLst/>
          </a:prstGeom>
        </p:spPr>
      </p:pic>
    </p:spTree>
    <p:extLst>
      <p:ext uri="{BB962C8B-B14F-4D97-AF65-F5344CB8AC3E}">
        <p14:creationId xmlns:p14="http://schemas.microsoft.com/office/powerpoint/2010/main" val="1125679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4AE7AB27-7283-4352-A1A2-5516CECFA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849645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7C73C882-3B89-43B5-9C08-F08F2D584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7"/>
          <p:cNvSpPr>
            <a:spLocks noGrp="1" noChangeAspect="1"/>
          </p:cNvSpPr>
          <p:nvPr>
            <p:ph type="pic" sz="quarter" idx="10"/>
          </p:nvPr>
        </p:nvSpPr>
        <p:spPr>
          <a:xfrm>
            <a:off x="649155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0" name="Text Placeholder 7"/>
          <p:cNvSpPr>
            <a:spLocks noGrp="1"/>
          </p:cNvSpPr>
          <p:nvPr>
            <p:ph type="body" sz="quarter" idx="11"/>
          </p:nvPr>
        </p:nvSpPr>
        <p:spPr>
          <a:xfrm>
            <a:off x="-1" y="1422400"/>
            <a:ext cx="4701600" cy="543560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1"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768074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2" name="Picture 6" descr="Graphical user interface&#10;&#10;Description automatically generated with medium confidence">
            <a:extLst>
              <a:ext uri="{FF2B5EF4-FFF2-40B4-BE49-F238E27FC236}">
                <a16:creationId xmlns:a16="http://schemas.microsoft.com/office/drawing/2014/main" id="{31314DAE-6C81-4106-892E-B15C1C452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99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6" descr="Shape&#10;&#10;Description automatically generated with medium confidence">
            <a:extLst>
              <a:ext uri="{FF2B5EF4-FFF2-40B4-BE49-F238E27FC236}">
                <a16:creationId xmlns:a16="http://schemas.microsoft.com/office/drawing/2014/main" id="{D0E72BA4-D5D8-4809-AFBC-9843BF55B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3" name="Text Placeholder 8"/>
          <p:cNvSpPr>
            <a:spLocks noGrp="1"/>
          </p:cNvSpPr>
          <p:nvPr>
            <p:ph type="body" sz="quarter" idx="14"/>
          </p:nvPr>
        </p:nvSpPr>
        <p:spPr>
          <a:xfrm>
            <a:off x="6040800" y="821099"/>
            <a:ext cx="6151200" cy="4282241"/>
          </a:xfrm>
        </p:spPr>
        <p:txBody>
          <a:bodyPr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51339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EC1F9BB0-CF24-2841-8C9B-D0D9CCEEF9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60682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4D2A5C20-E9F2-1F46-9F07-8222C19D22E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9558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4A789E2F-CB2E-9748-A25D-1567D44079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238767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AF3E749-9D2D-A748-8307-09B043848F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16610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E0EDE712-F690-534D-B6E2-E7BC23FFBA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390712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4A2D3534-2FF9-EC48-82BC-F63D5E125F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66026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CE627-728A-A945-ACCC-C53241782574}" type="datetimeFigureOut">
              <a:rPr lang="en-US" smtClean="0"/>
              <a:t>4/23/2025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F1897-49DC-334B-BDBD-6603CE1EBC9D}" type="slidenum">
              <a:rPr lang="en-US" smtClean="0"/>
              <a:t>‹#›</a:t>
            </a:fld>
            <a:endParaRPr lang="en-US"/>
          </a:p>
        </p:txBody>
      </p:sp>
    </p:spTree>
    <p:extLst>
      <p:ext uri="{BB962C8B-B14F-4D97-AF65-F5344CB8AC3E}">
        <p14:creationId xmlns:p14="http://schemas.microsoft.com/office/powerpoint/2010/main" val="3709322760"/>
      </p:ext>
    </p:extLst>
  </p:cSld>
  <p:clrMap bg1="lt1" tx1="dk1" bg2="lt2" tx2="dk2" accent1="accent1" accent2="accent2" accent3="accent3" accent4="accent4" accent5="accent5" accent6="accent6" hlink="hlink" folHlink="folHlink"/>
  <p:sldLayoutIdLst>
    <p:sldLayoutId id="2147483666" r:id="rId1"/>
    <p:sldLayoutId id="2147483676" r:id="rId2"/>
    <p:sldLayoutId id="2147483661" r:id="rId3"/>
    <p:sldLayoutId id="2147483662" r:id="rId4"/>
    <p:sldLayoutId id="2147483667" r:id="rId5"/>
    <p:sldLayoutId id="2147483668" r:id="rId6"/>
    <p:sldLayoutId id="2147483669" r:id="rId7"/>
    <p:sldLayoutId id="2147483670" r:id="rId8"/>
    <p:sldLayoutId id="2147483663" r:id="rId9"/>
    <p:sldLayoutId id="2147483674" r:id="rId10"/>
    <p:sldLayoutId id="2147483671" r:id="rId11"/>
    <p:sldLayoutId id="2147483672" r:id="rId12"/>
    <p:sldLayoutId id="2147483673" r:id="rId13"/>
    <p:sldLayoutId id="2147483664" r:id="rId14"/>
    <p:sldLayoutId id="2147483665" r:id="rId15"/>
    <p:sldLayoutId id="2147483675"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F170E10-485D-42AD-B147-A9F02C7A020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B7EA6E3C-0A9E-4BA1-AC8C-533FF394A5D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AF70AAA-5F3F-42E2-96F9-3CCD98E6B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4087748-FAEB-4309-B72D-321AB7F48181}" type="datetimeFigureOut">
              <a:rPr lang="en-US"/>
              <a:pPr>
                <a:defRPr/>
              </a:pPr>
              <a:t>4/23/2025</a:t>
            </a:fld>
            <a:endParaRPr lang="en-US"/>
          </a:p>
        </p:txBody>
      </p:sp>
      <p:sp>
        <p:nvSpPr>
          <p:cNvPr id="5" name="Footer Placeholder 4">
            <a:extLst>
              <a:ext uri="{FF2B5EF4-FFF2-40B4-BE49-F238E27FC236}">
                <a16:creationId xmlns:a16="http://schemas.microsoft.com/office/drawing/2014/main" id="{EB6C7481-75C2-41CF-B8E6-7FD6B76E4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DB13426-6221-4DC0-8824-F65F11FBE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87AF970E-BA87-4283-927E-D7D9ABB48671}" type="slidenum">
              <a:rPr lang="en-US"/>
              <a:pPr>
                <a:defRPr/>
              </a:pPr>
              <a:t>‹#›</a:t>
            </a:fld>
            <a:endParaRPr lang="en-US"/>
          </a:p>
        </p:txBody>
      </p:sp>
    </p:spTree>
    <p:extLst>
      <p:ext uri="{BB962C8B-B14F-4D97-AF65-F5344CB8AC3E}">
        <p14:creationId xmlns:p14="http://schemas.microsoft.com/office/powerpoint/2010/main" val="38344300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8.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microsoft.com/office/2018/10/relationships/comments" Target="../comments/modernComment_118_AB655DFC.xml"/><Relationship Id="rId1" Type="http://schemas.openxmlformats.org/officeDocument/2006/relationships/slideLayout" Target="../slideLayouts/slideLayout17.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2" Type="http://schemas.openxmlformats.org/officeDocument/2006/relationships/hyperlink" Target="mailto:recruitment@righthere.org"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microsoft.com/office/2018/10/relationships/comments" Target="../comments/modernComment_121_B94DF140.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BF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BA8C-6821-060A-9D0E-6852CC324C47}"/>
              </a:ext>
            </a:extLst>
          </p:cNvPr>
          <p:cNvSpPr>
            <a:spLocks noGrp="1"/>
          </p:cNvSpPr>
          <p:nvPr>
            <p:ph type="ctrTitle"/>
          </p:nvPr>
        </p:nvSpPr>
        <p:spPr>
          <a:xfrm>
            <a:off x="1342053" y="4080167"/>
            <a:ext cx="5459963" cy="2387600"/>
          </a:xfrm>
        </p:spPr>
        <p:txBody>
          <a:bodyPr anchor="t">
            <a:normAutofit/>
          </a:bodyPr>
          <a:lstStyle/>
          <a:p>
            <a:pPr algn="l"/>
            <a:r>
              <a:rPr lang="en-US" sz="3600" dirty="0">
                <a:latin typeface="Tiempos Headline Regular" panose="02020503060303060403" pitchFamily="18" charset="0"/>
              </a:rPr>
              <a:t>Job Pack  </a:t>
            </a:r>
            <a:br>
              <a:rPr lang="en-US" sz="3600" dirty="0">
                <a:latin typeface="Tiempos Headline Regular" panose="02020503060303060403" pitchFamily="18" charset="0"/>
              </a:rPr>
            </a:br>
            <a:r>
              <a:rPr lang="en-GB" sz="3200" dirty="0">
                <a:latin typeface="Tiempos Headline Regular" panose="02020503060303060403" pitchFamily="18" charset="0"/>
              </a:rPr>
              <a:t>Risk &amp; Quality Assurance Manager</a:t>
            </a:r>
            <a:br>
              <a:rPr lang="en-US" sz="4400" dirty="0">
                <a:latin typeface="Tiempos Headline Regular" panose="02020503060303060403" pitchFamily="18" charset="0"/>
              </a:rPr>
            </a:br>
            <a:r>
              <a:rPr lang="en-US" sz="1800">
                <a:latin typeface="TWK Lausanne 350" panose="02000503040000020004" pitchFamily="50" charset="0"/>
              </a:rPr>
              <a:t>(April </a:t>
            </a:r>
            <a:r>
              <a:rPr lang="en-US" sz="1800" dirty="0">
                <a:latin typeface="TWK Lausanne 350" panose="02000503040000020004" pitchFamily="50" charset="0"/>
              </a:rPr>
              <a:t>2025)</a:t>
            </a:r>
            <a:endParaRPr lang="en-GB" sz="4400" dirty="0"/>
          </a:p>
        </p:txBody>
      </p:sp>
      <p:pic>
        <p:nvPicPr>
          <p:cNvPr id="6" name="Picture 5" descr="A black background with white text&#10;&#10;Description automatically generated">
            <a:extLst>
              <a:ext uri="{FF2B5EF4-FFF2-40B4-BE49-F238E27FC236}">
                <a16:creationId xmlns:a16="http://schemas.microsoft.com/office/drawing/2014/main" id="{25CBEC15-EE35-3B88-776B-D4D179CB1B99}"/>
              </a:ext>
            </a:extLst>
          </p:cNvPr>
          <p:cNvPicPr>
            <a:picLocks noChangeAspect="1"/>
          </p:cNvPicPr>
          <p:nvPr/>
        </p:nvPicPr>
        <p:blipFill>
          <a:blip r:embed="rId2"/>
          <a:srcRect l="28263" t="25029" r="29261" b="25679"/>
          <a:stretch/>
        </p:blipFill>
        <p:spPr>
          <a:xfrm>
            <a:off x="979714" y="601823"/>
            <a:ext cx="4329404" cy="282717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61119D86-AC36-4F60-FF46-7B2B32229A13}"/>
              </a:ext>
            </a:extLst>
          </p:cNvPr>
          <p:cNvPicPr>
            <a:picLocks noChangeAspect="1"/>
          </p:cNvPicPr>
          <p:nvPr/>
        </p:nvPicPr>
        <p:blipFill>
          <a:blip r:embed="rId3"/>
          <a:stretch>
            <a:fillRect/>
          </a:stretch>
        </p:blipFill>
        <p:spPr>
          <a:xfrm>
            <a:off x="8197500" y="3729751"/>
            <a:ext cx="3790908" cy="2827178"/>
          </a:xfrm>
          <a:prstGeom prst="rect">
            <a:avLst/>
          </a:prstGeom>
        </p:spPr>
      </p:pic>
    </p:spTree>
    <p:extLst>
      <p:ext uri="{BB962C8B-B14F-4D97-AF65-F5344CB8AC3E}">
        <p14:creationId xmlns:p14="http://schemas.microsoft.com/office/powerpoint/2010/main" val="2303596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B37C3-5CA8-7AC1-C2E1-2CBAA7634D2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999F819-0E81-46CD-FAAD-9C2ED63B4245}"/>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sp>
        <p:nvSpPr>
          <p:cNvPr id="5" name="TextBox 4">
            <a:extLst>
              <a:ext uri="{FF2B5EF4-FFF2-40B4-BE49-F238E27FC236}">
                <a16:creationId xmlns:a16="http://schemas.microsoft.com/office/drawing/2014/main" id="{79A9E5BA-E0CE-E0A6-6C5A-EFE8DF7E2F3D}"/>
              </a:ext>
            </a:extLst>
          </p:cNvPr>
          <p:cNvSpPr txBox="1"/>
          <p:nvPr/>
        </p:nvSpPr>
        <p:spPr>
          <a:xfrm>
            <a:off x="5915025" y="1239340"/>
            <a:ext cx="5374432" cy="2120581"/>
          </a:xfrm>
          <a:prstGeom prst="rect">
            <a:avLst/>
          </a:prstGeom>
          <a:noFill/>
        </p:spPr>
        <p:txBody>
          <a:bodyPr wrap="square" rtlCol="0">
            <a:spAutoFit/>
          </a:bodyPr>
          <a:lstStyle/>
          <a:p>
            <a:pPr marL="285750" indent="-285750">
              <a:buFont typeface="Wingdings" panose="05000000000000000000" pitchFamily="2" charset="2"/>
              <a:buChar char="ü"/>
            </a:pPr>
            <a:r>
              <a:rPr lang="en-GB" sz="1200" dirty="0">
                <a:effectLst/>
                <a:latin typeface="TWK Lausanne 350" panose="02000503040000020004" pitchFamily="50" charset="0"/>
                <a:ea typeface="Arial Unicode MS"/>
              </a:rPr>
              <a:t>Proven experience in risk management and quality assurance roles</a:t>
            </a:r>
            <a:endParaRPr lang="en-GB" sz="1200" dirty="0">
              <a:solidFill>
                <a:srgbClr val="000000"/>
              </a:solidFill>
              <a:effectLst/>
              <a:latin typeface="TWK Lausanne 350" panose="02000503040000020004" pitchFamily="50" charset="0"/>
              <a:ea typeface="Arial Unicode MS"/>
            </a:endParaRPr>
          </a:p>
          <a:p>
            <a:pPr marL="285750" indent="-285750">
              <a:buFont typeface="Wingdings" panose="05000000000000000000" pitchFamily="2" charset="2"/>
              <a:buChar char="ü"/>
            </a:pPr>
            <a:r>
              <a:rPr lang="en-US" sz="1200" dirty="0">
                <a:effectLst/>
                <a:latin typeface="TWK Lausanne 350" panose="02000503040000020004" pitchFamily="50" charset="0"/>
                <a:ea typeface="Arial Unicode MS"/>
              </a:rPr>
              <a:t>Degree or equivalent </a:t>
            </a:r>
            <a:endParaRPr lang="en-GB" sz="1200" dirty="0">
              <a:solidFill>
                <a:srgbClr val="000000"/>
              </a:solidFill>
              <a:latin typeface="TWK Lausanne 350" panose="02000503040000020004" pitchFamily="50" charset="0"/>
              <a:ea typeface="Arial Unicode MS"/>
            </a:endParaRPr>
          </a:p>
          <a:p>
            <a:pPr marL="285750" indent="-285750">
              <a:buFont typeface="Wingdings" panose="05000000000000000000" pitchFamily="2" charset="2"/>
              <a:buChar char="ü"/>
            </a:pPr>
            <a:r>
              <a:rPr lang="en-US" sz="1200" dirty="0">
                <a:effectLst/>
                <a:latin typeface="TWK Lausanne 350" panose="02000503040000020004" pitchFamily="50" charset="0"/>
                <a:ea typeface="Arial Unicode MS"/>
              </a:rPr>
              <a:t>Excellent </a:t>
            </a:r>
            <a:r>
              <a:rPr lang="en-US" sz="1200" dirty="0" err="1">
                <a:effectLst/>
                <a:latin typeface="TWK Lausanne 350" panose="02000503040000020004" pitchFamily="50" charset="0"/>
                <a:ea typeface="Arial Unicode MS"/>
              </a:rPr>
              <a:t>organisational</a:t>
            </a:r>
            <a:r>
              <a:rPr lang="en-US" sz="1200" dirty="0">
                <a:effectLst/>
                <a:latin typeface="TWK Lausanne 350" panose="02000503040000020004" pitchFamily="50" charset="0"/>
                <a:ea typeface="Arial Unicode MS"/>
              </a:rPr>
              <a:t> and leadership skills</a:t>
            </a:r>
            <a:endParaRPr lang="en-GB" sz="1200" dirty="0">
              <a:solidFill>
                <a:srgbClr val="000000"/>
              </a:solidFill>
              <a:latin typeface="TWK Lausanne 350" panose="02000503040000020004" pitchFamily="50" charset="0"/>
              <a:ea typeface="Arial Unicode MS"/>
            </a:endParaRPr>
          </a:p>
          <a:p>
            <a:pPr marL="285750" indent="-285750">
              <a:buFont typeface="Wingdings" panose="05000000000000000000" pitchFamily="2" charset="2"/>
              <a:buChar char="ü"/>
            </a:pPr>
            <a:r>
              <a:rPr lang="en-GB" sz="1200" dirty="0">
                <a:effectLst/>
                <a:latin typeface="TWK Lausanne 350" panose="02000503040000020004" pitchFamily="50" charset="0"/>
                <a:ea typeface="Arial Unicode MS"/>
              </a:rPr>
              <a:t>Strong analytical and problem-solving skills</a:t>
            </a:r>
          </a:p>
          <a:p>
            <a:pPr marL="285750" indent="-285750">
              <a:buFont typeface="Wingdings" panose="05000000000000000000" pitchFamily="2" charset="2"/>
              <a:buChar char="ü"/>
            </a:pPr>
            <a:r>
              <a:rPr lang="en-GB" sz="1200" dirty="0">
                <a:solidFill>
                  <a:srgbClr val="000000"/>
                </a:solidFill>
                <a:latin typeface="TWK Lausanne 350" panose="02000503040000020004" pitchFamily="50" charset="0"/>
                <a:ea typeface="Arial Unicode MS"/>
              </a:rPr>
              <a:t>Proactive, solution focused and driven</a:t>
            </a:r>
          </a:p>
          <a:p>
            <a:pPr marL="285750" indent="-285750">
              <a:buFont typeface="Wingdings" panose="05000000000000000000" pitchFamily="2" charset="2"/>
              <a:buChar char="ü"/>
            </a:pPr>
            <a:r>
              <a:rPr lang="en-GB" sz="1200" dirty="0">
                <a:solidFill>
                  <a:srgbClr val="000000"/>
                </a:solidFill>
                <a:effectLst/>
                <a:latin typeface="TWK Lausanne 350" panose="02000503040000020004" pitchFamily="50" charset="0"/>
                <a:ea typeface="Arial Unicode MS"/>
              </a:rPr>
              <a:t>Detail-orientated and tho</a:t>
            </a:r>
            <a:r>
              <a:rPr lang="en-GB" sz="1200" dirty="0">
                <a:solidFill>
                  <a:srgbClr val="000000"/>
                </a:solidFill>
                <a:latin typeface="TWK Lausanne 350" panose="02000503040000020004" pitchFamily="50" charset="0"/>
                <a:ea typeface="Arial Unicode MS"/>
              </a:rPr>
              <a:t>rough</a:t>
            </a:r>
            <a:endParaRPr lang="en-GB" sz="1200" dirty="0">
              <a:solidFill>
                <a:srgbClr val="000000"/>
              </a:solidFill>
              <a:effectLst/>
              <a:latin typeface="TWK Lausanne 350" panose="02000503040000020004" pitchFamily="50" charset="0"/>
              <a:ea typeface="Arial Unicode MS"/>
            </a:endParaRPr>
          </a:p>
          <a:p>
            <a:pPr marL="285750" indent="-285750">
              <a:buFont typeface="Wingdings" panose="05000000000000000000" pitchFamily="2" charset="2"/>
              <a:buChar char="ü"/>
            </a:pPr>
            <a:r>
              <a:rPr lang="en-GB" sz="1200" dirty="0">
                <a:effectLst/>
                <a:latin typeface="TWK Lausanne 350" panose="02000503040000020004" pitchFamily="50" charset="0"/>
                <a:ea typeface="Arial Unicode MS"/>
              </a:rPr>
              <a:t>Stron</a:t>
            </a:r>
            <a:r>
              <a:rPr lang="en-GB" sz="1200" dirty="0">
                <a:latin typeface="TWK Lausanne 350" panose="02000503040000020004" pitchFamily="50" charset="0"/>
                <a:ea typeface="Arial Unicode MS"/>
              </a:rPr>
              <a:t>g credibility and capable of working at all levels</a:t>
            </a:r>
            <a:endParaRPr lang="en-GB" sz="1200" dirty="0">
              <a:solidFill>
                <a:srgbClr val="000000"/>
              </a:solidFill>
              <a:latin typeface="TWK Lausanne 350" panose="02000503040000020004" pitchFamily="50" charset="0"/>
              <a:ea typeface="Arial Unicode MS"/>
            </a:endParaRPr>
          </a:p>
          <a:p>
            <a:pPr marL="285750" indent="-285750">
              <a:buFont typeface="Wingdings" panose="05000000000000000000" pitchFamily="2" charset="2"/>
              <a:buChar char="ü"/>
            </a:pPr>
            <a:r>
              <a:rPr lang="en-US" sz="1200" dirty="0">
                <a:effectLst/>
                <a:latin typeface="TWK Lausanne 350" panose="02000503040000020004" pitchFamily="50" charset="0"/>
                <a:ea typeface="Arial Unicode MS"/>
              </a:rPr>
              <a:t>Well developed communication, influencing and communication skills</a:t>
            </a:r>
            <a:endParaRPr lang="en-GB" sz="1200" dirty="0">
              <a:solidFill>
                <a:srgbClr val="000000"/>
              </a:solidFill>
              <a:effectLst/>
              <a:latin typeface="TWK Lausanne 350" panose="02000503040000020004" pitchFamily="50" charset="0"/>
              <a:ea typeface="Arial Unicode MS"/>
            </a:endParaRPr>
          </a:p>
          <a:p>
            <a:pPr marL="285750" indent="-285750">
              <a:buFont typeface="Wingdings" panose="05000000000000000000" pitchFamily="2" charset="2"/>
              <a:buChar char="ü"/>
            </a:pPr>
            <a:r>
              <a:rPr lang="en-US" sz="1200" dirty="0">
                <a:effectLst/>
                <a:latin typeface="TWK Lausanne 350" panose="02000503040000020004" pitchFamily="50" charset="0"/>
                <a:ea typeface="Arial Unicode MS"/>
              </a:rPr>
              <a:t>Familiarity with relevant sector regulations and standards, including the Care Inspectorate</a:t>
            </a:r>
          </a:p>
          <a:p>
            <a:pPr algn="just">
              <a:lnSpc>
                <a:spcPct val="107000"/>
              </a:lnSpc>
              <a:spcAft>
                <a:spcPts val="800"/>
              </a:spcAft>
            </a:pPr>
            <a:r>
              <a:rPr lang="en-GB" sz="1200" b="1" i="0" u="none" strike="noStrike" baseline="0" dirty="0">
                <a:latin typeface="TWK Lausanne 350" panose="02000503040000020004" pitchFamily="50" charset="0"/>
              </a:rPr>
              <a:t> </a:t>
            </a:r>
          </a:p>
        </p:txBody>
      </p:sp>
      <p:grpSp>
        <p:nvGrpSpPr>
          <p:cNvPr id="6" name="Group 5">
            <a:extLst>
              <a:ext uri="{FF2B5EF4-FFF2-40B4-BE49-F238E27FC236}">
                <a16:creationId xmlns:a16="http://schemas.microsoft.com/office/drawing/2014/main" id="{128ADD6F-83AB-DE5A-74D2-FF61B3F73E41}"/>
              </a:ext>
            </a:extLst>
          </p:cNvPr>
          <p:cNvGrpSpPr/>
          <p:nvPr/>
        </p:nvGrpSpPr>
        <p:grpSpPr>
          <a:xfrm>
            <a:off x="0" y="1230825"/>
            <a:ext cx="5627175" cy="5627175"/>
            <a:chOff x="0" y="1230825"/>
            <a:chExt cx="5627175" cy="5627175"/>
          </a:xfrm>
        </p:grpSpPr>
        <p:pic>
          <p:nvPicPr>
            <p:cNvPr id="8" name="Picture 7" descr="Two women posing with flowers in pots&#10;&#10;Description automatically generated">
              <a:extLst>
                <a:ext uri="{FF2B5EF4-FFF2-40B4-BE49-F238E27FC236}">
                  <a16:creationId xmlns:a16="http://schemas.microsoft.com/office/drawing/2014/main" id="{335E7C50-3DC6-AD65-0CC6-6B24FF655CB6}"/>
                </a:ext>
              </a:extLst>
            </p:cNvPr>
            <p:cNvPicPr>
              <a:picLocks noChangeAspect="1"/>
            </p:cNvPicPr>
            <p:nvPr/>
          </p:nvPicPr>
          <p:blipFill rotWithShape="1">
            <a:blip r:embed="rId2"/>
            <a:srcRect l="16667" r="17925" b="5440"/>
            <a:stretch/>
          </p:blipFill>
          <p:spPr>
            <a:xfrm>
              <a:off x="145032" y="1472495"/>
              <a:ext cx="5337110" cy="5143834"/>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3BC7321-B651-9AB4-98A0-80C7D64E881A}"/>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3209650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11635-C92A-EAFA-3A20-C0D3D733B6B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F77A093-778D-1D00-7ADF-6FC38548F51B}"/>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Desirable Knowledge</a:t>
            </a:r>
          </a:p>
        </p:txBody>
      </p:sp>
      <p:sp>
        <p:nvSpPr>
          <p:cNvPr id="5" name="TextBox 4">
            <a:extLst>
              <a:ext uri="{FF2B5EF4-FFF2-40B4-BE49-F238E27FC236}">
                <a16:creationId xmlns:a16="http://schemas.microsoft.com/office/drawing/2014/main" id="{19A0A8D7-3D64-4155-E82E-DDD5EEEB91A0}"/>
              </a:ext>
            </a:extLst>
          </p:cNvPr>
          <p:cNvSpPr txBox="1"/>
          <p:nvPr/>
        </p:nvSpPr>
        <p:spPr>
          <a:xfrm>
            <a:off x="5915025" y="1239340"/>
            <a:ext cx="5374432" cy="1610697"/>
          </a:xfrm>
          <a:prstGeom prst="rect">
            <a:avLst/>
          </a:prstGeom>
          <a:noFill/>
        </p:spPr>
        <p:txBody>
          <a:bodyPr wrap="square" rtlCol="0">
            <a:spAutoFit/>
          </a:bodyPr>
          <a:lstStyle/>
          <a:p>
            <a:pPr marL="171450" indent="-171450">
              <a:lnSpc>
                <a:spcPct val="100000"/>
              </a:lnSpc>
              <a:spcAft>
                <a:spcPts val="800"/>
              </a:spcAft>
              <a:buFont typeface="TWK Lausanne 350" panose="02000503040000020004" pitchFamily="50" charset="0"/>
              <a:buChar char="→"/>
            </a:pPr>
            <a:r>
              <a:rPr lang="en-US" sz="1200" dirty="0">
                <a:effectLst/>
                <a:latin typeface="TWK Lausanne 350" panose="02000503040000020004" pitchFamily="50" charset="0"/>
                <a:ea typeface="Arial Unicode MS"/>
                <a:cs typeface="Arial Unicode MS"/>
              </a:rPr>
              <a:t>Certification in risk management or risk assurance</a:t>
            </a:r>
          </a:p>
          <a:p>
            <a:pPr marL="171450" indent="-171450">
              <a:lnSpc>
                <a:spcPct val="100000"/>
              </a:lnSpc>
              <a:spcAft>
                <a:spcPts val="800"/>
              </a:spcAft>
              <a:buFont typeface="TWK Lausanne 350" panose="02000503040000020004" pitchFamily="50" charset="0"/>
              <a:buChar char="→"/>
            </a:pPr>
            <a:r>
              <a:rPr lang="en-US" sz="1200" dirty="0">
                <a:effectLst/>
                <a:latin typeface="TWK Lausanne 350" panose="02000503040000020004" pitchFamily="50" charset="0"/>
                <a:ea typeface="Arial Unicode MS"/>
                <a:cs typeface="Arial Unicode MS"/>
              </a:rPr>
              <a:t>Experience of working in a large, complex </a:t>
            </a:r>
            <a:r>
              <a:rPr lang="en-US" sz="1200" dirty="0">
                <a:latin typeface="TWK Lausanne 350" panose="02000503040000020004" pitchFamily="50" charset="0"/>
                <a:ea typeface="Arial Unicode MS"/>
                <a:cs typeface="Arial Unicode MS"/>
              </a:rPr>
              <a:t>values-driven</a:t>
            </a:r>
            <a:r>
              <a:rPr lang="en-US" sz="1200" dirty="0">
                <a:effectLst/>
                <a:latin typeface="TWK Lausanne 350" panose="02000503040000020004" pitchFamily="50" charset="0"/>
                <a:ea typeface="Arial Unicode MS"/>
                <a:cs typeface="Arial Unicode MS"/>
              </a:rPr>
              <a:t> </a:t>
            </a:r>
            <a:r>
              <a:rPr lang="en-US" sz="1200" dirty="0" err="1">
                <a:effectLst/>
                <a:latin typeface="TWK Lausanne 350" panose="02000503040000020004" pitchFamily="50" charset="0"/>
                <a:ea typeface="Arial Unicode MS"/>
                <a:cs typeface="Arial Unicode MS"/>
              </a:rPr>
              <a:t>organisation</a:t>
            </a:r>
            <a:endParaRPr lang="en-US" sz="1200" dirty="0">
              <a:effectLst/>
              <a:latin typeface="TWK Lausanne 350" panose="02000503040000020004" pitchFamily="50" charset="0"/>
              <a:ea typeface="Arial Unicode MS"/>
            </a:endParaRPr>
          </a:p>
          <a:p>
            <a:pPr marL="171450" indent="-171450">
              <a:lnSpc>
                <a:spcPct val="100000"/>
              </a:lnSpc>
              <a:spcAft>
                <a:spcPts val="800"/>
              </a:spcAft>
              <a:buFont typeface="TWK Lausanne 350" panose="02000503040000020004" pitchFamily="50" charset="0"/>
              <a:buChar char="→"/>
            </a:pPr>
            <a:r>
              <a:rPr lang="en-US" sz="1200" dirty="0">
                <a:effectLst/>
                <a:latin typeface="TWK Lausanne 350" panose="02000503040000020004" pitchFamily="50" charset="0"/>
                <a:ea typeface="Arial Unicode MS"/>
                <a:cs typeface="Arial Unicode MS"/>
              </a:rPr>
              <a:t>Understanding of housing, social care and family support services</a:t>
            </a:r>
            <a:endParaRPr lang="en-GB" sz="1200" dirty="0">
              <a:effectLst/>
              <a:latin typeface="TWK Lausanne 350" panose="02000503040000020004" pitchFamily="50" charset="0"/>
              <a:ea typeface="Arial Unicode MS"/>
            </a:endParaRPr>
          </a:p>
          <a:p>
            <a:pPr marL="171450" indent="-171450">
              <a:lnSpc>
                <a:spcPct val="100000"/>
              </a:lnSpc>
              <a:spcAft>
                <a:spcPts val="800"/>
              </a:spcAft>
              <a:buFont typeface="TWK Lausanne 350" panose="02000503040000020004" pitchFamily="50" charset="0"/>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An understanding of </a:t>
            </a:r>
            <a:r>
              <a:rPr lang="en-GB" sz="1200" dirty="0">
                <a:latin typeface="TWK Lausanne 350" panose="02000503040000020004" pitchFamily="50" charset="0"/>
                <a:ea typeface="Calibri" panose="020F0502020204030204" pitchFamily="34" charset="0"/>
                <a:cs typeface="Times New Roman" panose="02020603050405020304" pitchFamily="18" charset="0"/>
              </a:rPr>
              <a:t>the principles of a Psychologically Informed Environment (PIE)</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a:lnSpc>
                <a:spcPct val="100000"/>
              </a:lnSpc>
              <a:spcAft>
                <a:spcPts val="800"/>
              </a:spcAft>
            </a:pPr>
            <a:endParaRPr lang="en-GB" sz="1200" dirty="0">
              <a:latin typeface="TWK Lausanne 350" panose="02000503040000020004" pitchFamily="50" charset="0"/>
            </a:endParaRPr>
          </a:p>
        </p:txBody>
      </p:sp>
      <p:grpSp>
        <p:nvGrpSpPr>
          <p:cNvPr id="4" name="Group 3">
            <a:extLst>
              <a:ext uri="{FF2B5EF4-FFF2-40B4-BE49-F238E27FC236}">
                <a16:creationId xmlns:a16="http://schemas.microsoft.com/office/drawing/2014/main" id="{83DB64FA-840D-2CDD-0C3F-B90A56892263}"/>
              </a:ext>
            </a:extLst>
          </p:cNvPr>
          <p:cNvGrpSpPr/>
          <p:nvPr/>
        </p:nvGrpSpPr>
        <p:grpSpPr>
          <a:xfrm>
            <a:off x="-1" y="1230825"/>
            <a:ext cx="5627176" cy="5627175"/>
            <a:chOff x="-1" y="1230825"/>
            <a:chExt cx="5627176" cy="5627175"/>
          </a:xfrm>
        </p:grpSpPr>
        <p:pic>
          <p:nvPicPr>
            <p:cNvPr id="2" name="Picture 1">
              <a:extLst>
                <a:ext uri="{FF2B5EF4-FFF2-40B4-BE49-F238E27FC236}">
                  <a16:creationId xmlns:a16="http://schemas.microsoft.com/office/drawing/2014/main" id="{0CD47148-0B30-B78B-D993-8D11E1890B75}"/>
                </a:ext>
              </a:extLst>
            </p:cNvPr>
            <p:cNvPicPr>
              <a:picLocks noChangeAspect="1"/>
            </p:cNvPicPr>
            <p:nvPr/>
          </p:nvPicPr>
          <p:blipFill>
            <a:blip r:embed="rId2"/>
            <a:srcRect l="11091" r="11091"/>
            <a:stretch/>
          </p:blipFill>
          <p:spPr>
            <a:xfrm>
              <a:off x="-1" y="1525319"/>
              <a:ext cx="5533053" cy="5332681"/>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876A8A8-A8CC-B14E-DD8A-49110D14F3BF}"/>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590339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19202" y="224048"/>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 Details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346441" y="788536"/>
            <a:ext cx="6388359" cy="4931478"/>
          </a:xfrm>
          <a:prstGeom prst="rect">
            <a:avLst/>
          </a:prstGeom>
          <a:noFill/>
        </p:spPr>
        <p:txBody>
          <a:bodyPr wrap="square">
            <a:spAutoFit/>
          </a:bodyPr>
          <a:lstStyle/>
          <a:p>
            <a:pPr algn="l" rtl="0" fontAlgn="base"/>
            <a:endParaRPr lang="en-GB" sz="1200" b="0" i="0" dirty="0">
              <a:solidFill>
                <a:srgbClr val="000000"/>
              </a:solidFill>
              <a:effectLst/>
              <a:latin typeface="Segoe UI" panose="020B0502040204020203" pitchFamily="34" charset="0"/>
            </a:endParaRPr>
          </a:p>
          <a:p>
            <a:pPr lvl="0">
              <a:lnSpc>
                <a:spcPct val="107000"/>
              </a:lnSpc>
              <a:spcAft>
                <a:spcPts val="800"/>
              </a:spcAft>
            </a:pPr>
            <a:r>
              <a:rPr lang="en-GB" sz="1200" b="1" dirty="0">
                <a:latin typeface="TWK Lausanne 350" panose="02000503040000020004" pitchFamily="50" charset="0"/>
                <a:ea typeface="Calibri" panose="020F0502020204030204" pitchFamily="34" charset="0"/>
                <a:cs typeface="Times New Roman" panose="02020603050405020304" pitchFamily="18" charset="0"/>
              </a:rPr>
              <a:t>Contract: 		Full time, permanent, 35 hours per week.  </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Salary: 		SCP 38–42 (£41,583 - £46,269)</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Reporting to: 	Head of Strategic Initiatives and Governance </a:t>
            </a:r>
            <a:br>
              <a:rPr lang="en-GB" sz="1200" dirty="0">
                <a:latin typeface="TWK Lausanne 350" panose="02000503040000020004" pitchFamily="50" charset="0"/>
                <a:ea typeface="Calibri" panose="020F0502020204030204" pitchFamily="34" charset="0"/>
                <a:cs typeface="Times New Roman" panose="02020603050405020304" pitchFamily="18" charset="0"/>
              </a:rPr>
            </a:b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Working hours are Monday to Friday – usually worked between the hours of 8am to 6pm depending on the needs of the service, with one-hour unpaid break. Contracted hours can be worked flexibly in agreement with your line manager.</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Your core place of work will be in 15 Dava Street, Glasgow G51 2JA</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You may be required to work from such other place as the organisation may reasonably require from time to time.</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Annual leave entitlement of 210 hours holiday (equivalent to 6 weeks) pro rata per year in the first year rising to 280 hours (equivalent to 8 weeks) pro rata per year in the second. This includes public holidays.</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All appointments are subject to a minimum of a 12-week probationary period.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 will be automatically enrolled into the People's Pension following successful completion of your probationary period, provided you meet the auto-enrolment criteria.</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It is the nature of the work of Right There that tasks and responsibilities are, in many circumstances unpredictable and varied. All employees are, therefore, expected to work in a flexible way when the occasion arises.</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4B8CAC3-FA76-7118-4B72-8870C7078648}"/>
              </a:ext>
            </a:extLst>
          </p:cNvPr>
          <p:cNvPicPr>
            <a:picLocks noChangeAspect="1"/>
          </p:cNvPicPr>
          <p:nvPr/>
        </p:nvPicPr>
        <p:blipFill>
          <a:blip r:embed="rId2"/>
          <a:srcRect/>
          <a:stretch/>
        </p:blipFill>
        <p:spPr>
          <a:xfrm>
            <a:off x="0" y="1905861"/>
            <a:ext cx="4952139" cy="4952139"/>
          </a:xfrm>
          <a:prstGeom prst="rect">
            <a:avLst/>
          </a:prstGeom>
        </p:spPr>
      </p:pic>
    </p:spTree>
    <p:extLst>
      <p:ext uri="{BB962C8B-B14F-4D97-AF65-F5344CB8AC3E}">
        <p14:creationId xmlns:p14="http://schemas.microsoft.com/office/powerpoint/2010/main" val="946210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75E503-E4C9-9ACB-19E6-B46F25322EB8}"/>
              </a:ext>
            </a:extLst>
          </p:cNvPr>
          <p:cNvSpPr txBox="1"/>
          <p:nvPr/>
        </p:nvSpPr>
        <p:spPr>
          <a:xfrm>
            <a:off x="6096000" y="1091091"/>
            <a:ext cx="5778500" cy="5262979"/>
          </a:xfrm>
          <a:prstGeom prst="rect">
            <a:avLst/>
          </a:prstGeom>
          <a:noFill/>
        </p:spPr>
        <p:txBody>
          <a:bodyPr wrap="square">
            <a:spAutoFit/>
          </a:bodyPr>
          <a:lstStyle/>
          <a:p>
            <a:pPr algn="l"/>
            <a:r>
              <a:rPr lang="en-GB" sz="1200" dirty="0">
                <a:solidFill>
                  <a:srgbClr val="000000"/>
                </a:solidFill>
                <a:latin typeface="TWK Lausanne 350" panose="02000503040000020004" pitchFamily="50" charset="0"/>
              </a:rPr>
              <a:t>We know how dedicated our people are and we want to help you achieve a good work/life balance – and make it easier to enjoy life’s special moments! </a:t>
            </a:r>
          </a:p>
          <a:p>
            <a:pPr algn="l"/>
            <a:endParaRPr lang="en-GB" sz="1200" dirty="0">
              <a:solidFill>
                <a:srgbClr val="000000"/>
              </a:solidFill>
              <a:latin typeface="TWK Lausanne 350" panose="02000503040000020004" pitchFamily="50" charset="0"/>
            </a:endParaRPr>
          </a:p>
          <a:p>
            <a:pPr algn="l"/>
            <a:r>
              <a:rPr lang="en-GB" sz="1200" dirty="0">
                <a:solidFill>
                  <a:srgbClr val="000000"/>
                </a:solidFill>
                <a:latin typeface="TWK Lausanne 350" panose="02000503040000020004" pitchFamily="50" charset="0"/>
              </a:rPr>
              <a:t>That’s why we’ve got a range of enhanced family-friendly and wellbeing benefits to give you some well deserved perks of being a Right There employee. </a:t>
            </a:r>
            <a:br>
              <a:rPr lang="en-GB" sz="1200" dirty="0">
                <a:solidFill>
                  <a:srgbClr val="000000"/>
                </a:solidFill>
                <a:latin typeface="TWK Lausanne 350" panose="02000503040000020004" pitchFamily="50" charset="0"/>
              </a:rPr>
            </a:br>
            <a:br>
              <a:rPr lang="en-GB" sz="1200" dirty="0">
                <a:solidFill>
                  <a:srgbClr val="000000"/>
                </a:solidFill>
                <a:latin typeface="TWK Lausanne 350" panose="02000503040000020004" pitchFamily="50" charset="0"/>
              </a:rPr>
            </a:br>
            <a:r>
              <a:rPr lang="en-GB" sz="1200" b="1" dirty="0">
                <a:solidFill>
                  <a:srgbClr val="000000"/>
                </a:solidFill>
                <a:latin typeface="TWK Lausanne 350" panose="02000503040000020004" pitchFamily="50" charset="0"/>
              </a:rPr>
              <a:t>Benefits include: </a:t>
            </a:r>
            <a:br>
              <a:rPr lang="en-GB" sz="1200" b="0" i="0" dirty="0">
                <a:solidFill>
                  <a:srgbClr val="000000"/>
                </a:solidFill>
                <a:effectLst/>
                <a:latin typeface="TWK Lausanne 350" panose="02000503040000020004" pitchFamily="50" charset="0"/>
              </a:rPr>
            </a:br>
            <a:endParaRPr lang="en-GB" sz="12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200" b="0" i="0" dirty="0">
                <a:solidFill>
                  <a:srgbClr val="000000"/>
                </a:solidFill>
                <a:effectLst/>
                <a:latin typeface="TWK Lausanne 350" panose="02000503040000020004" pitchFamily="50" charset="0"/>
              </a:rPr>
              <a:t> </a:t>
            </a:r>
            <a:r>
              <a:rPr lang="en-GB" sz="1200" dirty="0">
                <a:solidFill>
                  <a:srgbClr val="000000"/>
                </a:solidFill>
                <a:latin typeface="TWK Lausanne 350" panose="02000503040000020004" pitchFamily="50" charset="0"/>
              </a:rPr>
              <a:t>Hybrid</a:t>
            </a:r>
            <a:r>
              <a:rPr lang="en-GB" sz="1200" b="0" i="0" dirty="0">
                <a:solidFill>
                  <a:srgbClr val="000000"/>
                </a:solidFill>
                <a:effectLst/>
                <a:latin typeface="TWK Lausanne 350" panose="02000503040000020004" pitchFamily="50" charset="0"/>
              </a:rPr>
              <a:t> working-3 days per week in the workplace (at Dava Street but can include site visits) and flexible working as agreed with your line manager to meet th</a:t>
            </a:r>
            <a:r>
              <a:rPr lang="en-GB" sz="1200" dirty="0">
                <a:solidFill>
                  <a:srgbClr val="000000"/>
                </a:solidFill>
                <a:latin typeface="TWK Lausanne 350" panose="02000503040000020004" pitchFamily="50" charset="0"/>
              </a:rPr>
              <a:t>e requirements of the role</a:t>
            </a:r>
            <a:br>
              <a:rPr lang="en-GB" sz="1200" b="0" i="0" dirty="0">
                <a:solidFill>
                  <a:srgbClr val="000000"/>
                </a:solidFill>
                <a:effectLst/>
                <a:latin typeface="TWK Lausanne 350" panose="02000503040000020004" pitchFamily="50" charset="0"/>
              </a:rPr>
            </a:br>
            <a:endParaRPr lang="en-GB" sz="1200" b="0" i="0" dirty="0">
              <a:solidFill>
                <a:srgbClr val="000000"/>
              </a:solidFill>
              <a:effectLst/>
              <a:latin typeface="TWK Lausanne 350" panose="02000503040000020004" pitchFamily="50" charset="0"/>
            </a:endParaRPr>
          </a:p>
          <a:p>
            <a:pPr>
              <a:buFont typeface="Arial" panose="020B0604020202020204" pitchFamily="34" charset="0"/>
              <a:buChar char="•"/>
            </a:pPr>
            <a:r>
              <a:rPr lang="en-GB" sz="1200" b="0" i="0" dirty="0">
                <a:solidFill>
                  <a:srgbClr val="000000"/>
                </a:solidFill>
                <a:effectLst/>
                <a:latin typeface="TWK Lausanne 350" panose="02000503040000020004" pitchFamily="50" charset="0"/>
              </a:rPr>
              <a:t> Enhanced maternity, paternity, adoption, and shared parental leave</a:t>
            </a:r>
            <a:br>
              <a:rPr lang="en-GB" sz="1200" b="0" i="0" dirty="0">
                <a:solidFill>
                  <a:srgbClr val="000000"/>
                </a:solidFill>
                <a:effectLst/>
                <a:latin typeface="TWK Lausanne 350" panose="02000503040000020004" pitchFamily="50" charset="0"/>
              </a:rPr>
            </a:br>
            <a:endParaRPr lang="en-GB" sz="12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200" b="0" i="0" dirty="0">
                <a:solidFill>
                  <a:srgbClr val="000000"/>
                </a:solidFill>
                <a:effectLst/>
                <a:latin typeface="TWK Lausanne 350" panose="02000503040000020004" pitchFamily="50" charset="0"/>
              </a:rPr>
              <a:t> Employee 24-hour counselling and wellbeing services </a:t>
            </a:r>
            <a:br>
              <a:rPr lang="en-GB" sz="1200" b="0" i="0" dirty="0">
                <a:solidFill>
                  <a:srgbClr val="000000"/>
                </a:solidFill>
                <a:effectLst/>
                <a:latin typeface="TWK Lausanne 350" panose="02000503040000020004" pitchFamily="50" charset="0"/>
              </a:rPr>
            </a:br>
            <a:endParaRPr lang="en-GB" sz="12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200" b="0" i="0" dirty="0">
                <a:solidFill>
                  <a:srgbClr val="000000"/>
                </a:solidFill>
                <a:effectLst/>
                <a:latin typeface="TWK Lausanne 350" panose="02000503040000020004" pitchFamily="50" charset="0"/>
              </a:rPr>
              <a:t> 6 weeks annual leave, rising to 8 after a year (plus you can purchase up to 5 more days)</a:t>
            </a:r>
            <a:br>
              <a:rPr lang="en-GB" sz="1200" b="0" i="0" dirty="0">
                <a:solidFill>
                  <a:srgbClr val="000000"/>
                </a:solidFill>
                <a:effectLst/>
                <a:latin typeface="TWK Lausanne 350" panose="02000503040000020004" pitchFamily="50" charset="0"/>
              </a:rPr>
            </a:br>
            <a:endParaRPr lang="en-GB" sz="12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200" b="0" i="0" dirty="0">
                <a:solidFill>
                  <a:srgbClr val="000000"/>
                </a:solidFill>
                <a:effectLst/>
                <a:latin typeface="TWK Lausanne 350" panose="02000503040000020004" pitchFamily="50" charset="0"/>
              </a:rPr>
              <a:t> Life insurance 4x your salary</a:t>
            </a:r>
            <a:br>
              <a:rPr lang="en-GB" sz="1200" b="0" i="0" dirty="0">
                <a:solidFill>
                  <a:srgbClr val="000000"/>
                </a:solidFill>
                <a:effectLst/>
                <a:latin typeface="TWK Lausanne 350" panose="02000503040000020004" pitchFamily="50" charset="0"/>
              </a:rPr>
            </a:br>
            <a:endParaRPr lang="en-GB" sz="12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200" b="0" i="0" dirty="0">
                <a:solidFill>
                  <a:srgbClr val="000000"/>
                </a:solidFill>
                <a:effectLst/>
                <a:latin typeface="TWK Lausanne 350" panose="02000503040000020004" pitchFamily="50" charset="0"/>
              </a:rPr>
              <a:t> Dedicated training and development plans</a:t>
            </a:r>
            <a:br>
              <a:rPr lang="en-GB" sz="1200" b="0" i="0" dirty="0">
                <a:solidFill>
                  <a:srgbClr val="000000"/>
                </a:solidFill>
                <a:effectLst/>
                <a:latin typeface="TWK Lausanne 350" panose="02000503040000020004" pitchFamily="50" charset="0"/>
              </a:rPr>
            </a:br>
            <a:endParaRPr lang="en-GB" sz="12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200" b="0" i="0" dirty="0">
                <a:solidFill>
                  <a:srgbClr val="000000"/>
                </a:solidFill>
                <a:effectLst/>
                <a:latin typeface="TWK Lausanne 350" panose="02000503040000020004" pitchFamily="50" charset="0"/>
              </a:rPr>
              <a:t> Cycle to work scheme </a:t>
            </a:r>
          </a:p>
          <a:p>
            <a:pPr algn="l">
              <a:buFont typeface="Arial" panose="020B0604020202020204" pitchFamily="34" charset="0"/>
              <a:buChar char="•"/>
            </a:pPr>
            <a:endParaRPr lang="en-GB" sz="1200" dirty="0">
              <a:solidFill>
                <a:srgbClr val="000000"/>
              </a:solidFill>
              <a:latin typeface="TWK Lausanne 350" panose="02000503040000020004" pitchFamily="50" charset="0"/>
            </a:endParaRPr>
          </a:p>
          <a:p>
            <a:pPr algn="l">
              <a:buFont typeface="Arial" panose="020B0604020202020204" pitchFamily="34" charset="0"/>
              <a:buChar char="•"/>
            </a:pPr>
            <a:r>
              <a:rPr lang="en-GB" sz="1200" b="0" i="0" dirty="0">
                <a:solidFill>
                  <a:srgbClr val="000000"/>
                </a:solidFill>
                <a:effectLst/>
                <a:latin typeface="TWK Lausanne 350" panose="02000503040000020004" pitchFamily="50" charset="0"/>
              </a:rPr>
              <a:t>Refer a Friend</a:t>
            </a:r>
            <a:br>
              <a:rPr lang="en-GB" sz="1200" b="0" i="0" dirty="0">
                <a:solidFill>
                  <a:srgbClr val="000000"/>
                </a:solidFill>
                <a:effectLst/>
                <a:latin typeface="TWK Lausanne 350" panose="02000503040000020004" pitchFamily="50" charset="0"/>
              </a:rPr>
            </a:br>
            <a:endParaRPr lang="en-GB" sz="1200" b="0" i="0" dirty="0">
              <a:solidFill>
                <a:srgbClr val="000000"/>
              </a:solidFill>
              <a:effectLst/>
              <a:latin typeface="TWK Lausanne 350" panose="02000503040000020004" pitchFamily="50" charset="0"/>
            </a:endParaRPr>
          </a:p>
          <a:p>
            <a:endParaRPr lang="en-US" sz="1100" b="1" dirty="0">
              <a:latin typeface="TWK Lausanne 350" panose="02000503040000020004" pitchFamily="50" charset="0"/>
            </a:endParaRPr>
          </a:p>
        </p:txBody>
      </p:sp>
      <p:sp>
        <p:nvSpPr>
          <p:cNvPr id="9" name="TextBox 8">
            <a:extLst>
              <a:ext uri="{FF2B5EF4-FFF2-40B4-BE49-F238E27FC236}">
                <a16:creationId xmlns:a16="http://schemas.microsoft.com/office/drawing/2014/main" id="{9932846A-18B9-CB72-1B59-9760B0DEFE07}"/>
              </a:ext>
            </a:extLst>
          </p:cNvPr>
          <p:cNvSpPr txBox="1"/>
          <p:nvPr/>
        </p:nvSpPr>
        <p:spPr>
          <a:xfrm>
            <a:off x="66675" y="354796"/>
            <a:ext cx="6096000" cy="584775"/>
          </a:xfrm>
          <a:prstGeom prst="rect">
            <a:avLst/>
          </a:prstGeom>
          <a:noFill/>
        </p:spPr>
        <p:txBody>
          <a:bodyPr wrap="square">
            <a:spAutoFit/>
          </a:bodyPr>
          <a:lstStyle/>
          <a:p>
            <a:r>
              <a:rPr lang="en-US" sz="3200" dirty="0">
                <a:latin typeface="Tiempos Headline Regular" panose="02020503060303060403" pitchFamily="18" charset="0"/>
              </a:rPr>
              <a:t>Our People Benefits </a:t>
            </a:r>
          </a:p>
        </p:txBody>
      </p:sp>
      <p:pic>
        <p:nvPicPr>
          <p:cNvPr id="8" name="Picture Placeholder 7" descr="A person and person posing for a picture&#10;&#10;Description automatically generated">
            <a:extLst>
              <a:ext uri="{FF2B5EF4-FFF2-40B4-BE49-F238E27FC236}">
                <a16:creationId xmlns:a16="http://schemas.microsoft.com/office/drawing/2014/main" id="{6ACBC347-E592-8C4E-C8C4-C34AE6F3C862}"/>
              </a:ext>
            </a:extLst>
          </p:cNvPr>
          <p:cNvPicPr>
            <a:picLocks noChangeAspect="1"/>
          </p:cNvPicPr>
          <p:nvPr/>
        </p:nvPicPr>
        <p:blipFill>
          <a:blip r:embed="rId3"/>
          <a:srcRect t="12500" r="6789" b="23765"/>
          <a:stretch/>
        </p:blipFill>
        <p:spPr>
          <a:xfrm>
            <a:off x="66676" y="1493999"/>
            <a:ext cx="5494370" cy="5009205"/>
          </a:xfrm>
          <a:prstGeom prst="rect">
            <a:avLst/>
          </a:prstGeom>
        </p:spPr>
      </p:pic>
      <p:pic>
        <p:nvPicPr>
          <p:cNvPr id="6" name="Picture 5" descr="A black square object with a grey background&#10;&#10;Description automatically generated">
            <a:extLst>
              <a:ext uri="{FF2B5EF4-FFF2-40B4-BE49-F238E27FC236}">
                <a16:creationId xmlns:a16="http://schemas.microsoft.com/office/drawing/2014/main" id="{0868B272-A08A-5E45-854E-30761E55CF17}"/>
              </a:ext>
            </a:extLst>
          </p:cNvPr>
          <p:cNvPicPr>
            <a:picLocks noChangeAspect="1"/>
          </p:cNvPicPr>
          <p:nvPr/>
        </p:nvPicPr>
        <p:blipFill>
          <a:blip r:embed="rId4"/>
          <a:stretch>
            <a:fillRect/>
          </a:stretch>
        </p:blipFill>
        <p:spPr>
          <a:xfrm>
            <a:off x="0" y="1091091"/>
            <a:ext cx="5766909" cy="5766909"/>
          </a:xfrm>
          <a:prstGeom prst="rect">
            <a:avLst/>
          </a:prstGeom>
        </p:spPr>
      </p:pic>
    </p:spTree>
    <p:extLst>
      <p:ext uri="{BB962C8B-B14F-4D97-AF65-F5344CB8AC3E}">
        <p14:creationId xmlns:p14="http://schemas.microsoft.com/office/powerpoint/2010/main" val="2875547132"/>
      </p:ext>
    </p:extLst>
  </p:cSld>
  <p:clrMapOvr>
    <a:masterClrMapping/>
  </p:clrMapOvr>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D31468-386B-4A1A-8ECA-B3014AD770F7}"/>
              </a:ext>
            </a:extLst>
          </p:cNvPr>
          <p:cNvSpPr txBox="1"/>
          <p:nvPr/>
        </p:nvSpPr>
        <p:spPr>
          <a:xfrm>
            <a:off x="6661620" y="1857223"/>
            <a:ext cx="4552950" cy="3143553"/>
          </a:xfrm>
          <a:prstGeom prst="rect">
            <a:avLst/>
          </a:prstGeom>
          <a:noFill/>
        </p:spPr>
        <p:txBody>
          <a:bodyPr wrap="square" rtlCol="0">
            <a:spAutoFit/>
          </a:bodyPr>
          <a:lstStyle/>
          <a:p>
            <a:pPr>
              <a:lnSpc>
                <a:spcPct val="150000"/>
              </a:lnSpc>
            </a:pPr>
            <a:r>
              <a:rPr lang="en-GB" sz="2400" b="1" dirty="0">
                <a:latin typeface="Tiempos Headline Regular" panose="02020503060303060403" pitchFamily="18" charset="0"/>
              </a:rPr>
              <a:t>How to Apply </a:t>
            </a:r>
          </a:p>
          <a:p>
            <a:endParaRPr lang="en-GB" sz="1400" dirty="0">
              <a:latin typeface="TWK Lausanne 350" panose="02000503040000020004" pitchFamily="50" charset="0"/>
            </a:endParaRPr>
          </a:p>
          <a:p>
            <a:r>
              <a:rPr lang="en-GB" sz="1400" dirty="0">
                <a:latin typeface="TWK Lausanne 350" panose="02000503040000020004" pitchFamily="50" charset="0"/>
              </a:rPr>
              <a:t>To apply send your CV and a cover letter outlining why you want to work with us, and how you meet the experience, skills and behaviours expected for this role. </a:t>
            </a:r>
            <a:br>
              <a:rPr lang="en-GB" sz="1400" dirty="0">
                <a:latin typeface="TWK Lausanne 350" panose="02000503040000020004" pitchFamily="50" charset="0"/>
              </a:rPr>
            </a:br>
            <a:endParaRPr lang="en-GB" sz="1400" dirty="0">
              <a:latin typeface="TWK Lausanne 350" panose="02000503040000020004" pitchFamily="50" charset="0"/>
            </a:endParaRPr>
          </a:p>
          <a:p>
            <a:pPr>
              <a:lnSpc>
                <a:spcPct val="150000"/>
              </a:lnSpc>
            </a:pPr>
            <a:r>
              <a:rPr lang="en-GB" sz="1400" dirty="0">
                <a:latin typeface="TWK Lausanne 350" panose="02000503040000020004" pitchFamily="50" charset="0"/>
              </a:rPr>
              <a:t>Deadline 5pm on Wednesday 7</a:t>
            </a:r>
            <a:r>
              <a:rPr lang="en-GB" sz="1400" baseline="30000" dirty="0">
                <a:latin typeface="TWK Lausanne 350" panose="02000503040000020004" pitchFamily="50" charset="0"/>
              </a:rPr>
              <a:t>th</a:t>
            </a:r>
            <a:r>
              <a:rPr lang="en-GB" sz="1400" dirty="0">
                <a:latin typeface="TWK Lausanne 350" panose="02000503040000020004" pitchFamily="50" charset="0"/>
              </a:rPr>
              <a:t> May 2025</a:t>
            </a:r>
            <a:br>
              <a:rPr lang="en-GB" sz="1400" dirty="0">
                <a:latin typeface="TWK Lausanne 350" panose="02000503040000020004" pitchFamily="50" charset="0"/>
              </a:rPr>
            </a:br>
            <a:r>
              <a:rPr lang="en-GB" sz="1400" dirty="0">
                <a:latin typeface="TWK Lausanne 350" panose="02000503040000020004" pitchFamily="50" charset="0"/>
              </a:rPr>
              <a:t>Email </a:t>
            </a:r>
            <a:r>
              <a:rPr lang="en-GB" sz="1400" u="sng" dirty="0">
                <a:latin typeface="TWK Lausanne 350" panose="02000503040000020004" pitchFamily="50" charset="0"/>
                <a:hlinkClick r:id="rId2"/>
              </a:rPr>
              <a:t>recruitment@rightthere.org</a:t>
            </a:r>
            <a:r>
              <a:rPr lang="en-GB" sz="1400" dirty="0">
                <a:latin typeface="TWK Lausanne 350" panose="02000503040000020004" pitchFamily="50" charset="0"/>
              </a:rPr>
              <a:t>  </a:t>
            </a:r>
          </a:p>
          <a:p>
            <a:r>
              <a:rPr lang="en-GB"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693005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22136-31B6-5AB6-B204-81B02779DEB6}"/>
              </a:ext>
            </a:extLst>
          </p:cNvPr>
          <p:cNvSpPr txBox="1"/>
          <p:nvPr/>
        </p:nvSpPr>
        <p:spPr>
          <a:xfrm>
            <a:off x="6828145" y="2967182"/>
            <a:ext cx="4552950" cy="2343334"/>
          </a:xfrm>
          <a:prstGeom prst="rect">
            <a:avLst/>
          </a:prstGeom>
          <a:noFill/>
        </p:spPr>
        <p:txBody>
          <a:bodyPr wrap="square" rtlCol="0">
            <a:spAutoFit/>
          </a:bodyPr>
          <a:lstStyle/>
          <a:p>
            <a:pPr algn="ctr"/>
            <a:r>
              <a:rPr lang="en-US" sz="3200" dirty="0">
                <a:latin typeface="Tiempos Headline Medium" panose="02020603060303060403" pitchFamily="18" charset="0"/>
              </a:rPr>
              <a:t>Thank you.</a:t>
            </a:r>
            <a:br>
              <a:rPr lang="en-US" sz="3200" dirty="0">
                <a:latin typeface="Tiempos Headline Medium" panose="02020603060303060403" pitchFamily="18" charset="0"/>
              </a:rPr>
            </a:br>
            <a:br>
              <a:rPr lang="en-US" sz="3200" dirty="0">
                <a:latin typeface="Tiempos Headline Medium" panose="02020603060303060403" pitchFamily="18" charset="0"/>
              </a:rPr>
            </a:br>
            <a:r>
              <a:rPr lang="en-US" sz="3200" dirty="0">
                <a:latin typeface="Tiempos Headline Medium" panose="02020603060303060403" pitchFamily="18" charset="0"/>
              </a:rPr>
              <a:t>Good luck with your application. </a:t>
            </a:r>
            <a:r>
              <a:rPr lang="en-GB" sz="3200"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03008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378929" y="174610"/>
            <a:ext cx="8939815" cy="1077218"/>
          </a:xfrm>
          <a:prstGeom prst="rect">
            <a:avLst/>
          </a:prstGeom>
          <a:noFill/>
        </p:spPr>
        <p:txBody>
          <a:bodyPr wrap="square" rtlCol="0">
            <a:spAutoFit/>
          </a:bodyPr>
          <a:lstStyle/>
          <a:p>
            <a:r>
              <a:rPr lang="en-GB" sz="3200" dirty="0">
                <a:latin typeface="Tiempos Headline Regular" panose="02020503060303060403" pitchFamily="18" charset="0"/>
              </a:rPr>
              <a:t>Job Purpose</a:t>
            </a:r>
            <a:br>
              <a:rPr lang="en-GB" sz="3200" dirty="0">
                <a:latin typeface="Tiempos Headline Regular" panose="02020503060303060403" pitchFamily="18" charset="0"/>
              </a:rPr>
            </a:br>
            <a:r>
              <a:rPr lang="en-GB" sz="3200" dirty="0">
                <a:latin typeface="Tiempos Headline Regular" panose="02020503060303060403" pitchFamily="18" charset="0"/>
              </a:rPr>
              <a:t>Risk &amp; Quality Assurance Manager</a:t>
            </a:r>
          </a:p>
        </p:txBody>
      </p:sp>
      <p:sp>
        <p:nvSpPr>
          <p:cNvPr id="8" name="TextBox 7">
            <a:extLst>
              <a:ext uri="{FF2B5EF4-FFF2-40B4-BE49-F238E27FC236}">
                <a16:creationId xmlns:a16="http://schemas.microsoft.com/office/drawing/2014/main" id="{0D1BD669-F8FA-143E-9814-6B3E60126B5A}"/>
              </a:ext>
            </a:extLst>
          </p:cNvPr>
          <p:cNvSpPr txBox="1"/>
          <p:nvPr/>
        </p:nvSpPr>
        <p:spPr>
          <a:xfrm>
            <a:off x="6161103" y="1428422"/>
            <a:ext cx="4651898" cy="5016758"/>
          </a:xfrm>
          <a:prstGeom prst="rect">
            <a:avLst/>
          </a:prstGeom>
          <a:noFill/>
        </p:spPr>
        <p:txBody>
          <a:bodyPr wrap="square">
            <a:spAutoFit/>
          </a:bodyPr>
          <a:lstStyle/>
          <a:p>
            <a:pPr>
              <a:spcAft>
                <a:spcPts val="1200"/>
              </a:spcAft>
            </a:pPr>
            <a:r>
              <a:rPr lang="en-GB" sz="1400" dirty="0">
                <a:latin typeface="TWK Lausanne 350" panose="02000503040000020004" pitchFamily="50" charset="0"/>
                <a:cs typeface="Times New Roman" panose="02020603050405020304" pitchFamily="18" charset="0"/>
              </a:rPr>
              <a:t>The Risk &amp; Quality Assurance Manager reports to the Head of Strategic Initiatives and Governance and will:</a:t>
            </a:r>
          </a:p>
          <a:p>
            <a:pPr>
              <a:spcAft>
                <a:spcPts val="1200"/>
              </a:spcAft>
            </a:pPr>
            <a:r>
              <a:rPr lang="en-GB" sz="1400" dirty="0">
                <a:latin typeface="TWK Lausanne 350" panose="02000503040000020004" pitchFamily="50" charset="0"/>
                <a:cs typeface="Times New Roman" panose="02020603050405020304" pitchFamily="18" charset="0"/>
              </a:rPr>
              <a:t>Ensure timely risk management of organisational activities, including identifying risks, seeking decisions and/or recommending actions, to ensure outcomes are achieved.</a:t>
            </a:r>
          </a:p>
          <a:p>
            <a:pPr>
              <a:spcAft>
                <a:spcPts val="1200"/>
              </a:spcAft>
            </a:pPr>
            <a:r>
              <a:rPr lang="en-GB" sz="1400" dirty="0">
                <a:latin typeface="TWK Lausanne 350" panose="02000503040000020004" pitchFamily="50" charset="0"/>
                <a:cs typeface="Times New Roman" panose="02020603050405020304" pitchFamily="18" charset="0"/>
              </a:rPr>
              <a:t>Ensure effective internal audit and evaluation of the quality and regulatory compliance of all programme and central service functions.</a:t>
            </a:r>
          </a:p>
          <a:p>
            <a:pPr>
              <a:spcAft>
                <a:spcPts val="1200"/>
              </a:spcAft>
            </a:pPr>
            <a:r>
              <a:rPr lang="en-US" sz="1400" dirty="0">
                <a:solidFill>
                  <a:srgbClr val="202124"/>
                </a:solidFill>
                <a:latin typeface="TWK Lausanne 350" panose="02000503040000020004" pitchFamily="50" charset="0"/>
                <a:ea typeface="Arial Unicode MS"/>
                <a:cs typeface="Arial Unicode MS"/>
              </a:rPr>
              <a:t>Be a</a:t>
            </a:r>
            <a:r>
              <a:rPr lang="en-US" sz="1400" dirty="0">
                <a:ln>
                  <a:noFill/>
                </a:ln>
                <a:solidFill>
                  <a:srgbClr val="202124"/>
                </a:solidFill>
                <a:effectLst/>
                <a:latin typeface="TWK Lausanne 350" panose="02000503040000020004" pitchFamily="50" charset="0"/>
                <a:ea typeface="Arial Unicode MS"/>
                <a:cs typeface="Arial Unicode MS"/>
              </a:rPr>
              <a:t>ccountable for the development and implementation of a dynamic quality framework aligned </a:t>
            </a:r>
            <a:r>
              <a:rPr lang="en-US" sz="1400" dirty="0">
                <a:ln>
                  <a:noFill/>
                </a:ln>
                <a:effectLst/>
                <a:latin typeface="TWK Lausanne 350" panose="02000503040000020004" pitchFamily="50" charset="0"/>
                <a:ea typeface="Arial Unicode MS"/>
                <a:cs typeface="Arial Unicode MS"/>
              </a:rPr>
              <a:t>with </a:t>
            </a:r>
            <a:r>
              <a:rPr lang="en-US" sz="1400" dirty="0">
                <a:latin typeface="TWK Lausanne 350" panose="02000503040000020004" pitchFamily="50" charset="0"/>
                <a:ea typeface="Arial Unicode MS"/>
                <a:cs typeface="Arial Unicode MS"/>
              </a:rPr>
              <a:t>strategic and programme </a:t>
            </a:r>
            <a:r>
              <a:rPr lang="en-US" sz="1400" dirty="0">
                <a:ln>
                  <a:noFill/>
                </a:ln>
                <a:effectLst/>
                <a:latin typeface="TWK Lausanne 350" panose="02000503040000020004" pitchFamily="50" charset="0"/>
                <a:ea typeface="Arial Unicode MS"/>
                <a:cs typeface="Arial Unicode MS"/>
              </a:rPr>
              <a:t>risk registers and regulatory compliance. </a:t>
            </a:r>
            <a:r>
              <a:rPr lang="en-US" sz="1400" dirty="0">
                <a:ln>
                  <a:noFill/>
                </a:ln>
                <a:solidFill>
                  <a:srgbClr val="202124"/>
                </a:solidFill>
                <a:effectLst/>
                <a:latin typeface="TWK Lausanne 350" panose="02000503040000020004" pitchFamily="50" charset="0"/>
                <a:ea typeface="Arial Unicode MS"/>
                <a:cs typeface="Arial Unicode MS"/>
              </a:rPr>
              <a:t>Building a system and process of review and reflection using information from audits, complaints and compliments, engagement and participation activities and internal and external reviews, including the Care Inspectorate. </a:t>
            </a:r>
            <a:endParaRPr lang="en-GB" sz="1400" dirty="0">
              <a:ln>
                <a:noFill/>
              </a:ln>
              <a:solidFill>
                <a:srgbClr val="000000"/>
              </a:solidFill>
              <a:effectLst/>
              <a:latin typeface="TWK Lausanne 350" panose="02000503040000020004" pitchFamily="50" charset="0"/>
              <a:ea typeface="Arial Unicode MS"/>
              <a:cs typeface="Arial Unicode MS"/>
            </a:endParaRPr>
          </a:p>
          <a:p>
            <a:pPr>
              <a:spcAft>
                <a:spcPts val="1200"/>
              </a:spcAft>
            </a:pPr>
            <a:r>
              <a:rPr lang="en-US" sz="1400" dirty="0">
                <a:ln>
                  <a:noFill/>
                </a:ln>
                <a:solidFill>
                  <a:srgbClr val="202124"/>
                </a:solidFill>
                <a:effectLst/>
                <a:latin typeface="TWK Lausanne 350" panose="02000503040000020004" pitchFamily="50" charset="0"/>
                <a:ea typeface="Arial Unicode MS"/>
                <a:cs typeface="Arial Unicode MS"/>
              </a:rPr>
              <a:t>Lead internal audits and any reviews, analysing findings and reporting SMART outcomes and actions for improvement</a:t>
            </a:r>
            <a:r>
              <a:rPr lang="en-GB" sz="1400" dirty="0">
                <a:latin typeface="TWK Lausanne 350" panose="02000503040000020004" pitchFamily="50" charset="0"/>
                <a:cs typeface="Times New Roman" panose="02020603050405020304" pitchFamily="18" charset="0"/>
              </a:rPr>
              <a:t>.</a:t>
            </a:r>
            <a:r>
              <a:rPr lang="en-GB" sz="1400" dirty="0">
                <a:solidFill>
                  <a:srgbClr val="FF0000"/>
                </a:solidFill>
                <a:latin typeface="TWK Lausanne 350" panose="02000503040000020004" pitchFamily="50" charset="0"/>
                <a:cs typeface="Arial" panose="020B0604020202020204" pitchFamily="34" charset="0"/>
              </a:rPr>
              <a:t> </a:t>
            </a:r>
            <a:endParaRPr lang="en-GB" sz="1400" dirty="0">
              <a:solidFill>
                <a:srgbClr val="FF0000"/>
              </a:solidFill>
              <a:latin typeface="TWK Lausanne 350" panose="02000503040000020004" pitchFamily="50" charset="0"/>
              <a:cs typeface="Times New Roman" panose="02020603050405020304" pitchFamily="18" charset="0"/>
            </a:endParaRPr>
          </a:p>
        </p:txBody>
      </p:sp>
      <p:sp>
        <p:nvSpPr>
          <p:cNvPr id="2" name="Rectangle 1">
            <a:extLst>
              <a:ext uri="{FF2B5EF4-FFF2-40B4-BE49-F238E27FC236}">
                <a16:creationId xmlns:a16="http://schemas.microsoft.com/office/drawing/2014/main" id="{4A813FF3-6D98-D818-FB63-AC584196F74C}"/>
              </a:ext>
            </a:extLst>
          </p:cNvPr>
          <p:cNvSpPr/>
          <p:nvPr/>
        </p:nvSpPr>
        <p:spPr>
          <a:xfrm>
            <a:off x="2181781" y="1849208"/>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Head of Strategic Initiatives and Governance</a:t>
            </a:r>
          </a:p>
        </p:txBody>
      </p:sp>
      <p:sp>
        <p:nvSpPr>
          <p:cNvPr id="3" name="Rectangle 2">
            <a:extLst>
              <a:ext uri="{FF2B5EF4-FFF2-40B4-BE49-F238E27FC236}">
                <a16:creationId xmlns:a16="http://schemas.microsoft.com/office/drawing/2014/main" id="{0658C970-5B5D-D1BA-005E-CBAF0E55ED52}"/>
              </a:ext>
            </a:extLst>
          </p:cNvPr>
          <p:cNvSpPr/>
          <p:nvPr/>
        </p:nvSpPr>
        <p:spPr>
          <a:xfrm>
            <a:off x="98910" y="3507728"/>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Risk &amp; Quality Assurance Manager</a:t>
            </a:r>
          </a:p>
        </p:txBody>
      </p:sp>
      <p:sp>
        <p:nvSpPr>
          <p:cNvPr id="4" name="Rectangle 3">
            <a:extLst>
              <a:ext uri="{FF2B5EF4-FFF2-40B4-BE49-F238E27FC236}">
                <a16:creationId xmlns:a16="http://schemas.microsoft.com/office/drawing/2014/main" id="{846696AF-55B1-FECB-DB5D-73C3FB1295CD}"/>
              </a:ext>
            </a:extLst>
          </p:cNvPr>
          <p:cNvSpPr/>
          <p:nvPr/>
        </p:nvSpPr>
        <p:spPr>
          <a:xfrm>
            <a:off x="2135176" y="3507728"/>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TWK Lausanne 350" panose="02000503040000020004" pitchFamily="50" charset="0"/>
              </a:rPr>
              <a:t>P</a:t>
            </a:r>
            <a:r>
              <a:rPr lang="en-GB" sz="1200" dirty="0" err="1">
                <a:solidFill>
                  <a:schemeClr val="tx1"/>
                </a:solidFill>
                <a:latin typeface="TWK Lausanne 350" panose="02000503040000020004" pitchFamily="50" charset="0"/>
              </a:rPr>
              <a:t>roject</a:t>
            </a:r>
            <a:r>
              <a:rPr lang="en-GB" sz="1200" dirty="0">
                <a:solidFill>
                  <a:schemeClr val="tx1"/>
                </a:solidFill>
                <a:latin typeface="TWK Lausanne 350" panose="02000503040000020004" pitchFamily="50" charset="0"/>
              </a:rPr>
              <a:t> Manager</a:t>
            </a:r>
          </a:p>
        </p:txBody>
      </p:sp>
      <p:sp>
        <p:nvSpPr>
          <p:cNvPr id="5" name="Rectangle 4">
            <a:extLst>
              <a:ext uri="{FF2B5EF4-FFF2-40B4-BE49-F238E27FC236}">
                <a16:creationId xmlns:a16="http://schemas.microsoft.com/office/drawing/2014/main" id="{7138FDDA-D733-9A4E-AA08-EF6C092A8260}"/>
              </a:ext>
            </a:extLst>
          </p:cNvPr>
          <p:cNvSpPr/>
          <p:nvPr/>
        </p:nvSpPr>
        <p:spPr>
          <a:xfrm>
            <a:off x="4124837" y="3500284"/>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TWK Lausanne 350" panose="02000503040000020004" pitchFamily="50" charset="0"/>
              </a:rPr>
              <a:t>A</a:t>
            </a:r>
            <a:r>
              <a:rPr lang="en-GB" sz="1200" dirty="0" err="1">
                <a:solidFill>
                  <a:schemeClr val="tx1"/>
                </a:solidFill>
                <a:latin typeface="TWK Lausanne 350" panose="02000503040000020004" pitchFamily="50" charset="0"/>
              </a:rPr>
              <a:t>dministrators</a:t>
            </a:r>
            <a:endParaRPr lang="en-GB" sz="1200" dirty="0">
              <a:solidFill>
                <a:schemeClr val="tx1"/>
              </a:solidFill>
              <a:latin typeface="TWK Lausanne 350" panose="02000503040000020004" pitchFamily="50" charset="0"/>
            </a:endParaRPr>
          </a:p>
        </p:txBody>
      </p:sp>
      <p:cxnSp>
        <p:nvCxnSpPr>
          <p:cNvPr id="10" name="Straight Connector 9">
            <a:extLst>
              <a:ext uri="{FF2B5EF4-FFF2-40B4-BE49-F238E27FC236}">
                <a16:creationId xmlns:a16="http://schemas.microsoft.com/office/drawing/2014/main" id="{0BDA710A-DB9B-60CF-E41D-5B837546E5AA}"/>
              </a:ext>
            </a:extLst>
          </p:cNvPr>
          <p:cNvCxnSpPr>
            <a:stCxn id="2" idx="2"/>
          </p:cNvCxnSpPr>
          <p:nvPr/>
        </p:nvCxnSpPr>
        <p:spPr>
          <a:xfrm flipH="1">
            <a:off x="3068885" y="2579140"/>
            <a:ext cx="1" cy="3312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DAB787F-49DC-299C-ADDA-C8FE0321C13A}"/>
              </a:ext>
            </a:extLst>
          </p:cNvPr>
          <p:cNvCxnSpPr/>
          <p:nvPr/>
        </p:nvCxnSpPr>
        <p:spPr>
          <a:xfrm flipH="1">
            <a:off x="986014" y="2910348"/>
            <a:ext cx="2082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E2F3A9D-99DB-225B-5F5C-85E213E06716}"/>
              </a:ext>
            </a:extLst>
          </p:cNvPr>
          <p:cNvCxnSpPr/>
          <p:nvPr/>
        </p:nvCxnSpPr>
        <p:spPr>
          <a:xfrm>
            <a:off x="3068885" y="2910348"/>
            <a:ext cx="20635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8868D7D-A6BB-69C8-0926-943C05D2F18E}"/>
              </a:ext>
            </a:extLst>
          </p:cNvPr>
          <p:cNvCxnSpPr/>
          <p:nvPr/>
        </p:nvCxnSpPr>
        <p:spPr>
          <a:xfrm>
            <a:off x="5132439" y="2910348"/>
            <a:ext cx="0" cy="5899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E2E3516-6E45-D197-BF11-0C38142EB686}"/>
              </a:ext>
            </a:extLst>
          </p:cNvPr>
          <p:cNvCxnSpPr/>
          <p:nvPr/>
        </p:nvCxnSpPr>
        <p:spPr>
          <a:xfrm>
            <a:off x="3068886" y="2910348"/>
            <a:ext cx="0" cy="5899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722C99F-DB74-6638-FCF2-B1FCCE3F922A}"/>
              </a:ext>
            </a:extLst>
          </p:cNvPr>
          <p:cNvCxnSpPr>
            <a:endCxn id="3" idx="0"/>
          </p:cNvCxnSpPr>
          <p:nvPr/>
        </p:nvCxnSpPr>
        <p:spPr>
          <a:xfrm>
            <a:off x="986014" y="2910348"/>
            <a:ext cx="1" cy="5973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18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18E3F6-B282-1419-D56B-987E7A9AC7E8}"/>
              </a:ext>
            </a:extLst>
          </p:cNvPr>
          <p:cNvSpPr>
            <a:spLocks noGrp="1"/>
          </p:cNvSpPr>
          <p:nvPr>
            <p:ph type="body" sz="quarter" idx="11"/>
          </p:nvPr>
        </p:nvSpPr>
        <p:spPr/>
        <p:txBody>
          <a:bodyPr/>
          <a:lstStyle/>
          <a:p>
            <a:r>
              <a:rPr lang="en-GB" sz="3200" dirty="0"/>
              <a:t>What’s Inside</a:t>
            </a:r>
          </a:p>
        </p:txBody>
      </p:sp>
      <p:pic>
        <p:nvPicPr>
          <p:cNvPr id="19" name="object 4">
            <a:extLst>
              <a:ext uri="{FF2B5EF4-FFF2-40B4-BE49-F238E27FC236}">
                <a16:creationId xmlns:a16="http://schemas.microsoft.com/office/drawing/2014/main" id="{CDAC208C-87B0-C0D3-D599-8A2575A3D706}"/>
              </a:ext>
            </a:extLst>
          </p:cNvPr>
          <p:cNvPicPr/>
          <p:nvPr/>
        </p:nvPicPr>
        <p:blipFill>
          <a:blip r:embed="rId2" cstate="screen">
            <a:extLst>
              <a:ext uri="{28A0092B-C50C-407E-A947-70E740481C1C}">
                <a14:useLocalDpi xmlns:a14="http://schemas.microsoft.com/office/drawing/2010/main"/>
              </a:ext>
            </a:extLst>
          </a:blip>
          <a:stretch>
            <a:fillRect/>
          </a:stretch>
        </p:blipFill>
        <p:spPr>
          <a:xfrm>
            <a:off x="6081818" y="1154804"/>
            <a:ext cx="4858566" cy="307848"/>
          </a:xfrm>
          <a:prstGeom prst="rect">
            <a:avLst/>
          </a:prstGeom>
        </p:spPr>
      </p:pic>
      <p:pic>
        <p:nvPicPr>
          <p:cNvPr id="20" name="object 8">
            <a:extLst>
              <a:ext uri="{FF2B5EF4-FFF2-40B4-BE49-F238E27FC236}">
                <a16:creationId xmlns:a16="http://schemas.microsoft.com/office/drawing/2014/main" id="{00AEC93E-9774-5832-8A15-837A986A1186}"/>
              </a:ext>
            </a:extLst>
          </p:cNvPr>
          <p:cNvPicPr/>
          <p:nvPr/>
        </p:nvPicPr>
        <p:blipFill>
          <a:blip r:embed="rId3" cstate="screen">
            <a:extLst>
              <a:ext uri="{28A0092B-C50C-407E-A947-70E740481C1C}">
                <a14:useLocalDpi xmlns:a14="http://schemas.microsoft.com/office/drawing/2010/main"/>
              </a:ext>
            </a:extLst>
          </a:blip>
          <a:stretch>
            <a:fillRect/>
          </a:stretch>
        </p:blipFill>
        <p:spPr>
          <a:xfrm>
            <a:off x="6078786" y="2202866"/>
            <a:ext cx="2526945" cy="307848"/>
          </a:xfrm>
          <a:prstGeom prst="rect">
            <a:avLst/>
          </a:prstGeom>
        </p:spPr>
      </p:pic>
      <p:pic>
        <p:nvPicPr>
          <p:cNvPr id="21" name="object 11">
            <a:extLst>
              <a:ext uri="{FF2B5EF4-FFF2-40B4-BE49-F238E27FC236}">
                <a16:creationId xmlns:a16="http://schemas.microsoft.com/office/drawing/2014/main" id="{41ACE1AA-F654-99F4-8CC4-135260D3FCD9}"/>
              </a:ext>
            </a:extLst>
          </p:cNvPr>
          <p:cNvPicPr/>
          <p:nvPr/>
        </p:nvPicPr>
        <p:blipFill>
          <a:blip r:embed="rId4" cstate="screen">
            <a:extLst>
              <a:ext uri="{28A0092B-C50C-407E-A947-70E740481C1C}">
                <a14:useLocalDpi xmlns:a14="http://schemas.microsoft.com/office/drawing/2010/main"/>
              </a:ext>
            </a:extLst>
          </a:blip>
          <a:stretch>
            <a:fillRect/>
          </a:stretch>
        </p:blipFill>
        <p:spPr>
          <a:xfrm>
            <a:off x="6081818" y="4961415"/>
            <a:ext cx="1407318" cy="307847"/>
          </a:xfrm>
          <a:prstGeom prst="rect">
            <a:avLst/>
          </a:prstGeom>
        </p:spPr>
      </p:pic>
      <p:sp>
        <p:nvSpPr>
          <p:cNvPr id="22" name="TextBox 21">
            <a:extLst>
              <a:ext uri="{FF2B5EF4-FFF2-40B4-BE49-F238E27FC236}">
                <a16:creationId xmlns:a16="http://schemas.microsoft.com/office/drawing/2014/main" id="{52753CAD-081B-25F7-1EDE-8F56051FC617}"/>
              </a:ext>
            </a:extLst>
          </p:cNvPr>
          <p:cNvSpPr txBox="1"/>
          <p:nvPr/>
        </p:nvSpPr>
        <p:spPr>
          <a:xfrm>
            <a:off x="5992014" y="3250928"/>
            <a:ext cx="2482272" cy="400110"/>
          </a:xfrm>
          <a:prstGeom prst="rect">
            <a:avLst/>
          </a:prstGeom>
          <a:noFill/>
        </p:spPr>
        <p:txBody>
          <a:bodyPr wrap="square" rtlCol="0">
            <a:spAutoFit/>
          </a:bodyPr>
          <a:lstStyle/>
          <a:p>
            <a:r>
              <a:rPr lang="en-GB" sz="2000" dirty="0">
                <a:latin typeface="Tiempos Headline Regular" panose="02020503060303060403" pitchFamily="18" charset="0"/>
              </a:rPr>
              <a:t>Role Details </a:t>
            </a:r>
          </a:p>
        </p:txBody>
      </p:sp>
      <p:sp>
        <p:nvSpPr>
          <p:cNvPr id="23" name="TextBox 22">
            <a:extLst>
              <a:ext uri="{FF2B5EF4-FFF2-40B4-BE49-F238E27FC236}">
                <a16:creationId xmlns:a16="http://schemas.microsoft.com/office/drawing/2014/main" id="{DB211076-04D8-486C-2B14-B4889BF5A26C}"/>
              </a:ext>
            </a:extLst>
          </p:cNvPr>
          <p:cNvSpPr txBox="1"/>
          <p:nvPr/>
        </p:nvSpPr>
        <p:spPr>
          <a:xfrm>
            <a:off x="10027328" y="1097567"/>
            <a:ext cx="1056443" cy="369332"/>
          </a:xfrm>
          <a:prstGeom prst="rect">
            <a:avLst/>
          </a:prstGeom>
          <a:noFill/>
        </p:spPr>
        <p:txBody>
          <a:bodyPr wrap="square" rtlCol="0">
            <a:spAutoFit/>
          </a:bodyPr>
          <a:lstStyle/>
          <a:p>
            <a:r>
              <a:rPr lang="en-GB" dirty="0">
                <a:latin typeface="TWK Lausanne 350" panose="02000503040000020004" pitchFamily="50" charset="0"/>
              </a:rPr>
              <a:t>4 - 5</a:t>
            </a:r>
          </a:p>
        </p:txBody>
      </p:sp>
      <p:sp>
        <p:nvSpPr>
          <p:cNvPr id="24" name="TextBox 23">
            <a:extLst>
              <a:ext uri="{FF2B5EF4-FFF2-40B4-BE49-F238E27FC236}">
                <a16:creationId xmlns:a16="http://schemas.microsoft.com/office/drawing/2014/main" id="{E9A114B4-FF78-8BD2-D1F9-299774C1549B}"/>
              </a:ext>
            </a:extLst>
          </p:cNvPr>
          <p:cNvSpPr txBox="1"/>
          <p:nvPr/>
        </p:nvSpPr>
        <p:spPr>
          <a:xfrm>
            <a:off x="10030423" y="1645153"/>
            <a:ext cx="909961" cy="369332"/>
          </a:xfrm>
          <a:prstGeom prst="rect">
            <a:avLst/>
          </a:prstGeom>
          <a:noFill/>
        </p:spPr>
        <p:txBody>
          <a:bodyPr wrap="square" rtlCol="0">
            <a:spAutoFit/>
          </a:bodyPr>
          <a:lstStyle/>
          <a:p>
            <a:r>
              <a:rPr lang="en-GB" dirty="0">
                <a:latin typeface="TWK Lausanne 350" panose="02000503040000020004" pitchFamily="50" charset="0"/>
              </a:rPr>
              <a:t>6 - 7</a:t>
            </a:r>
          </a:p>
        </p:txBody>
      </p:sp>
      <p:sp>
        <p:nvSpPr>
          <p:cNvPr id="25" name="TextBox 24">
            <a:extLst>
              <a:ext uri="{FF2B5EF4-FFF2-40B4-BE49-F238E27FC236}">
                <a16:creationId xmlns:a16="http://schemas.microsoft.com/office/drawing/2014/main" id="{5E43C70D-8C36-E5D0-E553-DBA6669B33A4}"/>
              </a:ext>
            </a:extLst>
          </p:cNvPr>
          <p:cNvSpPr txBox="1"/>
          <p:nvPr/>
        </p:nvSpPr>
        <p:spPr>
          <a:xfrm>
            <a:off x="10013098" y="2192739"/>
            <a:ext cx="767769" cy="369332"/>
          </a:xfrm>
          <a:prstGeom prst="rect">
            <a:avLst/>
          </a:prstGeom>
          <a:noFill/>
        </p:spPr>
        <p:txBody>
          <a:bodyPr wrap="square" rtlCol="0">
            <a:spAutoFit/>
          </a:bodyPr>
          <a:lstStyle/>
          <a:p>
            <a:r>
              <a:rPr lang="en-GB" dirty="0">
                <a:latin typeface="TWK Lausanne 350" panose="02000503040000020004" pitchFamily="50" charset="0"/>
              </a:rPr>
              <a:t>8 - 9</a:t>
            </a:r>
          </a:p>
        </p:txBody>
      </p:sp>
      <p:sp>
        <p:nvSpPr>
          <p:cNvPr id="26" name="TextBox 25">
            <a:extLst>
              <a:ext uri="{FF2B5EF4-FFF2-40B4-BE49-F238E27FC236}">
                <a16:creationId xmlns:a16="http://schemas.microsoft.com/office/drawing/2014/main" id="{9CEDFC17-CE47-46F5-6AF8-FB596EB45C8A}"/>
              </a:ext>
            </a:extLst>
          </p:cNvPr>
          <p:cNvSpPr txBox="1"/>
          <p:nvPr/>
        </p:nvSpPr>
        <p:spPr>
          <a:xfrm>
            <a:off x="10037081" y="3287911"/>
            <a:ext cx="448322" cy="369332"/>
          </a:xfrm>
          <a:prstGeom prst="rect">
            <a:avLst/>
          </a:prstGeom>
          <a:noFill/>
        </p:spPr>
        <p:txBody>
          <a:bodyPr wrap="square" rtlCol="0">
            <a:spAutoFit/>
          </a:bodyPr>
          <a:lstStyle/>
          <a:p>
            <a:r>
              <a:rPr lang="en-GB" dirty="0">
                <a:latin typeface="TWK Lausanne 350" panose="02000503040000020004" pitchFamily="50" charset="0"/>
              </a:rPr>
              <a:t>12</a:t>
            </a:r>
          </a:p>
        </p:txBody>
      </p:sp>
      <p:sp>
        <p:nvSpPr>
          <p:cNvPr id="27" name="TextBox 26">
            <a:extLst>
              <a:ext uri="{FF2B5EF4-FFF2-40B4-BE49-F238E27FC236}">
                <a16:creationId xmlns:a16="http://schemas.microsoft.com/office/drawing/2014/main" id="{16AA55DB-6131-06EE-1F07-F1AAAB122A91}"/>
              </a:ext>
            </a:extLst>
          </p:cNvPr>
          <p:cNvSpPr txBox="1"/>
          <p:nvPr/>
        </p:nvSpPr>
        <p:spPr>
          <a:xfrm>
            <a:off x="10013098" y="4383083"/>
            <a:ext cx="448322" cy="369332"/>
          </a:xfrm>
          <a:prstGeom prst="rect">
            <a:avLst/>
          </a:prstGeom>
          <a:noFill/>
        </p:spPr>
        <p:txBody>
          <a:bodyPr wrap="square" rtlCol="0">
            <a:spAutoFit/>
          </a:bodyPr>
          <a:lstStyle/>
          <a:p>
            <a:r>
              <a:rPr lang="en-GB" dirty="0">
                <a:latin typeface="TWK Lausanne 350" panose="02000503040000020004" pitchFamily="50" charset="0"/>
              </a:rPr>
              <a:t>14</a:t>
            </a:r>
          </a:p>
        </p:txBody>
      </p:sp>
      <p:sp>
        <p:nvSpPr>
          <p:cNvPr id="28" name="TextBox 27">
            <a:extLst>
              <a:ext uri="{FF2B5EF4-FFF2-40B4-BE49-F238E27FC236}">
                <a16:creationId xmlns:a16="http://schemas.microsoft.com/office/drawing/2014/main" id="{1A90BB0E-4644-A113-F80D-48255D07A458}"/>
              </a:ext>
            </a:extLst>
          </p:cNvPr>
          <p:cNvSpPr txBox="1"/>
          <p:nvPr/>
        </p:nvSpPr>
        <p:spPr>
          <a:xfrm>
            <a:off x="10013098" y="4930672"/>
            <a:ext cx="448322" cy="369332"/>
          </a:xfrm>
          <a:prstGeom prst="rect">
            <a:avLst/>
          </a:prstGeom>
          <a:noFill/>
        </p:spPr>
        <p:txBody>
          <a:bodyPr wrap="square" rtlCol="0">
            <a:spAutoFit/>
          </a:bodyPr>
          <a:lstStyle/>
          <a:p>
            <a:r>
              <a:rPr lang="en-GB">
                <a:latin typeface="TWK Lausanne 350" panose="02000503040000020004" pitchFamily="50" charset="0"/>
              </a:rPr>
              <a:t>15</a:t>
            </a:r>
            <a:endParaRPr lang="en-GB" dirty="0">
              <a:latin typeface="TWK Lausanne 350" panose="02000503040000020004" pitchFamily="50" charset="0"/>
            </a:endParaRPr>
          </a:p>
        </p:txBody>
      </p:sp>
      <p:sp>
        <p:nvSpPr>
          <p:cNvPr id="29" name="TextBox 28">
            <a:extLst>
              <a:ext uri="{FF2B5EF4-FFF2-40B4-BE49-F238E27FC236}">
                <a16:creationId xmlns:a16="http://schemas.microsoft.com/office/drawing/2014/main" id="{B2274758-C4AA-3B44-E0CF-CBBC5468E0BE}"/>
              </a:ext>
            </a:extLst>
          </p:cNvPr>
          <p:cNvSpPr txBox="1"/>
          <p:nvPr/>
        </p:nvSpPr>
        <p:spPr>
          <a:xfrm>
            <a:off x="5976456" y="3821090"/>
            <a:ext cx="2482272" cy="400110"/>
          </a:xfrm>
          <a:prstGeom prst="rect">
            <a:avLst/>
          </a:prstGeom>
          <a:noFill/>
        </p:spPr>
        <p:txBody>
          <a:bodyPr wrap="square" rtlCol="0">
            <a:spAutoFit/>
          </a:bodyPr>
          <a:lstStyle/>
          <a:p>
            <a:r>
              <a:rPr lang="en-GB" sz="2000" dirty="0">
                <a:latin typeface="Tiempos Headline Regular" panose="02020503060303060403" pitchFamily="18" charset="0"/>
              </a:rPr>
              <a:t>Our People Benefits </a:t>
            </a:r>
          </a:p>
        </p:txBody>
      </p:sp>
      <p:sp>
        <p:nvSpPr>
          <p:cNvPr id="30" name="TextBox 29">
            <a:extLst>
              <a:ext uri="{FF2B5EF4-FFF2-40B4-BE49-F238E27FC236}">
                <a16:creationId xmlns:a16="http://schemas.microsoft.com/office/drawing/2014/main" id="{43B1C631-688E-633D-6642-3719B8E8038A}"/>
              </a:ext>
            </a:extLst>
          </p:cNvPr>
          <p:cNvSpPr txBox="1"/>
          <p:nvPr/>
        </p:nvSpPr>
        <p:spPr>
          <a:xfrm>
            <a:off x="10013098" y="3835497"/>
            <a:ext cx="448322" cy="369332"/>
          </a:xfrm>
          <a:prstGeom prst="rect">
            <a:avLst/>
          </a:prstGeom>
          <a:noFill/>
        </p:spPr>
        <p:txBody>
          <a:bodyPr wrap="square" rtlCol="0">
            <a:spAutoFit/>
          </a:bodyPr>
          <a:lstStyle/>
          <a:p>
            <a:r>
              <a:rPr lang="en-GB" dirty="0">
                <a:latin typeface="TWK Lausanne 350" panose="02000503040000020004" pitchFamily="50" charset="0"/>
              </a:rPr>
              <a:t>13</a:t>
            </a:r>
          </a:p>
        </p:txBody>
      </p:sp>
      <p:sp>
        <p:nvSpPr>
          <p:cNvPr id="31" name="TextBox 30">
            <a:extLst>
              <a:ext uri="{FF2B5EF4-FFF2-40B4-BE49-F238E27FC236}">
                <a16:creationId xmlns:a16="http://schemas.microsoft.com/office/drawing/2014/main" id="{0F5FB8C2-C14F-E38D-1F05-812C83ECA74B}"/>
              </a:ext>
            </a:extLst>
          </p:cNvPr>
          <p:cNvSpPr txBox="1"/>
          <p:nvPr/>
        </p:nvSpPr>
        <p:spPr>
          <a:xfrm>
            <a:off x="10013097" y="2740325"/>
            <a:ext cx="927287" cy="369332"/>
          </a:xfrm>
          <a:prstGeom prst="rect">
            <a:avLst/>
          </a:prstGeom>
          <a:noFill/>
        </p:spPr>
        <p:txBody>
          <a:bodyPr wrap="square" rtlCol="0">
            <a:spAutoFit/>
          </a:bodyPr>
          <a:lstStyle/>
          <a:p>
            <a:r>
              <a:rPr lang="en-GB" dirty="0">
                <a:latin typeface="TWK Lausanne 350" panose="02000503040000020004" pitchFamily="50" charset="0"/>
              </a:rPr>
              <a:t>10 - 11</a:t>
            </a:r>
          </a:p>
        </p:txBody>
      </p:sp>
      <p:sp>
        <p:nvSpPr>
          <p:cNvPr id="32" name="TextBox 31">
            <a:extLst>
              <a:ext uri="{FF2B5EF4-FFF2-40B4-BE49-F238E27FC236}">
                <a16:creationId xmlns:a16="http://schemas.microsoft.com/office/drawing/2014/main" id="{1E3C13C7-A776-4C5D-47C4-9C141EDF1966}"/>
              </a:ext>
            </a:extLst>
          </p:cNvPr>
          <p:cNvSpPr txBox="1"/>
          <p:nvPr/>
        </p:nvSpPr>
        <p:spPr>
          <a:xfrm>
            <a:off x="5992014" y="2680766"/>
            <a:ext cx="2811208" cy="400110"/>
          </a:xfrm>
          <a:prstGeom prst="rect">
            <a:avLst/>
          </a:prstGeom>
          <a:noFill/>
        </p:spPr>
        <p:txBody>
          <a:bodyPr wrap="square" rtlCol="0">
            <a:spAutoFit/>
          </a:bodyPr>
          <a:lstStyle/>
          <a:p>
            <a:r>
              <a:rPr lang="en-GB" sz="2000" dirty="0">
                <a:latin typeface="Tiempos Headline Regular" panose="02020503060303060403" pitchFamily="18" charset="0"/>
              </a:rPr>
              <a:t>Requirements</a:t>
            </a:r>
          </a:p>
        </p:txBody>
      </p:sp>
      <p:sp>
        <p:nvSpPr>
          <p:cNvPr id="33" name="TextBox 32">
            <a:extLst>
              <a:ext uri="{FF2B5EF4-FFF2-40B4-BE49-F238E27FC236}">
                <a16:creationId xmlns:a16="http://schemas.microsoft.com/office/drawing/2014/main" id="{05E3CDE0-20FB-55A8-DD7F-77CD79C718E3}"/>
              </a:ext>
            </a:extLst>
          </p:cNvPr>
          <p:cNvSpPr txBox="1"/>
          <p:nvPr/>
        </p:nvSpPr>
        <p:spPr>
          <a:xfrm>
            <a:off x="5992014" y="1632704"/>
            <a:ext cx="3767806" cy="400110"/>
          </a:xfrm>
          <a:prstGeom prst="rect">
            <a:avLst/>
          </a:prstGeom>
          <a:noFill/>
        </p:spPr>
        <p:txBody>
          <a:bodyPr wrap="square" rtlCol="0">
            <a:spAutoFit/>
          </a:bodyPr>
          <a:lstStyle/>
          <a:p>
            <a:r>
              <a:rPr lang="en-GB" sz="2000" dirty="0">
                <a:latin typeface="Tiempos Headline Regular" panose="02020503060303060403" pitchFamily="18" charset="0"/>
              </a:rPr>
              <a:t>Our Vision, Mission and Values</a:t>
            </a:r>
          </a:p>
        </p:txBody>
      </p:sp>
      <p:sp>
        <p:nvSpPr>
          <p:cNvPr id="34" name="TextBox 33">
            <a:extLst>
              <a:ext uri="{FF2B5EF4-FFF2-40B4-BE49-F238E27FC236}">
                <a16:creationId xmlns:a16="http://schemas.microsoft.com/office/drawing/2014/main" id="{F3E32CFC-75B0-9473-3A5E-8568EF518A97}"/>
              </a:ext>
            </a:extLst>
          </p:cNvPr>
          <p:cNvSpPr txBox="1"/>
          <p:nvPr/>
        </p:nvSpPr>
        <p:spPr>
          <a:xfrm>
            <a:off x="5991225" y="4391252"/>
            <a:ext cx="2482272" cy="400110"/>
          </a:xfrm>
          <a:prstGeom prst="rect">
            <a:avLst/>
          </a:prstGeom>
          <a:noFill/>
        </p:spPr>
        <p:txBody>
          <a:bodyPr wrap="square" rtlCol="0">
            <a:spAutoFit/>
          </a:bodyPr>
          <a:lstStyle/>
          <a:p>
            <a:r>
              <a:rPr lang="en-GB" sz="2000" dirty="0">
                <a:latin typeface="Tiempos Headline Regular" panose="02020503060303060403" pitchFamily="18" charset="0"/>
              </a:rPr>
              <a:t>How to Apply</a:t>
            </a:r>
          </a:p>
        </p:txBody>
      </p:sp>
    </p:spTree>
    <p:extLst>
      <p:ext uri="{BB962C8B-B14F-4D97-AF65-F5344CB8AC3E}">
        <p14:creationId xmlns:p14="http://schemas.microsoft.com/office/powerpoint/2010/main" val="129951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4332F7-4A3B-6540-365F-F23EBAE18E4F}"/>
              </a:ext>
            </a:extLst>
          </p:cNvPr>
          <p:cNvSpPr txBox="1"/>
          <p:nvPr/>
        </p:nvSpPr>
        <p:spPr>
          <a:xfrm>
            <a:off x="5867612" y="1082351"/>
            <a:ext cx="6117243" cy="5140703"/>
          </a:xfrm>
          <a:prstGeom prst="rect">
            <a:avLst/>
          </a:prstGeom>
          <a:noFill/>
        </p:spPr>
        <p:txBody>
          <a:bodyPr wrap="square" rtlCol="0">
            <a:spAutoFit/>
          </a:bodyPr>
          <a:lstStyle/>
          <a:p>
            <a:pPr>
              <a:lnSpc>
                <a:spcPts val="1800"/>
              </a:lnSpc>
            </a:pPr>
            <a:r>
              <a:rPr lang="en-GB" sz="1400" b="0" i="0" dirty="0">
                <a:effectLst/>
                <a:latin typeface="TWK Lausanne 350" panose="02000503040000020004" pitchFamily="50" charset="0"/>
              </a:rPr>
              <a:t>We are Right There, a charity celebrating our 200th anniversary in 2024.</a:t>
            </a:r>
            <a:r>
              <a:rPr lang="en-GB" sz="1400" dirty="0">
                <a:latin typeface="TWK Lausanne 350" panose="02000503040000020004" pitchFamily="50" charset="0"/>
              </a:rPr>
              <a:t> </a:t>
            </a:r>
            <a:r>
              <a:rPr lang="en-GB" sz="1400" b="0" i="0" dirty="0">
                <a:effectLst/>
                <a:latin typeface="TWK Lausanne 350" panose="02000503040000020004" pitchFamily="50" charset="0"/>
              </a:rPr>
              <a:t>We provide tailored support for people, at home, and in the community. We are here for people who are living with the effects of homelessness, poverty, addiction, or family breakdowns. Last year we supported almost 4,000 individuals, helping to prevent them from becoming homeless or separated from the people they love.</a:t>
            </a:r>
          </a:p>
          <a:p>
            <a:pPr>
              <a:lnSpc>
                <a:spcPts val="1800"/>
              </a:lnSpc>
            </a:pPr>
            <a:endParaRPr lang="en-GB" sz="1400" b="0" i="0" dirty="0">
              <a:effectLst/>
              <a:latin typeface="TWK Lausanne 350" panose="02000503040000020004" pitchFamily="50" charset="0"/>
            </a:endParaRPr>
          </a:p>
          <a:p>
            <a:pPr>
              <a:lnSpc>
                <a:spcPts val="1800"/>
              </a:lnSpc>
            </a:pPr>
            <a:r>
              <a:rPr lang="en-GB" sz="1400" b="0" i="0" dirty="0">
                <a:effectLst/>
                <a:latin typeface="TWK Lausanne 350" panose="02000503040000020004" pitchFamily="50" charset="0"/>
              </a:rPr>
              <a:t>We are here to offer the right support at the right time, including breaking down financial barriers; accessing the private rental market; linking up with local health, employment and training services to help people make connections within the community; and, helping people feel happier, safer, and more confident to take steps to improve their</a:t>
            </a:r>
            <a:r>
              <a:rPr lang="en-GB" sz="1400" dirty="0">
                <a:latin typeface="TWK Lausanne 350" panose="02000503040000020004" pitchFamily="50" charset="0"/>
              </a:rPr>
              <a:t> </a:t>
            </a:r>
            <a:r>
              <a:rPr lang="en-GB" sz="1400" b="0" i="0" dirty="0">
                <a:effectLst/>
                <a:latin typeface="TWK Lausanne 350" panose="02000503040000020004" pitchFamily="50" charset="0"/>
              </a:rPr>
              <a:t>own lives.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Every person’s story is unique, and everyone’s route home is different, so we tailor our response to the individual. We want to challenge stereotypes – it doesn’t matter what the situation is – we’re not here to judge, only to help.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Our approach is about creating trusting relationships and nurturing people’s strengths, and our 200 dedicated staff, mentors and volunteers play a crucial role in this.</a:t>
            </a:r>
            <a:br>
              <a:rPr lang="en-GB" sz="1000" dirty="0"/>
            </a:br>
            <a:endParaRPr lang="en-GB" sz="1000" dirty="0">
              <a:latin typeface="TWK Lausanne 350" panose="02000503040000020004" pitchFamily="50" charset="0"/>
            </a:endParaRPr>
          </a:p>
        </p:txBody>
      </p:sp>
      <p:pic>
        <p:nvPicPr>
          <p:cNvPr id="4" name="Picture 3" descr="A young child and a young child drawing on a table&#10;&#10;Description automatically generated">
            <a:extLst>
              <a:ext uri="{FF2B5EF4-FFF2-40B4-BE49-F238E27FC236}">
                <a16:creationId xmlns:a16="http://schemas.microsoft.com/office/drawing/2014/main" id="{793E05E5-5413-C1D9-B381-723C325FF091}"/>
              </a:ext>
            </a:extLst>
          </p:cNvPr>
          <p:cNvPicPr>
            <a:picLocks noChangeAspect="1"/>
          </p:cNvPicPr>
          <p:nvPr/>
        </p:nvPicPr>
        <p:blipFill rotWithShape="1">
          <a:blip r:embed="rId2"/>
          <a:srcRect l="21019" r="12315"/>
          <a:stretch/>
        </p:blipFill>
        <p:spPr>
          <a:xfrm>
            <a:off x="0" y="1361570"/>
            <a:ext cx="5496430" cy="5496430"/>
          </a:xfrm>
          <a:prstGeom prst="rect">
            <a:avLst/>
          </a:prstGeom>
        </p:spPr>
      </p:pic>
      <p:pic>
        <p:nvPicPr>
          <p:cNvPr id="7" name="Picture 6" descr="A black circle on a pink background&#10;&#10;Description automatically generated">
            <a:extLst>
              <a:ext uri="{FF2B5EF4-FFF2-40B4-BE49-F238E27FC236}">
                <a16:creationId xmlns:a16="http://schemas.microsoft.com/office/drawing/2014/main" id="{A096FB00-8410-145C-08BB-ED4019B4AFC4}"/>
              </a:ext>
            </a:extLst>
          </p:cNvPr>
          <p:cNvPicPr>
            <a:picLocks noChangeAspect="1"/>
          </p:cNvPicPr>
          <p:nvPr/>
        </p:nvPicPr>
        <p:blipFill>
          <a:blip r:embed="rId3"/>
          <a:stretch>
            <a:fillRect/>
          </a:stretch>
        </p:blipFill>
        <p:spPr>
          <a:xfrm>
            <a:off x="1" y="1082351"/>
            <a:ext cx="5806660" cy="5806660"/>
          </a:xfrm>
          <a:prstGeom prst="rect">
            <a:avLst/>
          </a:prstGeom>
        </p:spPr>
      </p:pic>
      <p:sp>
        <p:nvSpPr>
          <p:cNvPr id="8" name="TextBox 7">
            <a:extLst>
              <a:ext uri="{FF2B5EF4-FFF2-40B4-BE49-F238E27FC236}">
                <a16:creationId xmlns:a16="http://schemas.microsoft.com/office/drawing/2014/main" id="{1B105AC8-B580-4D3F-3D86-E9AA1ECBFFE1}"/>
              </a:ext>
            </a:extLst>
          </p:cNvPr>
          <p:cNvSpPr txBox="1"/>
          <p:nvPr/>
        </p:nvSpPr>
        <p:spPr>
          <a:xfrm>
            <a:off x="270588" y="251927"/>
            <a:ext cx="4721290" cy="584775"/>
          </a:xfrm>
          <a:prstGeom prst="rect">
            <a:avLst/>
          </a:prstGeom>
          <a:noFill/>
        </p:spPr>
        <p:txBody>
          <a:bodyPr wrap="square" rtlCol="0">
            <a:spAutoFit/>
          </a:bodyPr>
          <a:lstStyle/>
          <a:p>
            <a:r>
              <a:rPr lang="en-GB" sz="3200" dirty="0">
                <a:latin typeface="Tiempos Headline Regular" panose="02020503060303060403" pitchFamily="18" charset="0"/>
              </a:rPr>
              <a:t>About Right There</a:t>
            </a:r>
            <a:endParaRPr lang="en-GB" sz="3200" dirty="0"/>
          </a:p>
        </p:txBody>
      </p:sp>
    </p:spTree>
    <p:extLst>
      <p:ext uri="{BB962C8B-B14F-4D97-AF65-F5344CB8AC3E}">
        <p14:creationId xmlns:p14="http://schemas.microsoft.com/office/powerpoint/2010/main" val="3167426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7166CB-1A0C-CE52-B3C0-8A232153D8FA}"/>
              </a:ext>
            </a:extLst>
          </p:cNvPr>
          <p:cNvSpPr/>
          <p:nvPr/>
        </p:nvSpPr>
        <p:spPr>
          <a:xfrm>
            <a:off x="0" y="0"/>
            <a:ext cx="12192000" cy="6858000"/>
          </a:xfrm>
          <a:prstGeom prst="rect">
            <a:avLst/>
          </a:prstGeom>
          <a:solidFill>
            <a:srgbClr val="F7F5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A group of people sitting on a couch&#10;&#10;Description automatically generated">
            <a:hlinkClick r:id="" action="ppaction://noaction" highlightClick="1"/>
            <a:extLst>
              <a:ext uri="{FF2B5EF4-FFF2-40B4-BE49-F238E27FC236}">
                <a16:creationId xmlns:a16="http://schemas.microsoft.com/office/drawing/2014/main" id="{7009D74A-110B-A4D6-0AB2-CE0D8043A0ED}"/>
              </a:ext>
            </a:extLst>
          </p:cNvPr>
          <p:cNvPicPr>
            <a:picLocks noChangeAspect="1"/>
          </p:cNvPicPr>
          <p:nvPr/>
        </p:nvPicPr>
        <p:blipFill rotWithShape="1">
          <a:blip r:embed="rId2"/>
          <a:srcRect l="27580" r="5754"/>
          <a:stretch/>
        </p:blipFill>
        <p:spPr>
          <a:xfrm>
            <a:off x="4450532" y="1079235"/>
            <a:ext cx="3290935" cy="3290935"/>
          </a:xfrm>
          <a:prstGeom prst="actionButtonBlank">
            <a:avLst/>
          </a:prstGeom>
        </p:spPr>
      </p:pic>
      <p:pic>
        <p:nvPicPr>
          <p:cNvPr id="15" name="Picture 14" descr="Two people walking on a path&#10;&#10;Description automatically generated">
            <a:extLst>
              <a:ext uri="{FF2B5EF4-FFF2-40B4-BE49-F238E27FC236}">
                <a16:creationId xmlns:a16="http://schemas.microsoft.com/office/drawing/2014/main" id="{295D0CF0-BE62-7565-2E37-9FED9EBEEEE1}"/>
              </a:ext>
            </a:extLst>
          </p:cNvPr>
          <p:cNvPicPr>
            <a:picLocks noChangeAspect="1"/>
          </p:cNvPicPr>
          <p:nvPr/>
        </p:nvPicPr>
        <p:blipFill rotWithShape="1">
          <a:blip r:embed="rId3"/>
          <a:srcRect t="8936" b="16064"/>
          <a:stretch/>
        </p:blipFill>
        <p:spPr>
          <a:xfrm>
            <a:off x="964873" y="1079234"/>
            <a:ext cx="3290935" cy="3290935"/>
          </a:xfrm>
          <a:prstGeom prst="rect">
            <a:avLst/>
          </a:prstGeom>
        </p:spPr>
      </p:pic>
      <p:pic>
        <p:nvPicPr>
          <p:cNvPr id="17" name="Picture 16" descr="A person smiling at the camera&#10;&#10;Description automatically generated">
            <a:extLst>
              <a:ext uri="{FF2B5EF4-FFF2-40B4-BE49-F238E27FC236}">
                <a16:creationId xmlns:a16="http://schemas.microsoft.com/office/drawing/2014/main" id="{B2E04E9F-4BB4-69DA-4B22-175D908E1429}"/>
              </a:ext>
            </a:extLst>
          </p:cNvPr>
          <p:cNvPicPr>
            <a:picLocks noChangeAspect="1"/>
          </p:cNvPicPr>
          <p:nvPr/>
        </p:nvPicPr>
        <p:blipFill rotWithShape="1">
          <a:blip r:embed="rId4"/>
          <a:srcRect l="23835" t="-540" r="20255" b="540"/>
          <a:stretch/>
        </p:blipFill>
        <p:spPr>
          <a:xfrm>
            <a:off x="7936191" y="1041134"/>
            <a:ext cx="3328684" cy="3328684"/>
          </a:xfrm>
          <a:prstGeom prst="rect">
            <a:avLst/>
          </a:prstGeom>
        </p:spPr>
      </p:pic>
      <p:sp>
        <p:nvSpPr>
          <p:cNvPr id="18" name="TextBox 17">
            <a:extLst>
              <a:ext uri="{FF2B5EF4-FFF2-40B4-BE49-F238E27FC236}">
                <a16:creationId xmlns:a16="http://schemas.microsoft.com/office/drawing/2014/main" id="{FFD2C2C3-DB1F-B7B3-4E43-826BF22E6BB1}"/>
              </a:ext>
            </a:extLst>
          </p:cNvPr>
          <p:cNvSpPr txBox="1"/>
          <p:nvPr/>
        </p:nvSpPr>
        <p:spPr>
          <a:xfrm>
            <a:off x="964873"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For People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tailored support for children and adults to help individuals and families feel happier, create stronger bonds and stay together.</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F1B1635-2B15-3F4D-6967-C110DDF39F91}"/>
              </a:ext>
            </a:extLst>
          </p:cNvPr>
          <p:cNvSpPr txBox="1"/>
          <p:nvPr/>
        </p:nvSpPr>
        <p:spPr>
          <a:xfrm>
            <a:off x="4408208"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At Home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safe and supportive places to call home for people of all ages, from any circumstances, for as long as they might need it.</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C6E31877-2B59-2F0E-E180-CE5616B8C807}"/>
              </a:ext>
            </a:extLst>
          </p:cNvPr>
          <p:cNvSpPr txBox="1"/>
          <p:nvPr/>
        </p:nvSpPr>
        <p:spPr>
          <a:xfrm>
            <a:off x="7936191" y="4450895"/>
            <a:ext cx="3328684"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In The Community</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the tools for people to live independently and build their lives within their community, creating their own safe and secure homes.</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FE19686-4F64-C09A-120F-B3D8D8B38F2A}"/>
              </a:ext>
            </a:extLst>
          </p:cNvPr>
          <p:cNvSpPr txBox="1"/>
          <p:nvPr/>
        </p:nvSpPr>
        <p:spPr>
          <a:xfrm>
            <a:off x="440973" y="262081"/>
            <a:ext cx="4338734" cy="584775"/>
          </a:xfrm>
          <a:prstGeom prst="rect">
            <a:avLst/>
          </a:prstGeom>
          <a:noFill/>
        </p:spPr>
        <p:txBody>
          <a:bodyPr wrap="square" rtlCol="0">
            <a:spAutoFit/>
          </a:bodyPr>
          <a:lstStyle/>
          <a:p>
            <a:r>
              <a:rPr lang="en-GB" sz="3200" dirty="0">
                <a:latin typeface="Tiempos Headline Regular" panose="02020503060303060403" pitchFamily="18" charset="0"/>
              </a:rPr>
              <a:t>Our key areas of focus</a:t>
            </a:r>
            <a:endParaRPr lang="en-GB" sz="3200" dirty="0"/>
          </a:p>
        </p:txBody>
      </p:sp>
    </p:spTree>
    <p:extLst>
      <p:ext uri="{BB962C8B-B14F-4D97-AF65-F5344CB8AC3E}">
        <p14:creationId xmlns:p14="http://schemas.microsoft.com/office/powerpoint/2010/main" val="185981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2E0543-43F0-6234-500A-93AD50C83956}"/>
              </a:ext>
            </a:extLst>
          </p:cNvPr>
          <p:cNvGrpSpPr/>
          <p:nvPr/>
        </p:nvGrpSpPr>
        <p:grpSpPr>
          <a:xfrm>
            <a:off x="0" y="0"/>
            <a:ext cx="5607698" cy="5607698"/>
            <a:chOff x="0" y="0"/>
            <a:chExt cx="5607698" cy="5607698"/>
          </a:xfrm>
        </p:grpSpPr>
        <p:pic>
          <p:nvPicPr>
            <p:cNvPr id="6" name="Picture 5" descr="A black hexagon on a yellow background&#10;&#10;Description automatically generated">
              <a:extLst>
                <a:ext uri="{FF2B5EF4-FFF2-40B4-BE49-F238E27FC236}">
                  <a16:creationId xmlns:a16="http://schemas.microsoft.com/office/drawing/2014/main" id="{4C9D0DDD-2711-62C2-91A9-9C20F5247609}"/>
                </a:ext>
              </a:extLst>
            </p:cNvPr>
            <p:cNvPicPr>
              <a:picLocks noChangeAspect="1"/>
            </p:cNvPicPr>
            <p:nvPr/>
          </p:nvPicPr>
          <p:blipFill>
            <a:blip r:embed="rId2"/>
            <a:stretch>
              <a:fillRect/>
            </a:stretch>
          </p:blipFill>
          <p:spPr>
            <a:xfrm>
              <a:off x="0" y="0"/>
              <a:ext cx="5607698" cy="5607698"/>
            </a:xfrm>
            <a:prstGeom prst="rect">
              <a:avLst/>
            </a:prstGeom>
          </p:spPr>
        </p:pic>
        <p:sp>
          <p:nvSpPr>
            <p:cNvPr id="4" name="TextBox 3">
              <a:extLst>
                <a:ext uri="{FF2B5EF4-FFF2-40B4-BE49-F238E27FC236}">
                  <a16:creationId xmlns:a16="http://schemas.microsoft.com/office/drawing/2014/main" id="{A80E96F2-FFBF-979C-E5AE-3925C6446B5F}"/>
                </a:ext>
              </a:extLst>
            </p:cNvPr>
            <p:cNvSpPr txBox="1"/>
            <p:nvPr/>
          </p:nvSpPr>
          <p:spPr>
            <a:xfrm>
              <a:off x="1135548" y="1834353"/>
              <a:ext cx="3336601" cy="1938992"/>
            </a:xfrm>
            <a:prstGeom prst="rect">
              <a:avLst/>
            </a:prstGeom>
            <a:noFill/>
          </p:spPr>
          <p:txBody>
            <a:bodyPr wrap="square" rtlCol="0">
              <a:spAutoFit/>
            </a:bodyPr>
            <a:lstStyle/>
            <a:p>
              <a:pPr algn="ctr"/>
              <a:r>
                <a:rPr lang="en-GB" sz="4000" dirty="0">
                  <a:latin typeface="TWK Lausanne 500" panose="02000503040000020004" pitchFamily="50" charset="0"/>
                </a:rPr>
                <a:t>Our Vision</a:t>
              </a:r>
              <a:br>
                <a:rPr lang="en-GB" sz="2400" dirty="0">
                  <a:latin typeface="TWK Lausanne 500" panose="02000503040000020004" pitchFamily="50" charset="0"/>
                </a:rPr>
              </a:br>
              <a:r>
                <a:rPr lang="en-GB" sz="2000" dirty="0">
                  <a:latin typeface="Tiempos Headline Regular" panose="02020503060303060403" pitchFamily="18" charset="0"/>
                </a:rPr>
                <a:t>A world where everyone has an equal chance to create a safe and supportive place to call home. </a:t>
              </a:r>
              <a:endParaRPr lang="en-GB" dirty="0">
                <a:latin typeface="TWK Lausanne 350" panose="02000503040000020004" pitchFamily="50" charset="0"/>
              </a:endParaRPr>
            </a:p>
          </p:txBody>
        </p:sp>
      </p:grpSp>
      <p:grpSp>
        <p:nvGrpSpPr>
          <p:cNvPr id="7" name="Group 6">
            <a:extLst>
              <a:ext uri="{FF2B5EF4-FFF2-40B4-BE49-F238E27FC236}">
                <a16:creationId xmlns:a16="http://schemas.microsoft.com/office/drawing/2014/main" id="{B5C8BFE7-186A-4B09-7FB3-F067C67DF249}"/>
              </a:ext>
            </a:extLst>
          </p:cNvPr>
          <p:cNvGrpSpPr/>
          <p:nvPr/>
        </p:nvGrpSpPr>
        <p:grpSpPr>
          <a:xfrm>
            <a:off x="6584304" y="1250302"/>
            <a:ext cx="5607698" cy="5607698"/>
            <a:chOff x="0" y="0"/>
            <a:chExt cx="5607698" cy="5607698"/>
          </a:xfrm>
        </p:grpSpPr>
        <p:pic>
          <p:nvPicPr>
            <p:cNvPr id="8" name="Picture 7" descr="A black hexagon on a yellow background&#10;&#10;Description automatically generated">
              <a:extLst>
                <a:ext uri="{FF2B5EF4-FFF2-40B4-BE49-F238E27FC236}">
                  <a16:creationId xmlns:a16="http://schemas.microsoft.com/office/drawing/2014/main" id="{40657722-C016-1826-C5A5-6EC41EAE8D3F}"/>
                </a:ext>
              </a:extLst>
            </p:cNvPr>
            <p:cNvPicPr>
              <a:picLocks noChangeAspect="1"/>
            </p:cNvPicPr>
            <p:nvPr/>
          </p:nvPicPr>
          <p:blipFill>
            <a:blip r:embed="rId2"/>
            <a:stretch>
              <a:fillRect/>
            </a:stretch>
          </p:blipFill>
          <p:spPr>
            <a:xfrm>
              <a:off x="0" y="0"/>
              <a:ext cx="5607698" cy="5607698"/>
            </a:xfrm>
            <a:prstGeom prst="rect">
              <a:avLst/>
            </a:prstGeom>
          </p:spPr>
        </p:pic>
        <p:sp>
          <p:nvSpPr>
            <p:cNvPr id="9" name="TextBox 8">
              <a:extLst>
                <a:ext uri="{FF2B5EF4-FFF2-40B4-BE49-F238E27FC236}">
                  <a16:creationId xmlns:a16="http://schemas.microsoft.com/office/drawing/2014/main" id="{EBBBD3F6-C8C7-EA5D-D86B-2B244BE0D74B}"/>
                </a:ext>
              </a:extLst>
            </p:cNvPr>
            <p:cNvSpPr txBox="1"/>
            <p:nvPr/>
          </p:nvSpPr>
          <p:spPr>
            <a:xfrm>
              <a:off x="1135548" y="1218799"/>
              <a:ext cx="3336601" cy="3170099"/>
            </a:xfrm>
            <a:prstGeom prst="rect">
              <a:avLst/>
            </a:prstGeom>
            <a:noFill/>
          </p:spPr>
          <p:txBody>
            <a:bodyPr wrap="square" rtlCol="0">
              <a:spAutoFit/>
            </a:bodyPr>
            <a:lstStyle/>
            <a:p>
              <a:pPr algn="ctr"/>
              <a:r>
                <a:rPr lang="en-GB" sz="4000" dirty="0">
                  <a:latin typeface="TWK Lausanne 500" panose="02000503040000020004" pitchFamily="50" charset="0"/>
                </a:rPr>
                <a:t>Our Mission</a:t>
              </a:r>
              <a:br>
                <a:rPr lang="en-GB" sz="2400" dirty="0">
                  <a:latin typeface="TWK Lausanne 500" panose="02000503040000020004" pitchFamily="50" charset="0"/>
                </a:rPr>
              </a:br>
              <a:r>
                <a:rPr lang="en-GB" sz="2000" dirty="0">
                  <a:latin typeface="Tiempos Headline Regular" panose="02020503060303060403" pitchFamily="18" charset="0"/>
                  <a:cs typeface="Utsaah" panose="020B0502040204020203" pitchFamily="34" charset="0"/>
                </a:rPr>
                <a:t>We meet people where </a:t>
              </a:r>
            </a:p>
            <a:p>
              <a:pPr algn="ctr"/>
              <a:r>
                <a:rPr lang="en-GB" sz="2000" dirty="0">
                  <a:latin typeface="Tiempos Headline Regular" panose="02020503060303060403" pitchFamily="18" charset="0"/>
                  <a:cs typeface="Utsaah" panose="020B0502040204020203" pitchFamily="34" charset="0"/>
                </a:rPr>
                <a:t>they are in life with no judgement; walking alongside those who need support, and preventing them becoming homeless </a:t>
              </a:r>
            </a:p>
            <a:p>
              <a:pPr algn="ctr"/>
              <a:r>
                <a:rPr lang="en-GB" sz="2000" dirty="0">
                  <a:latin typeface="Tiempos Headline Regular" panose="02020503060303060403" pitchFamily="18" charset="0"/>
                  <a:cs typeface="Utsaah" panose="020B0502040204020203" pitchFamily="34" charset="0"/>
                </a:rPr>
                <a:t>or separated from the people they love. </a:t>
              </a:r>
              <a:endParaRPr lang="en-GB" dirty="0">
                <a:latin typeface="TWK Lausanne 350" panose="02000503040000020004" pitchFamily="50" charset="0"/>
              </a:endParaRPr>
            </a:p>
          </p:txBody>
        </p:sp>
      </p:grpSp>
    </p:spTree>
    <p:extLst>
      <p:ext uri="{BB962C8B-B14F-4D97-AF65-F5344CB8AC3E}">
        <p14:creationId xmlns:p14="http://schemas.microsoft.com/office/powerpoint/2010/main" val="591676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CB67C2D-3758-5316-EF13-50C8C8078AC4}"/>
              </a:ext>
            </a:extLst>
          </p:cNvPr>
          <p:cNvGrpSpPr/>
          <p:nvPr/>
        </p:nvGrpSpPr>
        <p:grpSpPr>
          <a:xfrm>
            <a:off x="936867" y="13375"/>
            <a:ext cx="10318266" cy="6831250"/>
            <a:chOff x="2074505" y="0"/>
            <a:chExt cx="8766112" cy="580364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4E689AF0-B92C-4A66-A064-42A57785F060}"/>
                </a:ext>
              </a:extLst>
            </p:cNvPr>
            <p:cNvPicPr>
              <a:picLocks noChangeAspect="1"/>
            </p:cNvPicPr>
            <p:nvPr/>
          </p:nvPicPr>
          <p:blipFill>
            <a:blip r:embed="rId2"/>
            <a:stretch>
              <a:fillRect/>
            </a:stretch>
          </p:blipFill>
          <p:spPr>
            <a:xfrm>
              <a:off x="2074505" y="0"/>
              <a:ext cx="2901820" cy="2901820"/>
            </a:xfrm>
            <a:prstGeom prst="rect">
              <a:avLst/>
            </a:prstGeom>
          </p:spPr>
        </p:pic>
        <p:pic>
          <p:nvPicPr>
            <p:cNvPr id="8" name="Picture 7" descr="A pink butterfly with black text&#10;&#10;Description automatically generated">
              <a:extLst>
                <a:ext uri="{FF2B5EF4-FFF2-40B4-BE49-F238E27FC236}">
                  <a16:creationId xmlns:a16="http://schemas.microsoft.com/office/drawing/2014/main" id="{A06181C3-52E0-23B8-43E6-6CBD04C1CD98}"/>
                </a:ext>
              </a:extLst>
            </p:cNvPr>
            <p:cNvPicPr>
              <a:picLocks noChangeAspect="1"/>
            </p:cNvPicPr>
            <p:nvPr/>
          </p:nvPicPr>
          <p:blipFill>
            <a:blip r:embed="rId3"/>
            <a:stretch>
              <a:fillRect/>
            </a:stretch>
          </p:blipFill>
          <p:spPr>
            <a:xfrm>
              <a:off x="4999653" y="0"/>
              <a:ext cx="2901820" cy="2901820"/>
            </a:xfrm>
            <a:prstGeom prst="rect">
              <a:avLst/>
            </a:prstGeom>
          </p:spPr>
        </p:pic>
        <p:pic>
          <p:nvPicPr>
            <p:cNvPr id="10" name="Picture 9" descr="A black square object with a grey background&#10;&#10;Description automatically generated">
              <a:extLst>
                <a:ext uri="{FF2B5EF4-FFF2-40B4-BE49-F238E27FC236}">
                  <a16:creationId xmlns:a16="http://schemas.microsoft.com/office/drawing/2014/main" id="{303EF628-389C-EB94-D30F-0C010EF0B965}"/>
                </a:ext>
              </a:extLst>
            </p:cNvPr>
            <p:cNvPicPr>
              <a:picLocks noChangeAspect="1"/>
            </p:cNvPicPr>
            <p:nvPr/>
          </p:nvPicPr>
          <p:blipFill>
            <a:blip r:embed="rId4"/>
            <a:stretch>
              <a:fillRect/>
            </a:stretch>
          </p:blipFill>
          <p:spPr>
            <a:xfrm>
              <a:off x="7938797" y="0"/>
              <a:ext cx="2901820" cy="2901820"/>
            </a:xfrm>
            <a:prstGeom prst="rect">
              <a:avLst/>
            </a:prstGeom>
          </p:spPr>
        </p:pic>
        <p:pic>
          <p:nvPicPr>
            <p:cNvPr id="12" name="Picture 11" descr="A black circle on a blue background&#10;&#10;Description automatically generated">
              <a:extLst>
                <a:ext uri="{FF2B5EF4-FFF2-40B4-BE49-F238E27FC236}">
                  <a16:creationId xmlns:a16="http://schemas.microsoft.com/office/drawing/2014/main" id="{6814E50C-86AB-5F38-D5A2-4ED3457EA0D6}"/>
                </a:ext>
              </a:extLst>
            </p:cNvPr>
            <p:cNvPicPr>
              <a:picLocks noChangeAspect="1"/>
            </p:cNvPicPr>
            <p:nvPr/>
          </p:nvPicPr>
          <p:blipFill>
            <a:blip r:embed="rId5"/>
            <a:stretch>
              <a:fillRect/>
            </a:stretch>
          </p:blipFill>
          <p:spPr>
            <a:xfrm>
              <a:off x="4999653" y="2901820"/>
              <a:ext cx="2901820" cy="2901820"/>
            </a:xfrm>
            <a:prstGeom prst="rect">
              <a:avLst/>
            </a:prstGeom>
          </p:spPr>
        </p:pic>
        <p:pic>
          <p:nvPicPr>
            <p:cNvPr id="14" name="Picture 13" descr="A black object on a green background&#10;&#10;Description automatically generated">
              <a:extLst>
                <a:ext uri="{FF2B5EF4-FFF2-40B4-BE49-F238E27FC236}">
                  <a16:creationId xmlns:a16="http://schemas.microsoft.com/office/drawing/2014/main" id="{DB0226B3-6CE9-93C2-6645-40E7FEFD425B}"/>
                </a:ext>
              </a:extLst>
            </p:cNvPr>
            <p:cNvPicPr>
              <a:picLocks noChangeAspect="1"/>
            </p:cNvPicPr>
            <p:nvPr/>
          </p:nvPicPr>
          <p:blipFill>
            <a:blip r:embed="rId6"/>
            <a:stretch>
              <a:fillRect/>
            </a:stretch>
          </p:blipFill>
          <p:spPr>
            <a:xfrm>
              <a:off x="2074505" y="2901820"/>
              <a:ext cx="2901820" cy="2901820"/>
            </a:xfrm>
            <a:prstGeom prst="rect">
              <a:avLst/>
            </a:prstGeom>
          </p:spPr>
        </p:pic>
        <p:pic>
          <p:nvPicPr>
            <p:cNvPr id="16" name="Picture 15" descr="A purple and black text on a black background&#10;&#10;Description automatically generated">
              <a:extLst>
                <a:ext uri="{FF2B5EF4-FFF2-40B4-BE49-F238E27FC236}">
                  <a16:creationId xmlns:a16="http://schemas.microsoft.com/office/drawing/2014/main" id="{9CAE7128-92EB-DB3A-A8B5-8858AB6D532C}"/>
                </a:ext>
              </a:extLst>
            </p:cNvPr>
            <p:cNvPicPr>
              <a:picLocks noChangeAspect="1"/>
            </p:cNvPicPr>
            <p:nvPr/>
          </p:nvPicPr>
          <p:blipFill>
            <a:blip r:embed="rId7"/>
            <a:stretch>
              <a:fillRect/>
            </a:stretch>
          </p:blipFill>
          <p:spPr>
            <a:xfrm>
              <a:off x="7938797" y="2901820"/>
              <a:ext cx="2901820" cy="2901820"/>
            </a:xfrm>
            <a:prstGeom prst="rect">
              <a:avLst/>
            </a:prstGeom>
          </p:spPr>
        </p:pic>
      </p:grpSp>
    </p:spTree>
    <p:extLst>
      <p:ext uri="{BB962C8B-B14F-4D97-AF65-F5344CB8AC3E}">
        <p14:creationId xmlns:p14="http://schemas.microsoft.com/office/powerpoint/2010/main" val="4132666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498476"/>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Roles &amp;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737986" y="1083251"/>
            <a:ext cx="10716028" cy="5245154"/>
          </a:xfrm>
          <a:prstGeom prst="rect">
            <a:avLst/>
          </a:prstGeom>
          <a:noFill/>
        </p:spPr>
        <p:txBody>
          <a:bodyPr wrap="square">
            <a:spAutoFit/>
          </a:bodyPr>
          <a:lstStyle/>
          <a:p>
            <a:pPr lvl="0">
              <a:lnSpc>
                <a:spcPct val="107000"/>
              </a:lnSpc>
              <a:buSzPts val="1000"/>
            </a:pP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fontAlgn="base">
              <a:buFont typeface="+mj-lt"/>
              <a:buAutoNum type="arabicPeriod"/>
            </a:pPr>
            <a:r>
              <a:rPr lang="en-GB" sz="1400" b="1" i="0" dirty="0">
                <a:solidFill>
                  <a:srgbClr val="0F0F0F"/>
                </a:solidFill>
                <a:effectLst/>
                <a:latin typeface="TWK Lausanne 350" panose="02000503040000020004" pitchFamily="50" charset="0"/>
              </a:rPr>
              <a:t>Develop and Implement Quality Assurance Strategies</a:t>
            </a:r>
            <a:r>
              <a:rPr lang="en-US" sz="1400" b="1" u="none" strike="noStrike" kern="0" spc="0" dirty="0">
                <a:ln>
                  <a:noFill/>
                </a:ln>
                <a:solidFill>
                  <a:srgbClr val="000000"/>
                </a:solidFill>
                <a:effectLst/>
                <a:latin typeface="TWK Lausanne 350" panose="02000503040000020004" pitchFamily="50" charset="0"/>
                <a:ea typeface="Arial Unicode MS"/>
                <a:cs typeface="Arial Unicode MS"/>
              </a:rPr>
              <a:t> </a:t>
            </a:r>
            <a:endParaRPr lang="en-GB" sz="1400" b="1" dirty="0">
              <a:ln>
                <a:noFill/>
              </a:ln>
              <a:solidFill>
                <a:srgbClr val="000000"/>
              </a:solidFill>
              <a:effectLst/>
              <a:latin typeface="TWK Lausanne 350" panose="02000503040000020004" pitchFamily="50" charset="0"/>
              <a:ea typeface="Arial Unicode MS"/>
              <a:cs typeface="Arial Unicode MS"/>
            </a:endParaRPr>
          </a:p>
          <a:p>
            <a:pPr marL="342900" indent="-342900" fontAlgn="base">
              <a:buFont typeface="Arial" panose="020B0604020202020204" pitchFamily="34" charset="0"/>
              <a:buChar char="•"/>
            </a:pPr>
            <a:r>
              <a:rPr lang="en-US" sz="1400" u="none" strike="noStrike" kern="0" spc="0" dirty="0">
                <a:ln>
                  <a:noFill/>
                </a:ln>
                <a:solidFill>
                  <a:srgbClr val="000000"/>
                </a:solidFill>
                <a:effectLst/>
                <a:latin typeface="TWK Lausanne 350" panose="02000503040000020004" pitchFamily="50" charset="0"/>
                <a:ea typeface="Arial Unicode MS"/>
                <a:cs typeface="Arial Unicode MS"/>
              </a:rPr>
              <a:t>Develop, implement and continuously improve </a:t>
            </a:r>
            <a:r>
              <a:rPr lang="en-US" sz="1400" kern="0" dirty="0">
                <a:solidFill>
                  <a:srgbClr val="000000"/>
                </a:solidFill>
                <a:latin typeface="TWK Lausanne 350" panose="02000503040000020004" pitchFamily="50" charset="0"/>
                <a:ea typeface="Arial Unicode MS"/>
                <a:cs typeface="Arial Unicode MS"/>
              </a:rPr>
              <a:t>Right There’s </a:t>
            </a:r>
            <a:r>
              <a:rPr lang="en-US" sz="1400" u="none" strike="noStrike" kern="0" spc="0" dirty="0">
                <a:ln>
                  <a:noFill/>
                </a:ln>
                <a:solidFill>
                  <a:srgbClr val="000000"/>
                </a:solidFill>
                <a:effectLst/>
                <a:latin typeface="TWK Lausanne 350" panose="02000503040000020004" pitchFamily="50" charset="0"/>
                <a:ea typeface="Arial Unicode MS"/>
                <a:cs typeface="Arial Unicode MS"/>
              </a:rPr>
              <a:t>Quality framework ensuring they are efficient, true to our Values and aligned to our vision and strategic aims</a:t>
            </a:r>
            <a:endParaRPr lang="en-GB" sz="1400" dirty="0">
              <a:ln>
                <a:noFill/>
              </a:ln>
              <a:solidFill>
                <a:srgbClr val="000000"/>
              </a:solidFill>
              <a:effectLst/>
              <a:latin typeface="TWK Lausanne 350" panose="02000503040000020004" pitchFamily="50" charset="0"/>
              <a:ea typeface="Arial Unicode MS"/>
              <a:cs typeface="Arial Unicode MS"/>
            </a:endParaRPr>
          </a:p>
          <a:p>
            <a:pPr marL="342900" lvl="0" indent="-342900" fontAlgn="base">
              <a:buFont typeface="Arial" panose="020B0604020202020204" pitchFamily="34" charset="0"/>
              <a:buChar char="•"/>
            </a:pPr>
            <a:r>
              <a:rPr lang="en-GB" sz="1400" b="0" i="0" dirty="0">
                <a:solidFill>
                  <a:srgbClr val="0F0F0F"/>
                </a:solidFill>
                <a:effectLst/>
                <a:latin typeface="TWK Lausanne 350" panose="02000503040000020004" pitchFamily="50" charset="0"/>
              </a:rPr>
              <a:t>Formulate, implement, and manage the overall quality assurance strategy to ensure compliance with industry standards and regulations</a:t>
            </a:r>
          </a:p>
          <a:p>
            <a:pPr marL="342900" lvl="0" indent="-342900" fontAlgn="base">
              <a:buFont typeface="Arial" panose="020B0604020202020204" pitchFamily="34" charset="0"/>
              <a:buChar char="•"/>
            </a:pPr>
            <a:r>
              <a:rPr lang="en-GB" sz="1400" kern="0" dirty="0">
                <a:solidFill>
                  <a:srgbClr val="0F0F0F"/>
                </a:solidFill>
                <a:latin typeface="TWK Lausanne 350" panose="02000503040000020004" pitchFamily="50" charset="0"/>
                <a:ea typeface="Arial Unicode MS"/>
                <a:cs typeface="Arial Unicode MS"/>
              </a:rPr>
              <a:t>Define and implement quality standards and procedures to ensure compliance with relevant legislation and regulation</a:t>
            </a:r>
            <a:r>
              <a:rPr lang="en-US" sz="1400" kern="0" dirty="0">
                <a:solidFill>
                  <a:srgbClr val="000000"/>
                </a:solidFill>
                <a:latin typeface="TWK Lausanne 350" panose="02000503040000020004" pitchFamily="50" charset="0"/>
                <a:ea typeface="Arial Unicode MS"/>
                <a:cs typeface="Arial Unicode MS"/>
              </a:rPr>
              <a:t> </a:t>
            </a:r>
          </a:p>
          <a:p>
            <a:pPr marL="342900" indent="-342900" fontAlgn="base">
              <a:buFont typeface="Arial" panose="020B0604020202020204" pitchFamily="34" charset="0"/>
              <a:buChar char="•"/>
            </a:pPr>
            <a:r>
              <a:rPr lang="en-GB" sz="1400" b="0" i="0" dirty="0">
                <a:solidFill>
                  <a:srgbClr val="0F0F0F"/>
                </a:solidFill>
                <a:effectLst/>
                <a:latin typeface="TWK Lausanne 350" panose="02000503040000020004" pitchFamily="50" charset="0"/>
              </a:rPr>
              <a:t>Collaborate with cross-functional teams to integrate quality assurance into the development and operational processes</a:t>
            </a:r>
          </a:p>
          <a:p>
            <a:pPr marL="342900" indent="-342900" fontAlgn="base">
              <a:buFont typeface="Arial" panose="020B0604020202020204" pitchFamily="34" charset="0"/>
              <a:buChar char="•"/>
            </a:pPr>
            <a:r>
              <a:rPr lang="en-US" sz="1400" kern="0" dirty="0">
                <a:solidFill>
                  <a:srgbClr val="000000"/>
                </a:solidFill>
                <a:latin typeface="TWK Lausanne 350" panose="02000503040000020004" pitchFamily="50" charset="0"/>
                <a:ea typeface="Arial Unicode MS"/>
                <a:cs typeface="Arial Unicode MS"/>
              </a:rPr>
              <a:t>Create</a:t>
            </a:r>
            <a:r>
              <a:rPr lang="en-US" sz="1400" u="none" strike="noStrike" kern="0" spc="0" dirty="0">
                <a:ln>
                  <a:noFill/>
                </a:ln>
                <a:solidFill>
                  <a:srgbClr val="000000"/>
                </a:solidFill>
                <a:effectLst/>
                <a:latin typeface="TWK Lausanne 350" panose="02000503040000020004" pitchFamily="50" charset="0"/>
                <a:ea typeface="Arial Unicode MS"/>
                <a:cs typeface="Arial Unicode MS"/>
              </a:rPr>
              <a:t> a positive quality improvement culture and drive high </a:t>
            </a:r>
            <a:r>
              <a:rPr lang="en-US" sz="1400" u="none" strike="noStrike" kern="0" spc="0" dirty="0" err="1">
                <a:ln>
                  <a:noFill/>
                </a:ln>
                <a:solidFill>
                  <a:srgbClr val="000000"/>
                </a:solidFill>
                <a:effectLst/>
                <a:latin typeface="TWK Lausanne 350" panose="02000503040000020004" pitchFamily="50" charset="0"/>
                <a:ea typeface="Arial Unicode MS"/>
                <a:cs typeface="Arial Unicode MS"/>
              </a:rPr>
              <a:t>calibre</a:t>
            </a:r>
            <a:r>
              <a:rPr lang="en-US" sz="1400" u="none" strike="noStrike" kern="0" spc="0" dirty="0">
                <a:ln>
                  <a:noFill/>
                </a:ln>
                <a:solidFill>
                  <a:srgbClr val="000000"/>
                </a:solidFill>
                <a:effectLst/>
                <a:latin typeface="TWK Lausanne 350" panose="02000503040000020004" pitchFamily="50" charset="0"/>
                <a:ea typeface="Arial Unicode MS"/>
                <a:cs typeface="Arial Unicode MS"/>
              </a:rPr>
              <a:t> performance now and for the future </a:t>
            </a:r>
            <a:endParaRPr lang="en-US" sz="1400" kern="0" dirty="0">
              <a:solidFill>
                <a:srgbClr val="000000"/>
              </a:solidFill>
              <a:latin typeface="TWK Lausanne 350" panose="02000503040000020004" pitchFamily="50" charset="0"/>
              <a:ea typeface="Arial Unicode MS"/>
              <a:cs typeface="Arial Unicode MS"/>
            </a:endParaRPr>
          </a:p>
          <a:p>
            <a:r>
              <a:rPr lang="en-US" sz="1400" dirty="0">
                <a:ln>
                  <a:noFill/>
                </a:ln>
                <a:solidFill>
                  <a:srgbClr val="000000"/>
                </a:solidFill>
                <a:effectLst/>
                <a:latin typeface="TWK Lausanne 350" panose="02000503040000020004" pitchFamily="50" charset="0"/>
                <a:ea typeface="Arial Unicode MS"/>
                <a:cs typeface="Arial Unicode MS"/>
              </a:rPr>
              <a:t> </a:t>
            </a:r>
            <a:endParaRPr lang="en-GB" sz="1400" dirty="0">
              <a:ln>
                <a:noFill/>
              </a:ln>
              <a:solidFill>
                <a:srgbClr val="000000"/>
              </a:solidFill>
              <a:effectLst/>
              <a:latin typeface="TWK Lausanne 350" panose="02000503040000020004" pitchFamily="50" charset="0"/>
              <a:ea typeface="Arial Unicode MS"/>
              <a:cs typeface="Arial Unicode MS"/>
            </a:endParaRPr>
          </a:p>
          <a:p>
            <a:pPr lvl="0" fontAlgn="base"/>
            <a:r>
              <a:rPr lang="en-US" sz="1400" u="none" strike="noStrike" kern="0" spc="0" dirty="0">
                <a:ln>
                  <a:noFill/>
                </a:ln>
                <a:solidFill>
                  <a:srgbClr val="000000"/>
                </a:solidFill>
                <a:effectLst/>
                <a:latin typeface="TWK Lausanne 350" panose="02000503040000020004" pitchFamily="50" charset="0"/>
                <a:ea typeface="Arial Unicode MS"/>
                <a:cs typeface="Arial Unicode MS"/>
              </a:rPr>
              <a:t>2</a:t>
            </a:r>
            <a:r>
              <a:rPr lang="en-US" sz="1400" b="1" u="none" strike="noStrike" kern="0" spc="0" dirty="0">
                <a:ln>
                  <a:noFill/>
                </a:ln>
                <a:solidFill>
                  <a:srgbClr val="000000"/>
                </a:solidFill>
                <a:effectLst/>
                <a:latin typeface="TWK Lausanne 350" panose="02000503040000020004" pitchFamily="50" charset="0"/>
                <a:ea typeface="Arial Unicode MS"/>
                <a:cs typeface="Arial Unicode MS"/>
              </a:rPr>
              <a:t>.    Risk Management</a:t>
            </a:r>
            <a:endParaRPr lang="en-GB" sz="1400" b="1" u="none" strike="noStrike" kern="0" spc="0" dirty="0">
              <a:ln>
                <a:noFill/>
              </a:ln>
              <a:solidFill>
                <a:srgbClr val="000000"/>
              </a:solidFill>
              <a:effectLst/>
              <a:latin typeface="TWK Lausanne 350" panose="02000503040000020004" pitchFamily="50" charset="0"/>
              <a:ea typeface="Arial Unicode MS"/>
              <a:cs typeface="Arial Unicode MS"/>
            </a:endParaRPr>
          </a:p>
          <a:p>
            <a:r>
              <a:rPr lang="en-US" sz="1400" dirty="0">
                <a:ln>
                  <a:noFill/>
                </a:ln>
                <a:solidFill>
                  <a:srgbClr val="000000"/>
                </a:solidFill>
                <a:effectLst/>
                <a:latin typeface="TWK Lausanne 350" panose="02000503040000020004" pitchFamily="50" charset="0"/>
                <a:ea typeface="Arial Unicode MS"/>
                <a:cs typeface="Arial Unicode MS"/>
              </a:rPr>
              <a:t> </a:t>
            </a:r>
            <a:endParaRPr lang="en-GB" sz="1400" dirty="0">
              <a:ln>
                <a:noFill/>
              </a:ln>
              <a:solidFill>
                <a:srgbClr val="000000"/>
              </a:solidFill>
              <a:effectLst/>
              <a:latin typeface="TWK Lausanne 350" panose="02000503040000020004" pitchFamily="50" charset="0"/>
              <a:ea typeface="Arial Unicode MS"/>
              <a:cs typeface="Arial Unicode MS"/>
            </a:endParaRPr>
          </a:p>
          <a:p>
            <a:pPr marL="342900" lvl="0" indent="-342900" fontAlgn="base">
              <a:buFont typeface="Arial" panose="020B0604020202020204" pitchFamily="34" charset="0"/>
              <a:buChar char="•"/>
            </a:pPr>
            <a:r>
              <a:rPr lang="en-US" sz="1400" u="none" strike="noStrike" kern="0" spc="0" dirty="0">
                <a:ln>
                  <a:noFill/>
                </a:ln>
                <a:solidFill>
                  <a:srgbClr val="000000"/>
                </a:solidFill>
                <a:effectLst/>
                <a:latin typeface="TWK Lausanne 350" panose="02000503040000020004" pitchFamily="50" charset="0"/>
                <a:ea typeface="Arial Unicode MS"/>
                <a:cs typeface="Arial Unicode MS"/>
              </a:rPr>
              <a:t>Develop, implement and continuously improve </a:t>
            </a:r>
            <a:r>
              <a:rPr lang="en-US" sz="1400" kern="0" dirty="0">
                <a:solidFill>
                  <a:srgbClr val="000000"/>
                </a:solidFill>
                <a:latin typeface="TWK Lausanne 350" panose="02000503040000020004" pitchFamily="50" charset="0"/>
                <a:ea typeface="Arial Unicode MS"/>
                <a:cs typeface="Arial Unicode MS"/>
              </a:rPr>
              <a:t>Right There’s </a:t>
            </a:r>
            <a:r>
              <a:rPr lang="en-US" sz="1400" u="none" strike="noStrike" kern="0" spc="0" dirty="0">
                <a:ln>
                  <a:noFill/>
                </a:ln>
                <a:solidFill>
                  <a:srgbClr val="000000"/>
                </a:solidFill>
                <a:effectLst/>
                <a:latin typeface="TWK Lausanne 350" panose="02000503040000020004" pitchFamily="50" charset="0"/>
                <a:ea typeface="Arial Unicode MS"/>
                <a:cs typeface="Arial Unicode MS"/>
              </a:rPr>
              <a:t>Risk Management frameworks ensuring they are efficient, true to our Values and aligned to our vision and strategic aims</a:t>
            </a:r>
          </a:p>
          <a:p>
            <a:pPr marL="342900" lvl="0" indent="-342900" fontAlgn="base">
              <a:buFont typeface="Arial" panose="020B0604020202020204" pitchFamily="34" charset="0"/>
              <a:buChar char="•"/>
            </a:pPr>
            <a:r>
              <a:rPr lang="en-GB" sz="1400" b="0" i="0" dirty="0">
                <a:solidFill>
                  <a:srgbClr val="0F0F0F"/>
                </a:solidFill>
                <a:effectLst/>
                <a:latin typeface="TWK Lausanne 350" panose="02000503040000020004" pitchFamily="50" charset="0"/>
              </a:rPr>
              <a:t>Identify, assess, and prioritise risks associated with organisational processes, projects, and operations</a:t>
            </a:r>
          </a:p>
          <a:p>
            <a:pPr marL="342900" lvl="0" indent="-342900" fontAlgn="base">
              <a:buFont typeface="Arial" panose="020B0604020202020204" pitchFamily="34" charset="0"/>
              <a:buChar char="•"/>
            </a:pPr>
            <a:r>
              <a:rPr lang="en-GB" sz="1400" b="0" i="0" dirty="0">
                <a:solidFill>
                  <a:srgbClr val="0F0F0F"/>
                </a:solidFill>
                <a:effectLst/>
                <a:latin typeface="TWK Lausanne 350" panose="02000503040000020004" pitchFamily="50" charset="0"/>
              </a:rPr>
              <a:t>Develop and implement risk management plans, including mitigation strategies and contingency plans</a:t>
            </a:r>
          </a:p>
          <a:p>
            <a:pPr marL="342900" lvl="0" indent="-342900" fontAlgn="base">
              <a:buFont typeface="Arial" panose="020B0604020202020204" pitchFamily="34" charset="0"/>
              <a:buChar char="•"/>
            </a:pPr>
            <a:r>
              <a:rPr lang="en-GB" sz="1400" b="0" i="0" dirty="0">
                <a:solidFill>
                  <a:srgbClr val="0F0F0F"/>
                </a:solidFill>
                <a:effectLst/>
                <a:latin typeface="TWK Lausanne 350" panose="02000503040000020004" pitchFamily="50" charset="0"/>
              </a:rPr>
              <a:t>Regularly monitor and report on the status of identified risks to key stakeholders</a:t>
            </a:r>
          </a:p>
          <a:p>
            <a:pPr marL="342900" indent="-342900" fontAlgn="base">
              <a:buFont typeface="Arial" panose="020B0604020202020204" pitchFamily="34" charset="0"/>
              <a:buChar char="•"/>
            </a:pPr>
            <a:r>
              <a:rPr lang="en-GB" sz="1400" u="none" strike="noStrike" kern="0" spc="0" dirty="0">
                <a:ln>
                  <a:noFill/>
                </a:ln>
                <a:solidFill>
                  <a:srgbClr val="000000"/>
                </a:solidFill>
                <a:effectLst/>
                <a:latin typeface="TWK Lausanne 350" panose="02000503040000020004" pitchFamily="50" charset="0"/>
                <a:ea typeface="Arial Unicode MS"/>
                <a:cs typeface="Arial Unicode MS"/>
              </a:rPr>
              <a:t>Support risk owners to actively identify, assess and capture key risks</a:t>
            </a:r>
            <a:endParaRPr lang="en-GB" sz="1400" dirty="0">
              <a:solidFill>
                <a:srgbClr val="0F0F0F"/>
              </a:solidFill>
              <a:latin typeface="TWK Lausanne 350" panose="02000503040000020004" pitchFamily="50" charset="0"/>
            </a:endParaRPr>
          </a:p>
          <a:p>
            <a:pPr lvl="0" fontAlgn="base"/>
            <a:endParaRPr lang="en-GB" sz="1400" b="1" i="0" dirty="0">
              <a:solidFill>
                <a:srgbClr val="0F0F0F"/>
              </a:solidFill>
              <a:effectLst/>
              <a:latin typeface="TWK Lausanne 350" panose="02000503040000020004" pitchFamily="50" charset="0"/>
            </a:endParaRPr>
          </a:p>
          <a:p>
            <a:pPr lvl="0" fontAlgn="base"/>
            <a:r>
              <a:rPr lang="en-US" sz="1400" b="1" kern="0" dirty="0">
                <a:solidFill>
                  <a:srgbClr val="000000"/>
                </a:solidFill>
                <a:latin typeface="TWK Lausanne 350" panose="02000503040000020004" pitchFamily="50" charset="0"/>
                <a:ea typeface="Arial Unicode MS"/>
                <a:cs typeface="Arial Unicode MS"/>
              </a:rPr>
              <a:t>3.     </a:t>
            </a:r>
            <a:r>
              <a:rPr lang="en-US" sz="1400" b="1" u="none" strike="noStrike" kern="0" spc="0" dirty="0">
                <a:ln>
                  <a:noFill/>
                </a:ln>
                <a:solidFill>
                  <a:srgbClr val="000000"/>
                </a:solidFill>
                <a:effectLst/>
                <a:latin typeface="TWK Lausanne 350" panose="02000503040000020004" pitchFamily="50" charset="0"/>
                <a:ea typeface="Arial Unicode MS"/>
                <a:cs typeface="Arial Unicode MS"/>
              </a:rPr>
              <a:t>Internal Audit</a:t>
            </a:r>
            <a:endParaRPr lang="en-GB" sz="1400" b="1" u="none" strike="noStrike" kern="0" spc="0" dirty="0">
              <a:ln>
                <a:noFill/>
              </a:ln>
              <a:solidFill>
                <a:srgbClr val="000000"/>
              </a:solidFill>
              <a:effectLst/>
              <a:latin typeface="TWK Lausanne 350" panose="02000503040000020004" pitchFamily="50" charset="0"/>
              <a:ea typeface="Arial Unicode MS"/>
              <a:cs typeface="Arial Unicode MS"/>
            </a:endParaRPr>
          </a:p>
          <a:p>
            <a:r>
              <a:rPr lang="en-US" sz="1400" dirty="0">
                <a:ln>
                  <a:noFill/>
                </a:ln>
                <a:solidFill>
                  <a:srgbClr val="000000"/>
                </a:solidFill>
                <a:effectLst/>
                <a:latin typeface="TWK Lausanne 350" panose="02000503040000020004" pitchFamily="50" charset="0"/>
                <a:ea typeface="Arial Unicode MS"/>
                <a:cs typeface="Arial Unicode MS"/>
              </a:rPr>
              <a:t> </a:t>
            </a:r>
            <a:endParaRPr lang="en-GB" sz="1400" dirty="0">
              <a:ln>
                <a:noFill/>
              </a:ln>
              <a:solidFill>
                <a:srgbClr val="000000"/>
              </a:solidFill>
              <a:effectLst/>
              <a:latin typeface="TWK Lausanne 350" panose="02000503040000020004" pitchFamily="50" charset="0"/>
              <a:ea typeface="Arial Unicode MS"/>
              <a:cs typeface="Arial Unicode MS"/>
            </a:endParaRPr>
          </a:p>
          <a:p>
            <a:pPr marL="342900" lvl="0" indent="-342900" fontAlgn="base">
              <a:buFont typeface="Arial" panose="020B0604020202020204" pitchFamily="34" charset="0"/>
              <a:buChar char="•"/>
            </a:pPr>
            <a:r>
              <a:rPr lang="en-US" sz="1400" kern="0" dirty="0">
                <a:solidFill>
                  <a:srgbClr val="000000"/>
                </a:solidFill>
                <a:latin typeface="TWK Lausanne 350" panose="02000503040000020004" pitchFamily="50" charset="0"/>
                <a:ea typeface="Arial Unicode MS"/>
                <a:cs typeface="Arial Unicode MS"/>
              </a:rPr>
              <a:t>Perform assurance reviews of key risk areas and provide internal audit assurance in line with principles of good governance, all regulatory bodies, and care inspectorate standards</a:t>
            </a:r>
            <a:endParaRPr lang="en-GB" sz="1400" dirty="0">
              <a:ln>
                <a:noFill/>
              </a:ln>
              <a:solidFill>
                <a:srgbClr val="000000"/>
              </a:solidFill>
              <a:effectLst/>
              <a:latin typeface="TWK Lausanne 350" panose="02000503040000020004" pitchFamily="50" charset="0"/>
              <a:ea typeface="Arial Unicode MS"/>
              <a:cs typeface="Arial Unicode MS"/>
            </a:endParaRPr>
          </a:p>
          <a:p>
            <a:pPr marL="342900" lvl="0" indent="-342900" fontAlgn="base">
              <a:buFont typeface="Arial" panose="020B0604020202020204" pitchFamily="34" charset="0"/>
              <a:buChar char="•"/>
            </a:pPr>
            <a:r>
              <a:rPr lang="en-GB" sz="1400" u="none" strike="noStrike" kern="0" spc="0" dirty="0">
                <a:ln>
                  <a:noFill/>
                </a:ln>
                <a:solidFill>
                  <a:srgbClr val="000000"/>
                </a:solidFill>
                <a:effectLst/>
                <a:latin typeface="TWK Lausanne 350" panose="02000503040000020004" pitchFamily="50" charset="0"/>
                <a:ea typeface="Arial Unicode MS"/>
                <a:cs typeface="Arial Unicode MS"/>
              </a:rPr>
              <a:t>Support risk owners to actively identify, assess and capture key risks</a:t>
            </a:r>
            <a:endParaRPr lang="en-GB" sz="1400" dirty="0">
              <a:ln>
                <a:noFill/>
              </a:ln>
              <a:solidFill>
                <a:srgbClr val="000000"/>
              </a:solidFill>
              <a:effectLst/>
              <a:latin typeface="TWK Lausanne 350" panose="02000503040000020004" pitchFamily="50" charset="0"/>
              <a:ea typeface="Arial Unicode MS"/>
              <a:cs typeface="Arial Unicode MS"/>
            </a:endParaRPr>
          </a:p>
        </p:txBody>
      </p:sp>
      <p:sp>
        <p:nvSpPr>
          <p:cNvPr id="3" name="Slide Number Placeholder 2">
            <a:extLst>
              <a:ext uri="{FF2B5EF4-FFF2-40B4-BE49-F238E27FC236}">
                <a16:creationId xmlns:a16="http://schemas.microsoft.com/office/drawing/2014/main" id="{0509EF92-6050-E075-822B-CC4C9EDC9E01}"/>
              </a:ext>
            </a:extLst>
          </p:cNvPr>
          <p:cNvSpPr>
            <a:spLocks noGrp="1"/>
          </p:cNvSpPr>
          <p:nvPr>
            <p:ph type="sldNum" sz="quarter" idx="12"/>
          </p:nvPr>
        </p:nvSpPr>
        <p:spPr/>
        <p:txBody>
          <a:bodyPr/>
          <a:lstStyle/>
          <a:p>
            <a:fld id="{89CF6AC2-AD35-4C96-8A4E-66DCA2D3F214}" type="slidenum">
              <a:rPr lang="en-GB" smtClean="0"/>
              <a:t>8</a:t>
            </a:fld>
            <a:endParaRPr lang="en-GB"/>
          </a:p>
        </p:txBody>
      </p:sp>
    </p:spTree>
    <p:extLst>
      <p:ext uri="{BB962C8B-B14F-4D97-AF65-F5344CB8AC3E}">
        <p14:creationId xmlns:p14="http://schemas.microsoft.com/office/powerpoint/2010/main" val="3093282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19B6A0B-1B81-972F-AB73-9865BCE66301}"/>
              </a:ext>
            </a:extLst>
          </p:cNvPr>
          <p:cNvSpPr txBox="1"/>
          <p:nvPr/>
        </p:nvSpPr>
        <p:spPr>
          <a:xfrm>
            <a:off x="523665" y="274741"/>
            <a:ext cx="10533603" cy="5047536"/>
          </a:xfrm>
          <a:prstGeom prst="rect">
            <a:avLst/>
          </a:prstGeom>
          <a:noFill/>
        </p:spPr>
        <p:txBody>
          <a:bodyPr wrap="square">
            <a:spAutoFit/>
          </a:bodyPr>
          <a:lstStyle/>
          <a:p>
            <a:endParaRPr lang="en-GB" sz="1400" dirty="0">
              <a:ln>
                <a:noFill/>
              </a:ln>
              <a:solidFill>
                <a:srgbClr val="000000"/>
              </a:solidFill>
              <a:effectLst/>
              <a:latin typeface="TWK Lausanne 350" panose="02000503040000020004" pitchFamily="50" charset="0"/>
              <a:ea typeface="Arial Unicode MS"/>
              <a:cs typeface="Arial Unicode MS"/>
            </a:endParaRPr>
          </a:p>
          <a:p>
            <a:pPr lvl="0" fontAlgn="base"/>
            <a:r>
              <a:rPr lang="en-US" sz="1400" b="1" kern="0" dirty="0">
                <a:solidFill>
                  <a:srgbClr val="000000"/>
                </a:solidFill>
                <a:latin typeface="TWK Lausanne 350" panose="02000503040000020004" pitchFamily="50" charset="0"/>
                <a:ea typeface="Arial Unicode MS"/>
                <a:cs typeface="Arial Unicode MS"/>
              </a:rPr>
              <a:t>4.     </a:t>
            </a:r>
            <a:r>
              <a:rPr lang="en-US" sz="1400" b="1" u="none" strike="noStrike" kern="0" spc="0" dirty="0">
                <a:ln>
                  <a:noFill/>
                </a:ln>
                <a:solidFill>
                  <a:srgbClr val="000000"/>
                </a:solidFill>
                <a:effectLst/>
                <a:latin typeface="TWK Lausanne 350" panose="02000503040000020004" pitchFamily="50" charset="0"/>
                <a:ea typeface="Arial Unicode MS"/>
                <a:cs typeface="Arial Unicode MS"/>
              </a:rPr>
              <a:t>Cross-functional collaboration</a:t>
            </a:r>
            <a:endParaRPr lang="en-GB" sz="1400" b="1" u="none" strike="noStrike" kern="0" spc="0" dirty="0">
              <a:ln>
                <a:noFill/>
              </a:ln>
              <a:solidFill>
                <a:srgbClr val="000000"/>
              </a:solidFill>
              <a:effectLst/>
              <a:latin typeface="TWK Lausanne 350" panose="02000503040000020004" pitchFamily="50" charset="0"/>
              <a:ea typeface="Arial Unicode MS"/>
              <a:cs typeface="Arial Unicode MS"/>
            </a:endParaRPr>
          </a:p>
          <a:p>
            <a:r>
              <a:rPr lang="en-US" sz="1400" dirty="0">
                <a:ln>
                  <a:noFill/>
                </a:ln>
                <a:solidFill>
                  <a:srgbClr val="000000"/>
                </a:solidFill>
                <a:effectLst/>
                <a:latin typeface="TWK Lausanne 350" panose="02000503040000020004" pitchFamily="50" charset="0"/>
                <a:ea typeface="Arial Unicode MS"/>
                <a:cs typeface="Arial Unicode MS"/>
              </a:rPr>
              <a:t> </a:t>
            </a:r>
            <a:endParaRPr lang="en-GB" sz="1400" dirty="0">
              <a:ln>
                <a:noFill/>
              </a:ln>
              <a:solidFill>
                <a:srgbClr val="000000"/>
              </a:solidFill>
              <a:effectLst/>
              <a:latin typeface="TWK Lausanne 350" panose="02000503040000020004" pitchFamily="50" charset="0"/>
              <a:ea typeface="Arial Unicode MS"/>
              <a:cs typeface="Arial Unicode MS"/>
            </a:endParaRPr>
          </a:p>
          <a:p>
            <a:pPr marL="342900" lvl="0" indent="-342900" fontAlgn="base">
              <a:buFont typeface="Arial" panose="020B0604020202020204" pitchFamily="34" charset="0"/>
              <a:buChar char="•"/>
            </a:pPr>
            <a:r>
              <a:rPr lang="en-GB" sz="1400" b="0" i="0" dirty="0">
                <a:solidFill>
                  <a:srgbClr val="0F0F0F"/>
                </a:solidFill>
                <a:effectLst/>
                <a:latin typeface="TWK Lausanne 350" panose="02000503040000020004" pitchFamily="50" charset="0"/>
              </a:rPr>
              <a:t>Work closely with managers at all levels across the organisation and other stakeholders to integrate risk management and quality assurance into annual plans</a:t>
            </a:r>
          </a:p>
          <a:p>
            <a:pPr marL="342900" lvl="0" indent="-342900" fontAlgn="base">
              <a:buFont typeface="Arial" panose="020B0604020202020204" pitchFamily="34" charset="0"/>
              <a:buChar char="•"/>
            </a:pPr>
            <a:r>
              <a:rPr lang="en-GB" sz="1400" b="0" i="0" dirty="0">
                <a:solidFill>
                  <a:srgbClr val="0F0F0F"/>
                </a:solidFill>
                <a:effectLst/>
                <a:latin typeface="TWK Lausanne 350" panose="02000503040000020004" pitchFamily="50" charset="0"/>
              </a:rPr>
              <a:t>Provide guidance on risk and quality considerations during the development and implementation of new processes, programmes or projects</a:t>
            </a:r>
          </a:p>
          <a:p>
            <a:pPr marL="342900" lvl="0" indent="-342900" fontAlgn="base">
              <a:buFont typeface="Arial" panose="020B0604020202020204" pitchFamily="34" charset="0"/>
              <a:buChar char="•"/>
            </a:pPr>
            <a:r>
              <a:rPr lang="en-GB" sz="1400" b="0" i="0" dirty="0">
                <a:solidFill>
                  <a:srgbClr val="0F0F0F"/>
                </a:solidFill>
                <a:effectLst/>
                <a:latin typeface="TWK Lausanne 350" panose="02000503040000020004" pitchFamily="50" charset="0"/>
              </a:rPr>
              <a:t>Collaborate </a:t>
            </a:r>
            <a:r>
              <a:rPr lang="en-GB" sz="1400" dirty="0">
                <a:solidFill>
                  <a:srgbClr val="0F0F0F"/>
                </a:solidFill>
                <a:latin typeface="TWK Lausanne 350" panose="02000503040000020004" pitchFamily="50" charset="0"/>
              </a:rPr>
              <a:t>cross-functionally </a:t>
            </a:r>
            <a:r>
              <a:rPr lang="en-GB" sz="1400" b="0" i="0" dirty="0">
                <a:solidFill>
                  <a:srgbClr val="0F0F0F"/>
                </a:solidFill>
                <a:effectLst/>
                <a:latin typeface="TWK Lausanne 350" panose="02000503040000020004" pitchFamily="50" charset="0"/>
              </a:rPr>
              <a:t>to ensure that risk and quality considerations are integrated into workflows</a:t>
            </a:r>
          </a:p>
          <a:p>
            <a:r>
              <a:rPr lang="en-US" sz="1400" dirty="0">
                <a:ln>
                  <a:noFill/>
                </a:ln>
                <a:solidFill>
                  <a:srgbClr val="000000"/>
                </a:solidFill>
                <a:effectLst/>
                <a:latin typeface="TWK Lausanne 350" panose="02000503040000020004" pitchFamily="50" charset="0"/>
                <a:ea typeface="Arial Unicode MS"/>
                <a:cs typeface="Arial Unicode MS"/>
              </a:rPr>
              <a:t> </a:t>
            </a:r>
            <a:endParaRPr lang="en-GB" sz="1400" dirty="0">
              <a:ln>
                <a:noFill/>
              </a:ln>
              <a:solidFill>
                <a:srgbClr val="000000"/>
              </a:solidFill>
              <a:effectLst/>
              <a:latin typeface="TWK Lausanne 350" panose="02000503040000020004" pitchFamily="50" charset="0"/>
              <a:ea typeface="Arial Unicode MS"/>
              <a:cs typeface="Arial Unicode MS"/>
            </a:endParaRPr>
          </a:p>
          <a:p>
            <a:pPr lvl="0" fontAlgn="base"/>
            <a:r>
              <a:rPr lang="en-US" sz="1400" u="none" strike="noStrike" kern="0" spc="0" dirty="0">
                <a:ln>
                  <a:noFill/>
                </a:ln>
                <a:solidFill>
                  <a:srgbClr val="000000"/>
                </a:solidFill>
                <a:effectLst/>
                <a:latin typeface="TWK Lausanne 350" panose="02000503040000020004" pitchFamily="50" charset="0"/>
                <a:ea typeface="Arial Unicode MS"/>
                <a:cs typeface="Arial Unicode MS"/>
              </a:rPr>
              <a:t>5</a:t>
            </a:r>
            <a:r>
              <a:rPr lang="en-US" sz="1400" b="1" u="none" strike="noStrike" kern="0" spc="0" dirty="0">
                <a:ln>
                  <a:noFill/>
                </a:ln>
                <a:solidFill>
                  <a:srgbClr val="000000"/>
                </a:solidFill>
                <a:effectLst/>
                <a:latin typeface="TWK Lausanne 350" panose="02000503040000020004" pitchFamily="50" charset="0"/>
                <a:ea typeface="Arial Unicode MS"/>
                <a:cs typeface="Arial Unicode MS"/>
              </a:rPr>
              <a:t>.    Documentation and reporting</a:t>
            </a:r>
            <a:endParaRPr lang="en-GB" sz="1400" b="1" u="none" strike="noStrike" kern="0" spc="0" dirty="0">
              <a:ln>
                <a:noFill/>
              </a:ln>
              <a:solidFill>
                <a:srgbClr val="000000"/>
              </a:solidFill>
              <a:effectLst/>
              <a:highlight>
                <a:srgbClr val="FFFF00"/>
              </a:highlight>
              <a:latin typeface="TWK Lausanne 350" panose="02000503040000020004" pitchFamily="50" charset="0"/>
              <a:ea typeface="Arial Unicode MS"/>
              <a:cs typeface="Arial Unicode MS"/>
            </a:endParaRPr>
          </a:p>
          <a:p>
            <a:r>
              <a:rPr lang="en-US" sz="1400" dirty="0">
                <a:ln>
                  <a:noFill/>
                </a:ln>
                <a:solidFill>
                  <a:srgbClr val="000000"/>
                </a:solidFill>
                <a:effectLst/>
                <a:latin typeface="TWK Lausanne 350" panose="02000503040000020004" pitchFamily="50" charset="0"/>
                <a:ea typeface="Arial Unicode MS"/>
                <a:cs typeface="Arial Unicode MS"/>
              </a:rPr>
              <a:t> </a:t>
            </a:r>
            <a:endParaRPr lang="en-GB" sz="1400" dirty="0">
              <a:ln>
                <a:noFill/>
              </a:ln>
              <a:solidFill>
                <a:srgbClr val="000000"/>
              </a:solidFill>
              <a:effectLst/>
              <a:latin typeface="TWK Lausanne 350" panose="02000503040000020004" pitchFamily="50" charset="0"/>
              <a:ea typeface="Arial Unicode MS"/>
              <a:cs typeface="Arial Unicode MS"/>
            </a:endParaRPr>
          </a:p>
          <a:p>
            <a:pPr marL="342900" lvl="0" indent="-342900" fontAlgn="base">
              <a:buFont typeface="Arial" panose="020B0604020202020204" pitchFamily="34" charset="0"/>
              <a:buChar char="•"/>
            </a:pPr>
            <a:r>
              <a:rPr lang="en-GB" sz="1400" b="0" i="0" dirty="0">
                <a:solidFill>
                  <a:srgbClr val="0F0F0F"/>
                </a:solidFill>
                <a:effectLst/>
                <a:latin typeface="TWK Lausanne 350" panose="02000503040000020004" pitchFamily="50" charset="0"/>
              </a:rPr>
              <a:t>Maintain accurate and up-to-date documentation related to risk assessments, quality standards, and mitigation plans</a:t>
            </a:r>
          </a:p>
          <a:p>
            <a:pPr marL="342900" indent="-342900" fontAlgn="base">
              <a:buFont typeface="Arial" panose="020B0604020202020204" pitchFamily="34" charset="0"/>
              <a:buChar char="•"/>
            </a:pPr>
            <a:r>
              <a:rPr lang="en-GB" sz="1400" u="none" strike="noStrike" kern="0" spc="0" dirty="0">
                <a:ln>
                  <a:noFill/>
                </a:ln>
                <a:solidFill>
                  <a:srgbClr val="000000"/>
                </a:solidFill>
                <a:effectLst/>
                <a:latin typeface="TWK Lausanne 350" panose="02000503040000020004" pitchFamily="50" charset="0"/>
                <a:ea typeface="Arial Unicode MS"/>
                <a:cs typeface="Arial Unicode MS"/>
              </a:rPr>
              <a:t>Lead, advise and monitor organisational policies, protocols and guidelines, quality improvement initiatives, risk management and accreditation cycles and processes </a:t>
            </a:r>
            <a:endParaRPr lang="en-GB" sz="1400" dirty="0">
              <a:ln>
                <a:noFill/>
              </a:ln>
              <a:solidFill>
                <a:srgbClr val="000000"/>
              </a:solidFill>
              <a:effectLst/>
              <a:latin typeface="TWK Lausanne 350" panose="02000503040000020004" pitchFamily="50" charset="0"/>
              <a:ea typeface="Arial Unicode MS"/>
              <a:cs typeface="Arial Unicode MS"/>
            </a:endParaRPr>
          </a:p>
          <a:p>
            <a:pPr marL="342900" lvl="0" indent="-342900" fontAlgn="base">
              <a:buFont typeface="Arial" panose="020B0604020202020204" pitchFamily="34" charset="0"/>
              <a:buChar char="•"/>
            </a:pPr>
            <a:r>
              <a:rPr lang="en-GB" sz="1400" b="0" i="0" dirty="0">
                <a:solidFill>
                  <a:srgbClr val="0F0F0F"/>
                </a:solidFill>
                <a:effectLst/>
                <a:latin typeface="TWK Lausanne 350" panose="02000503040000020004" pitchFamily="50" charset="0"/>
              </a:rPr>
              <a:t>Prepare and present regular reports on risk and quality metrics to leadership</a:t>
            </a:r>
          </a:p>
          <a:p>
            <a:pPr marL="342900" lvl="0" indent="-342900" fontAlgn="base">
              <a:buFont typeface="Arial" panose="020B0604020202020204" pitchFamily="34" charset="0"/>
              <a:buChar char="•"/>
            </a:pPr>
            <a:r>
              <a:rPr lang="en-GB" sz="1400" b="0" i="0" dirty="0">
                <a:solidFill>
                  <a:srgbClr val="0F0F0F"/>
                </a:solidFill>
                <a:effectLst/>
                <a:latin typeface="TWK Lausanne 350" panose="02000503040000020004" pitchFamily="50" charset="0"/>
              </a:rPr>
              <a:t>Communicate findings and recommendations in a clear and concise manner</a:t>
            </a:r>
          </a:p>
          <a:p>
            <a:pPr marL="342900" lvl="0" indent="-342900" fontAlgn="base">
              <a:buFont typeface="Arial" panose="020B0604020202020204" pitchFamily="34" charset="0"/>
              <a:buChar char="•"/>
            </a:pPr>
            <a:endParaRPr lang="en-GB" sz="1400" dirty="0">
              <a:solidFill>
                <a:srgbClr val="0F0F0F"/>
              </a:solidFill>
              <a:latin typeface="TWK Lausanne 350" panose="02000503040000020004" pitchFamily="50" charset="0"/>
            </a:endParaRPr>
          </a:p>
          <a:p>
            <a:r>
              <a:rPr lang="en-US" sz="1400" b="1" kern="0" dirty="0">
                <a:solidFill>
                  <a:srgbClr val="000000"/>
                </a:solidFill>
                <a:latin typeface="TWK Lausanne 350" panose="02000503040000020004" pitchFamily="50" charset="0"/>
                <a:ea typeface="Arial Unicode MS"/>
                <a:cs typeface="Arial Unicode MS"/>
              </a:rPr>
              <a:t>6</a:t>
            </a:r>
            <a:r>
              <a:rPr lang="en-GB" sz="1400" b="1" dirty="0">
                <a:solidFill>
                  <a:srgbClr val="000000"/>
                </a:solidFill>
                <a:latin typeface="TWK Lausanne 350" panose="02000503040000020004" pitchFamily="50" charset="0"/>
                <a:ea typeface="Arial Unicode MS"/>
                <a:cs typeface="Arial Unicode MS"/>
              </a:rPr>
              <a:t>.     </a:t>
            </a:r>
            <a:r>
              <a:rPr lang="en-US" sz="1400" b="1" u="none" strike="noStrike" kern="0" spc="0" dirty="0">
                <a:ln>
                  <a:noFill/>
                </a:ln>
                <a:solidFill>
                  <a:srgbClr val="000000"/>
                </a:solidFill>
                <a:effectLst/>
                <a:latin typeface="TWK Lausanne 350" panose="02000503040000020004" pitchFamily="50" charset="0"/>
                <a:ea typeface="Arial Unicode MS"/>
                <a:cs typeface="Arial Unicode MS"/>
              </a:rPr>
              <a:t>Training and education</a:t>
            </a:r>
            <a:endParaRPr lang="en-GB" sz="1400" b="1" u="none" strike="noStrike" kern="0" spc="0" dirty="0">
              <a:ln>
                <a:noFill/>
              </a:ln>
              <a:solidFill>
                <a:srgbClr val="000000"/>
              </a:solidFill>
              <a:effectLst/>
              <a:latin typeface="TWK Lausanne 350" panose="02000503040000020004" pitchFamily="50" charset="0"/>
              <a:ea typeface="Arial Unicode MS"/>
              <a:cs typeface="Arial Unicode MS"/>
            </a:endParaRPr>
          </a:p>
          <a:p>
            <a:r>
              <a:rPr lang="en-US" sz="1400" dirty="0">
                <a:ln>
                  <a:noFill/>
                </a:ln>
                <a:solidFill>
                  <a:srgbClr val="000000"/>
                </a:solidFill>
                <a:effectLst/>
                <a:latin typeface="TWK Lausanne 350" panose="02000503040000020004" pitchFamily="50" charset="0"/>
                <a:ea typeface="Arial Unicode MS"/>
                <a:cs typeface="Arial Unicode MS"/>
              </a:rPr>
              <a:t> </a:t>
            </a:r>
            <a:endParaRPr lang="en-GB" sz="1400" dirty="0">
              <a:ln>
                <a:noFill/>
              </a:ln>
              <a:solidFill>
                <a:srgbClr val="000000"/>
              </a:solidFill>
              <a:effectLst/>
              <a:latin typeface="TWK Lausanne 350" panose="02000503040000020004" pitchFamily="50" charset="0"/>
              <a:ea typeface="Arial Unicode MS"/>
              <a:cs typeface="Arial Unicode MS"/>
            </a:endParaRPr>
          </a:p>
          <a:p>
            <a:pPr marL="342900" lvl="0" indent="-342900" fontAlgn="base">
              <a:buFont typeface="Arial" panose="020B0604020202020204" pitchFamily="34" charset="0"/>
              <a:buChar char="•"/>
            </a:pPr>
            <a:r>
              <a:rPr lang="en-GB" sz="1400" b="0" i="0" dirty="0">
                <a:solidFill>
                  <a:srgbClr val="0F0F0F"/>
                </a:solidFill>
                <a:effectLst/>
                <a:latin typeface="TWK Lausanne 350" panose="02000503040000020004" pitchFamily="50" charset="0"/>
              </a:rPr>
              <a:t>Work with the </a:t>
            </a:r>
            <a:r>
              <a:rPr lang="en-GB" sz="1400" dirty="0">
                <a:solidFill>
                  <a:srgbClr val="0F0F0F"/>
                </a:solidFill>
                <a:latin typeface="TWK Lausanne 350" panose="02000503040000020004" pitchFamily="50" charset="0"/>
              </a:rPr>
              <a:t>People</a:t>
            </a:r>
            <a:r>
              <a:rPr lang="en-GB" sz="1400" b="0" i="0" dirty="0">
                <a:solidFill>
                  <a:srgbClr val="0F0F0F"/>
                </a:solidFill>
                <a:effectLst/>
                <a:latin typeface="TWK Lausanne 350" panose="02000503040000020004" pitchFamily="50" charset="0"/>
              </a:rPr>
              <a:t> team to develop and deliver training programmes to enhance the understanding of risk and quality principles across the organisation</a:t>
            </a:r>
          </a:p>
          <a:p>
            <a:pPr marL="342900" lvl="0" indent="-342900" fontAlgn="base">
              <a:buFont typeface="Arial" panose="020B0604020202020204" pitchFamily="34" charset="0"/>
              <a:buChar char="•"/>
            </a:pPr>
            <a:r>
              <a:rPr lang="en-GB" sz="1400" b="0" i="0" dirty="0">
                <a:solidFill>
                  <a:srgbClr val="0F0F0F"/>
                </a:solidFill>
                <a:effectLst/>
                <a:latin typeface="TWK Lausanne 350" panose="02000503040000020004" pitchFamily="50" charset="0"/>
              </a:rPr>
              <a:t>Foster a culture of accountability and responsibility regarding risk and quality among team members</a:t>
            </a:r>
          </a:p>
          <a:p>
            <a:pPr marL="342900" lvl="0" indent="-342900" fontAlgn="base">
              <a:buFont typeface="Arial" panose="020B0604020202020204" pitchFamily="34" charset="0"/>
              <a:buChar char="•"/>
            </a:pPr>
            <a:endParaRPr lang="en-GB" sz="1400" b="0" i="0" dirty="0">
              <a:solidFill>
                <a:srgbClr val="0F0F0F"/>
              </a:solidFill>
              <a:effectLst/>
              <a:latin typeface="TWK Lausanne 350" panose="02000503040000020004" pitchFamily="50" charset="0"/>
            </a:endParaRPr>
          </a:p>
        </p:txBody>
      </p:sp>
      <p:sp>
        <p:nvSpPr>
          <p:cNvPr id="3" name="TextBox 2">
            <a:extLst>
              <a:ext uri="{FF2B5EF4-FFF2-40B4-BE49-F238E27FC236}">
                <a16:creationId xmlns:a16="http://schemas.microsoft.com/office/drawing/2014/main" id="{CBBE3745-725D-543C-F0CE-DC7698C6A6B4}"/>
              </a:ext>
            </a:extLst>
          </p:cNvPr>
          <p:cNvSpPr txBox="1"/>
          <p:nvPr/>
        </p:nvSpPr>
        <p:spPr>
          <a:xfrm>
            <a:off x="7949465" y="13414"/>
            <a:ext cx="4242535" cy="400110"/>
          </a:xfrm>
          <a:prstGeom prst="rect">
            <a:avLst/>
          </a:prstGeom>
          <a:noFill/>
        </p:spPr>
        <p:txBody>
          <a:bodyPr wrap="square" rtlCol="0">
            <a:spAutoFit/>
          </a:bodyPr>
          <a:lstStyle/>
          <a:p>
            <a:pPr algn="r"/>
            <a:r>
              <a:rPr lang="en-GB" sz="2000" dirty="0">
                <a:latin typeface="Tiempos Headline Regular" panose="02020503060303060403" pitchFamily="18" charset="0"/>
              </a:rPr>
              <a:t>Roles &amp; Responsibilities (continued)</a:t>
            </a:r>
          </a:p>
        </p:txBody>
      </p:sp>
      <p:sp>
        <p:nvSpPr>
          <p:cNvPr id="4" name="Slide Number Placeholder 3">
            <a:extLst>
              <a:ext uri="{FF2B5EF4-FFF2-40B4-BE49-F238E27FC236}">
                <a16:creationId xmlns:a16="http://schemas.microsoft.com/office/drawing/2014/main" id="{83376ED4-31BC-DB85-0C26-CCB0F6767117}"/>
              </a:ext>
            </a:extLst>
          </p:cNvPr>
          <p:cNvSpPr>
            <a:spLocks noGrp="1"/>
          </p:cNvSpPr>
          <p:nvPr>
            <p:ph type="sldNum" sz="quarter" idx="12"/>
          </p:nvPr>
        </p:nvSpPr>
        <p:spPr/>
        <p:txBody>
          <a:bodyPr/>
          <a:lstStyle/>
          <a:p>
            <a:fld id="{89CF6AC2-AD35-4C96-8A4E-66DCA2D3F214}" type="slidenum">
              <a:rPr lang="en-GB" smtClean="0"/>
              <a:t>9</a:t>
            </a:fld>
            <a:endParaRPr lang="en-GB"/>
          </a:p>
        </p:txBody>
      </p:sp>
    </p:spTree>
    <p:extLst>
      <p:ext uri="{BB962C8B-B14F-4D97-AF65-F5344CB8AC3E}">
        <p14:creationId xmlns:p14="http://schemas.microsoft.com/office/powerpoint/2010/main" val="3108892992"/>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ght There Template" id="{D62B4514-30C0-424D-92FC-664735F5E94A}" vid="{A5E7B7E0-DBE5-1741-B2BC-41C87DD7DF4E}"/>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T Template 2016" id="{6BF137E8-805C-4087-B6B2-8CBB723C58BE}" vid="{A846BED0-FC47-4784-865F-DC912449D5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51A7C86D4A6B41B4081EC67ADB7E97" ma:contentTypeVersion="18" ma:contentTypeDescription="Create a new document." ma:contentTypeScope="" ma:versionID="0562d75aef268429772b3e9e08afb238">
  <xsd:schema xmlns:xsd="http://www.w3.org/2001/XMLSchema" xmlns:xs="http://www.w3.org/2001/XMLSchema" xmlns:p="http://schemas.microsoft.com/office/2006/metadata/properties" xmlns:ns2="a3b0d63c-cdf0-4c0c-bf95-5155ff5031c1" xmlns:ns3="5918e872-e67b-4fda-801c-e11e2e8f9e7e" xmlns:ns4="9f7d3311-57c9-43fe-8231-1e93a56e81a6" targetNamespace="http://schemas.microsoft.com/office/2006/metadata/properties" ma:root="true" ma:fieldsID="13f97489d67a469542e3549834866c23" ns2:_="" ns3:_="" ns4:_="">
    <xsd:import namespace="a3b0d63c-cdf0-4c0c-bf95-5155ff5031c1"/>
    <xsd:import namespace="5918e872-e67b-4fda-801c-e11e2e8f9e7e"/>
    <xsd:import namespace="9f7d3311-57c9-43fe-8231-1e93a56e81a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d63c-cdf0-4c0c-bf95-5155ff5031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18e872-e67b-4fda-801c-e11e2e8f9e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94802d-77e9-4b55-a62f-8e9fe2100a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7d3311-57c9-43fe-8231-1e93a56e81a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024bd71-ef96-48b8-a6dd-86ed1e4bf644}" ma:internalName="TaxCatchAll" ma:showField="CatchAllData" ma:web="9f7d3311-57c9-43fe-8231-1e93a56e81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f7d3311-57c9-43fe-8231-1e93a56e81a6" xsi:nil="true"/>
    <lcf76f155ced4ddcb4097134ff3c332f xmlns="5918e872-e67b-4fda-801c-e11e2e8f9e7e">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FEDD8C9-B8A7-4A16-AA21-F92C260F12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0d63c-cdf0-4c0c-bf95-5155ff5031c1"/>
    <ds:schemaRef ds:uri="5918e872-e67b-4fda-801c-e11e2e8f9e7e"/>
    <ds:schemaRef ds:uri="9f7d3311-57c9-43fe-8231-1e93a56e81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AD794F1-94B9-4D1B-AED5-C98D7FEFA3F7}">
  <ds:schemaRefs>
    <ds:schemaRef ds:uri="http://schemas.microsoft.com/office/infopath/2007/PartnerControls"/>
    <ds:schemaRef ds:uri="http://purl.org/dc/terms/"/>
    <ds:schemaRef ds:uri="5918e872-e67b-4fda-801c-e11e2e8f9e7e"/>
    <ds:schemaRef ds:uri="http://schemas.microsoft.com/office/2006/documentManagement/types"/>
    <ds:schemaRef ds:uri="9f7d3311-57c9-43fe-8231-1e93a56e81a6"/>
    <ds:schemaRef ds:uri="http://purl.org/dc/dcmitype/"/>
    <ds:schemaRef ds:uri="http://schemas.openxmlformats.org/package/2006/metadata/core-properties"/>
    <ds:schemaRef ds:uri="a3b0d63c-cdf0-4c0c-bf95-5155ff5031c1"/>
    <ds:schemaRef ds:uri="http://schemas.microsoft.com/office/2006/metadata/properties"/>
    <ds:schemaRef ds:uri="http://www.w3.org/XML/1998/namespace"/>
    <ds:schemaRef ds:uri="http://purl.org/dc/elements/1.1/"/>
  </ds:schemaRefs>
</ds:datastoreItem>
</file>

<file path=customXml/itemProps3.xml><?xml version="1.0" encoding="utf-8"?>
<ds:datastoreItem xmlns:ds="http://schemas.openxmlformats.org/officeDocument/2006/customXml" ds:itemID="{43CD1676-3C7C-4497-A41D-429F43871BC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1563</Words>
  <Application>Microsoft Office PowerPoint</Application>
  <PresentationFormat>Widescreen</PresentationFormat>
  <Paragraphs>131</Paragraphs>
  <Slides>15</Slides>
  <Notes>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15</vt:i4>
      </vt:variant>
    </vt:vector>
  </HeadingPairs>
  <TitlesOfParts>
    <vt:vector size="29" baseType="lpstr">
      <vt:lpstr>TWK Lausanne 300</vt:lpstr>
      <vt:lpstr>TWK Lausanne 450</vt:lpstr>
      <vt:lpstr>Arial</vt:lpstr>
      <vt:lpstr>Tiempos Headline Regular</vt:lpstr>
      <vt:lpstr>Wingdings</vt:lpstr>
      <vt:lpstr>Symbol</vt:lpstr>
      <vt:lpstr>Tiempos Headline Medium</vt:lpstr>
      <vt:lpstr>Segoe UI</vt:lpstr>
      <vt:lpstr>Calibri</vt:lpstr>
      <vt:lpstr>Calibri Light</vt:lpstr>
      <vt:lpstr>TWK Lausanne 500</vt:lpstr>
      <vt:lpstr>TWK Lausanne 350</vt:lpstr>
      <vt:lpstr>Office Theme</vt:lpstr>
      <vt:lpstr>1_Office Theme</vt:lpstr>
      <vt:lpstr>Job Pack   Risk &amp; Quality Assurance Manager (April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Stevenson</dc:creator>
  <cp:lastModifiedBy>Ainslie Bradley</cp:lastModifiedBy>
  <cp:revision>153</cp:revision>
  <dcterms:created xsi:type="dcterms:W3CDTF">2021-11-30T15:33:31Z</dcterms:created>
  <dcterms:modified xsi:type="dcterms:W3CDTF">2025-04-23T06:41:24Z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0x0101000551A7C86D4A6B41B4081EC67ADB7E97</vt:lpwstr>
  </property>
  <property fmtid="{D5CDD505-2E9C-101B-9397-08002B2CF9AE}" pid="3" name="MediaServiceImageTags">
    <vt:lpwstr/>
  </property>
</Properties>
</file>