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8" r:id="rId15"/>
    <p:sldId id="313"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950D2665-E2B3-499A-B2F7-094B8329C80F}"/>
    <pc:docChg chg="modSld">
      <pc:chgData name="Ainslie Bradley" userId="cf0bf7ea-799c-42a9-bae9-2cd257c54eb6" providerId="ADAL" clId="{950D2665-E2B3-499A-B2F7-094B8329C80F}" dt="2025-04-22T09:58:36.868" v="83" actId="6549"/>
      <pc:docMkLst>
        <pc:docMk/>
      </pc:docMkLst>
      <pc:sldChg chg="modSp mod">
        <pc:chgData name="Ainslie Bradley" userId="cf0bf7ea-799c-42a9-bae9-2cd257c54eb6" providerId="ADAL" clId="{950D2665-E2B3-499A-B2F7-094B8329C80F}" dt="2025-04-22T09:58:19.179" v="62" actId="20577"/>
        <pc:sldMkLst>
          <pc:docMk/>
          <pc:sldMk cId="57218788" sldId="283"/>
        </pc:sldMkLst>
        <pc:spChg chg="mod">
          <ac:chgData name="Ainslie Bradley" userId="cf0bf7ea-799c-42a9-bae9-2cd257c54eb6" providerId="ADAL" clId="{950D2665-E2B3-499A-B2F7-094B8329C80F}" dt="2025-04-22T09:58:19.179" v="62" actId="20577"/>
          <ac:spMkLst>
            <pc:docMk/>
            <pc:sldMk cId="57218788" sldId="283"/>
            <ac:spMk id="3" creationId="{0658C970-5B5D-D1BA-005E-CBAF0E55ED52}"/>
          </ac:spMkLst>
        </pc:spChg>
      </pc:sldChg>
      <pc:sldChg chg="modSp mod">
        <pc:chgData name="Ainslie Bradley" userId="cf0bf7ea-799c-42a9-bae9-2cd257c54eb6" providerId="ADAL" clId="{950D2665-E2B3-499A-B2F7-094B8329C80F}" dt="2025-04-22T09:58:36.868" v="83" actId="6549"/>
        <pc:sldMkLst>
          <pc:docMk/>
          <pc:sldMk cId="946210017" sldId="295"/>
        </pc:sldMkLst>
        <pc:spChg chg="mod">
          <ac:chgData name="Ainslie Bradley" userId="cf0bf7ea-799c-42a9-bae9-2cd257c54eb6" providerId="ADAL" clId="{950D2665-E2B3-499A-B2F7-094B8329C80F}" dt="2025-04-22T09:58:36.868" v="83" actId="6549"/>
          <ac:spMkLst>
            <pc:docMk/>
            <pc:sldMk cId="946210017" sldId="295"/>
            <ac:spMk id="8" creationId="{619B6A0B-1B81-972F-AB73-9865BCE66301}"/>
          </ac:spMkLst>
        </pc:spChg>
      </pc:sldChg>
    </pc:docChg>
  </pc:docChgLst>
  <pc:docChgLst>
    <pc:chgData name="Ainslie Bradley" userId="cf0bf7ea-799c-42a9-bae9-2cd257c54eb6" providerId="ADAL" clId="{2E2A63CF-888F-43B3-8A4D-D0D7ECBB59F7}"/>
    <pc:docChg chg="modSld">
      <pc:chgData name="Ainslie Bradley" userId="cf0bf7ea-799c-42a9-bae9-2cd257c54eb6" providerId="ADAL" clId="{2E2A63CF-888F-43B3-8A4D-D0D7ECBB59F7}" dt="2025-03-14T11:08:40.612" v="0" actId="20577"/>
      <pc:docMkLst>
        <pc:docMk/>
      </pc:docMkLst>
      <pc:sldChg chg="modSp mod">
        <pc:chgData name="Ainslie Bradley" userId="cf0bf7ea-799c-42a9-bae9-2cd257c54eb6" providerId="ADAL" clId="{2E2A63CF-888F-43B3-8A4D-D0D7ECBB59F7}" dt="2025-03-14T11:08:40.612" v="0" actId="20577"/>
        <pc:sldMkLst>
          <pc:docMk/>
          <pc:sldMk cId="3693005957" sldId="300"/>
        </pc:sldMkLst>
        <pc:spChg chg="mod">
          <ac:chgData name="Ainslie Bradley" userId="cf0bf7ea-799c-42a9-bae9-2cd257c54eb6" providerId="ADAL" clId="{2E2A63CF-888F-43B3-8A4D-D0D7ECBB59F7}" dt="2025-03-14T11:08:40.612" v="0"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22/04/2025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4/22/2025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4/22/2025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Tenant Liaison Worker-Short Term Housing Glasgow </a:t>
            </a:r>
            <a:br>
              <a:rPr lang="en-US" sz="4400" dirty="0">
                <a:latin typeface="Tiempos Headline Regular" panose="02020503060303060403" pitchFamily="18" charset="0"/>
              </a:rPr>
            </a:br>
            <a:r>
              <a:rPr lang="en-US" sz="1800" dirty="0">
                <a:latin typeface="TWK Lausanne 350" panose="02000503040000020004" pitchFamily="50" charset="0"/>
              </a:rPr>
              <a:t>(January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447645"/>
          </a:xfrm>
          <a:prstGeom prst="rect">
            <a:avLst/>
          </a:prstGeom>
          <a:noFill/>
        </p:spPr>
        <p:txBody>
          <a:bodyPr wrap="square" rtlCol="0">
            <a:spAutoFit/>
          </a:bodyPr>
          <a:lstStyle/>
          <a:p>
            <a:pPr>
              <a:lnSpc>
                <a:spcPct val="100000"/>
              </a:lnSpc>
              <a:spcBef>
                <a:spcPts val="0"/>
              </a:spcBef>
            </a:pPr>
            <a:r>
              <a:rPr lang="en-GB" dirty="0">
                <a:effectLst/>
                <a:latin typeface="TWK Lausanne 350" panose="02000503040000020004" pitchFamily="50" charset="0"/>
                <a:ea typeface="Aptos" panose="020B0004020202020204" pitchFamily="34" charset="0"/>
                <a:cs typeface="Times New Roman" panose="02020603050405020304" pitchFamily="18" charset="0"/>
              </a:rPr>
              <a:t>Essential Skills and Abilities</a:t>
            </a: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Good communication, interpersonal &amp; team-working skills</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Effective time management &amp; work prioritisation</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Competent in the use of the Microsoft Office Suite, in particular Word &amp; Excel and ability to adapt to and use bespoke software systems</a:t>
            </a:r>
            <a:endParaRPr lang="en-GB" sz="1200" dirty="0">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Full UK drivers’ licence &amp; use of own vehicle for business use</a:t>
            </a:r>
          </a:p>
          <a:p>
            <a:pPr>
              <a:lnSpc>
                <a:spcPct val="100000"/>
              </a:lnSpc>
              <a:spcBef>
                <a:spcPts val="0"/>
              </a:spcBef>
            </a:pPr>
            <a:r>
              <a:rPr lang="en-GB" sz="12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Experience of working to a high degree of accuracy, paying close attention to detail</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 positive approach to problem solving and commitment to providing a high level of customer service.</a:t>
            </a:r>
          </a:p>
          <a:p>
            <a:pPr>
              <a:lnSpc>
                <a:spcPct val="100000"/>
              </a:lnSpc>
              <a:spcBef>
                <a:spcPts val="0"/>
              </a:spcBef>
            </a:pPr>
            <a:endParaRPr lang="en-GB" sz="1800" b="1" dirty="0">
              <a:solidFill>
                <a:schemeClr val="tx1">
                  <a:lumMod val="95000"/>
                  <a:lumOff val="5000"/>
                </a:schemeClr>
              </a:solidFill>
              <a:effectLst/>
              <a:latin typeface="Arial" panose="020B0604020202020204" pitchFamily="34" charset="0"/>
              <a:ea typeface="Aptos" panose="020B0004020202020204" pitchFamily="34" charset="0"/>
              <a:cs typeface="Times New Roman" panose="02020603050405020304" pitchFamily="18" charset="0"/>
            </a:endParaRPr>
          </a:p>
          <a:p>
            <a:pPr>
              <a:lnSpc>
                <a:spcPct val="100000"/>
              </a:lnSpc>
              <a:spcBef>
                <a:spcPts val="0"/>
              </a:spcBef>
            </a:pPr>
            <a:r>
              <a:rPr lang="en-GB" sz="1800" b="1" dirty="0">
                <a:solidFill>
                  <a:schemeClr val="tx1">
                    <a:lumMod val="95000"/>
                    <a:lumOff val="5000"/>
                  </a:schemeClr>
                </a:solidFill>
                <a:effectLst/>
                <a:latin typeface="Arial" panose="020B0604020202020204" pitchFamily="34" charset="0"/>
                <a:ea typeface="Aptos" panose="020B0004020202020204" pitchFamily="34" charset="0"/>
                <a:cs typeface="Times New Roman" panose="02020603050405020304" pitchFamily="18" charset="0"/>
              </a:rPr>
              <a:t>Essential Personal </a:t>
            </a:r>
            <a:r>
              <a:rPr lang="en-GB" sz="1800" b="1" dirty="0">
                <a:effectLst/>
                <a:latin typeface="Arial" panose="020B0604020202020204" pitchFamily="34" charset="0"/>
                <a:ea typeface="Aptos" panose="020B0004020202020204" pitchFamily="34" charset="0"/>
                <a:cs typeface="Times New Roman" panose="02020603050405020304" pitchFamily="18" charset="0"/>
              </a:rPr>
              <a:t>Attributes</a:t>
            </a:r>
            <a:endParaRPr lang="en-GB" sz="18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Flexible attitude and the ability to cope well with change</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Able to deal with difficult situations openly and constructively</a:t>
            </a:r>
          </a:p>
          <a:p>
            <a:pPr>
              <a:lnSpc>
                <a:spcPct val="100000"/>
              </a:lnSpc>
              <a:spcBef>
                <a:spcPts val="0"/>
              </a:spcBef>
            </a:pP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Ability &amp; confidence to prioritise and work on your own initiative</a:t>
            </a:r>
          </a:p>
          <a:p>
            <a:pPr>
              <a:lnSpc>
                <a:spcPct val="100000"/>
              </a:lnSpc>
              <a:spcBef>
                <a:spcPts val="0"/>
              </a:spcBef>
            </a:pPr>
            <a:endParaRPr lang="en-GB" sz="1800" dirty="0">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0000"/>
              </a:lnSpc>
              <a:spcBef>
                <a:spcPts val="0"/>
              </a:spcBef>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Ability to build a rapport with tenants from a wide variety of cultures and backgrounds</a:t>
            </a: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3043013"/>
          </a:xfrm>
          <a:prstGeom prst="rect">
            <a:avLst/>
          </a:prstGeom>
          <a:noFill/>
        </p:spPr>
        <p:txBody>
          <a:bodyPr wrap="square" rtlCol="0">
            <a:spAutoFit/>
          </a:bodyPr>
          <a:lstStyle/>
          <a:p>
            <a:pPr>
              <a:lnSpc>
                <a:spcPct val="107000"/>
              </a:lnSpc>
              <a:spcAft>
                <a:spcPts val="800"/>
              </a:spcAft>
            </a:pPr>
            <a:r>
              <a:rPr lang="en-GB" sz="1400" b="1"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Desirable Education &amp; Qualifications</a:t>
            </a:r>
            <a:endParaRPr lang="en-GB" sz="14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Evidence of continued professional development</a:t>
            </a: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A housing related qualification</a:t>
            </a:r>
          </a:p>
          <a:p>
            <a:pPr>
              <a:lnSpc>
                <a:spcPct val="107000"/>
              </a:lnSpc>
              <a:spcAft>
                <a:spcPts val="800"/>
              </a:spcAft>
            </a:pPr>
            <a:endPar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400" b="1" dirty="0">
                <a:solidFill>
                  <a:schemeClr val="tx1">
                    <a:lumMod val="95000"/>
                    <a:lumOff val="5000"/>
                  </a:schemeClr>
                </a:solidFill>
                <a:effectLst/>
                <a:latin typeface="Arial" panose="020B0604020202020204" pitchFamily="34" charset="0"/>
                <a:ea typeface="Aptos" panose="020B0004020202020204" pitchFamily="34" charset="0"/>
                <a:cs typeface="Times New Roman" panose="02020603050405020304" pitchFamily="18" charset="0"/>
              </a:rPr>
              <a:t>Desirable Experience</a:t>
            </a:r>
            <a:endParaRPr lang="en-GB" sz="14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endParaRP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Experience of working in a Housing environment</a:t>
            </a: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Experience of working in the third sector</a:t>
            </a:r>
          </a:p>
          <a:p>
            <a:pPr>
              <a:lnSpc>
                <a:spcPct val="107000"/>
              </a:lnSpc>
              <a:spcAft>
                <a:spcPts val="800"/>
              </a:spcAft>
            </a:pPr>
            <a:r>
              <a:rPr lang="en-GB" sz="1200" dirty="0">
                <a:solidFill>
                  <a:schemeClr val="tx1">
                    <a:lumMod val="95000"/>
                    <a:lumOff val="5000"/>
                  </a:schemeClr>
                </a:solidFill>
                <a:effectLst/>
                <a:latin typeface="TWK Lausanne 350" panose="02000503040000020004" pitchFamily="50" charset="0"/>
                <a:ea typeface="Aptos" panose="020B0004020202020204" pitchFamily="34" charset="0"/>
                <a:cs typeface="Times New Roman" panose="02020603050405020304" pitchFamily="18" charset="0"/>
              </a:rPr>
              <a:t>Experience </a:t>
            </a:r>
            <a:r>
              <a:rPr lang="en-GB" sz="1200" dirty="0">
                <a:effectLst/>
                <a:latin typeface="TWK Lausanne 350" panose="02000503040000020004" pitchFamily="50" charset="0"/>
                <a:ea typeface="Aptos" panose="020B0004020202020204" pitchFamily="34" charset="0"/>
                <a:cs typeface="Times New Roman" panose="02020603050405020304" pitchFamily="18" charset="0"/>
              </a:rPr>
              <a:t>of working in partnership with others</a:t>
            </a:r>
          </a:p>
          <a:p>
            <a:pPr>
              <a:lnSpc>
                <a:spcPct val="107000"/>
              </a:lnSpc>
              <a:spcAft>
                <a:spcPts val="800"/>
              </a:spcAft>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Experience of carrying out property visits/inspections</a:t>
            </a:r>
          </a:p>
          <a:p>
            <a:pPr>
              <a:lnSpc>
                <a:spcPct val="107000"/>
              </a:lnSpc>
              <a:spcAft>
                <a:spcPts val="800"/>
              </a:spcAft>
            </a:pPr>
            <a:r>
              <a:rPr lang="en-GB" sz="1200" dirty="0">
                <a:effectLst/>
                <a:latin typeface="TWK Lausanne 350" panose="02000503040000020004" pitchFamily="50" charset="0"/>
                <a:ea typeface="Aptos" panose="020B0004020202020204" pitchFamily="34" charset="0"/>
                <a:cs typeface="Times New Roman" panose="02020603050405020304" pitchFamily="18" charset="0"/>
              </a:rPr>
              <a:t>Worked in a busy environment that involves a wide range of tasks</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243402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(£24,252 - £25,961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Tenant Liaison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depending on the needs of the service with one-hour unpaid break.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effectLst/>
                <a:latin typeface="TWK Lausanne 350" panose="02000503040000020004" pitchFamily="50" charset="0"/>
                <a:ea typeface="Calibri" panose="020F0502020204030204" pitchFamily="34" charset="0"/>
                <a:cs typeface="Aptos" panose="020B0004020202020204" pitchFamily="34" charset="0"/>
              </a:rPr>
              <a:t>Rosemount Business Park, 141-145 Charles Street, Unit E3, Glasgow, G21 2QA</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r>
              <a:rPr lang="en-GB" sz="1200" dirty="0">
                <a:latin typeface="TWK Lausanne 350" panose="02000503040000020004" pitchFamily="50" charset="0"/>
                <a:cs typeface="Times New Roman" panose="02020603050405020304" pitchFamily="18" charset="0"/>
              </a:rPr>
              <a:t>The role involves lone working and travelling in your own vehicle between properties and being out in the community.</a:t>
            </a:r>
            <a:r>
              <a:rPr lang="en-GB" sz="1200" dirty="0">
                <a:highlight>
                  <a:srgbClr val="FFFF00"/>
                </a:highlight>
                <a:latin typeface="TWK Lausanne 350" panose="02000503040000020004" pitchFamily="50" charset="0"/>
                <a:cs typeface="Times New Roman" panose="02020603050405020304" pitchFamily="18" charset="0"/>
              </a:rPr>
              <a:t>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820387"/>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Tenant Liaison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873642"/>
          </a:xfrm>
          <a:prstGeom prst="rect">
            <a:avLst/>
          </a:prstGeom>
          <a:noFill/>
        </p:spPr>
        <p:txBody>
          <a:bodyPr wrap="square">
            <a:spAutoFit/>
          </a:bodyPr>
          <a:lstStyle/>
          <a:p>
            <a:pPr marL="71120" marR="299720"/>
            <a:endParaRPr lang="en-GB" sz="1400" dirty="0">
              <a:latin typeface="TWK Lausanne 350" panose="02000503040000020004" pitchFamily="50" charset="0"/>
              <a:ea typeface="Arial" panose="020B0604020202020204" pitchFamily="34" charset="0"/>
              <a:cs typeface="Arial" panose="020B0604020202020204" pitchFamily="34" charset="0"/>
            </a:endParaRPr>
          </a:p>
          <a:p>
            <a:pPr marL="71120" marR="299720"/>
            <a:endParaRPr lang="en-GB" sz="1400" dirty="0">
              <a:latin typeface="TWK Lausanne 350" panose="02000503040000020004" pitchFamily="50" charset="0"/>
              <a:ea typeface="Arial" panose="020B0604020202020204" pitchFamily="34" charset="0"/>
              <a:cs typeface="Arial" panose="020B0604020202020204" pitchFamily="34" charset="0"/>
            </a:endParaRPr>
          </a:p>
          <a:p>
            <a:pPr marL="71120" marR="299720"/>
            <a:r>
              <a:rPr lang="en-GB" sz="1400" dirty="0">
                <a:latin typeface="TWK Lausanne 350" panose="02000503040000020004" pitchFamily="50" charset="0"/>
                <a:ea typeface="Arial" panose="020B0604020202020204" pitchFamily="34" charset="0"/>
                <a:cs typeface="Arial" panose="020B0604020202020204" pitchFamily="34" charset="0"/>
              </a:rPr>
              <a:t>Short-Term Housing Glasgow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provides</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service</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between</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private</a:t>
            </a:r>
            <a:r>
              <a:rPr lang="en-GB" sz="1400" spc="-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property</a:t>
            </a:r>
            <a:r>
              <a:rPr lang="en-GB" sz="1400" spc="-5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owners </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 tenants. Our goal is to end homelessness by improving access to the</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private rented sector. </a:t>
            </a:r>
          </a:p>
          <a:p>
            <a:pPr marL="71120" marR="299720"/>
            <a:r>
              <a:rPr lang="en-GB" sz="1400" dirty="0">
                <a:effectLst/>
                <a:latin typeface="TWK Lausanne 350" panose="02000503040000020004" pitchFamily="50" charset="0"/>
                <a:ea typeface="Arial" panose="020B0604020202020204" pitchFamily="34" charset="0"/>
                <a:cs typeface="Arial" panose="020B0604020202020204" pitchFamily="34" charset="0"/>
              </a:rPr>
              <a:t> </a:t>
            </a:r>
          </a:p>
          <a:p>
            <a:pPr marL="71120" marR="299720"/>
            <a:r>
              <a:rPr lang="en-GB" sz="1400" dirty="0">
                <a:effectLst/>
                <a:latin typeface="TWK Lausanne 350" panose="02000503040000020004" pitchFamily="50" charset="0"/>
                <a:ea typeface="Arial" panose="020B0604020202020204" pitchFamily="34" charset="0"/>
                <a:cs typeface="Arial" panose="020B0604020202020204" pitchFamily="34" charset="0"/>
              </a:rPr>
              <a:t>There are two parts to the Service: Help to Rent and Short-Term Housing. Through both of these areas, we provide tenancy sustainment</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support</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experiencing</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homelessness,</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or</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who</a:t>
            </a:r>
            <a:r>
              <a:rPr lang="en-GB" sz="1400" spc="-1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are</a:t>
            </a:r>
            <a:r>
              <a:rPr lang="en-GB" sz="1400" spc="-12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latin typeface="TWK Lausanne 350" panose="02000503040000020004" pitchFamily="50" charset="0"/>
                <a:cs typeface="Arial" panose="020B0604020202020204" pitchFamily="34" charset="0"/>
              </a:rPr>
              <a:t>in danger of becoming homeless.</a:t>
            </a:r>
          </a:p>
          <a:p>
            <a:pPr marL="528320"/>
            <a:r>
              <a:rPr lang="en-GB" sz="1400" dirty="0">
                <a:latin typeface="TWK Lausanne 350" panose="02000503040000020004" pitchFamily="50" charset="0"/>
                <a:cs typeface="Arial" panose="020B0604020202020204" pitchFamily="34" charset="0"/>
              </a:rPr>
              <a:t> </a:t>
            </a:r>
          </a:p>
          <a:p>
            <a:pPr marL="71120" marR="246380" algn="just"/>
            <a:r>
              <a:rPr lang="en-GB" sz="1400" dirty="0">
                <a:effectLst/>
                <a:latin typeface="TWK Lausanne 350" panose="02000503040000020004" pitchFamily="50" charset="0"/>
                <a:ea typeface="Arial" panose="020B0604020202020204" pitchFamily="34" charset="0"/>
                <a:cs typeface="Arial" panose="020B0604020202020204" pitchFamily="34" charset="0"/>
              </a:rPr>
              <a:t>We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provide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high</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standards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accommodation</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and,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crucially,</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create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9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platform</a:t>
            </a:r>
            <a:r>
              <a:rPr lang="en-GB" sz="1400" spc="-42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for</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some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society’s</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most</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under-represented</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people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with</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ultimate</a:t>
            </a:r>
            <a:r>
              <a:rPr lang="en-GB" sz="1400" spc="-10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aim</a:t>
            </a:r>
            <a:r>
              <a:rPr lang="en-GB" sz="1400" spc="-10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of</a:t>
            </a:r>
            <a:r>
              <a:rPr lang="en-GB" sz="1400" spc="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making</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a</a:t>
            </a:r>
            <a:r>
              <a:rPr lang="en-GB" sz="1400" spc="15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genuine</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difference</a:t>
            </a:r>
            <a:r>
              <a:rPr lang="en-GB" sz="1400" spc="-140"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in</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their</a:t>
            </a:r>
            <a:r>
              <a:rPr lang="en-GB" sz="1400" spc="-145" dirty="0">
                <a:effectLst/>
                <a:latin typeface="TWK Lausanne 350" panose="02000503040000020004" pitchFamily="50" charset="0"/>
                <a:ea typeface="Arial" panose="020B0604020202020204" pitchFamily="34" charset="0"/>
                <a:cs typeface="Arial" panose="020B0604020202020204" pitchFamily="34" charset="0"/>
              </a:rPr>
              <a:t> </a:t>
            </a:r>
            <a:r>
              <a:rPr lang="en-GB" sz="1400" dirty="0">
                <a:effectLst/>
                <a:latin typeface="TWK Lausanne 350" panose="02000503040000020004" pitchFamily="50" charset="0"/>
                <a:ea typeface="Arial" panose="020B0604020202020204" pitchFamily="34" charset="0"/>
                <a:cs typeface="Arial" panose="020B0604020202020204" pitchFamily="34" charset="0"/>
              </a:rPr>
              <a:t>lives.</a:t>
            </a:r>
          </a:p>
          <a:p>
            <a:pPr marL="528320"/>
            <a:r>
              <a:rPr lang="en-GB" sz="1400" dirty="0">
                <a:effectLst/>
                <a:latin typeface="TWK Lausanne 350" panose="02000503040000020004" pitchFamily="50" charset="0"/>
                <a:ea typeface="Arial" panose="020B0604020202020204" pitchFamily="34" charset="0"/>
                <a:cs typeface="Arial" panose="020B0604020202020204" pitchFamily="34" charset="0"/>
              </a:rPr>
              <a:t> </a:t>
            </a:r>
          </a:p>
          <a:p>
            <a:pPr>
              <a:lnSpc>
                <a:spcPct val="107000"/>
              </a:lnSpc>
              <a:spcAft>
                <a:spcPts val="800"/>
              </a:spcAft>
            </a:pPr>
            <a:r>
              <a:rPr lang="en-GB" sz="1400" dirty="0">
                <a:effectLst/>
                <a:latin typeface="TWK Lausanne 350" panose="02000503040000020004" pitchFamily="50" charset="0"/>
                <a:ea typeface="Aptos" panose="020B0004020202020204" pitchFamily="34" charset="0"/>
                <a:cs typeface="Times New Roman" panose="02020603050405020304" pitchFamily="18" charset="0"/>
              </a:rPr>
              <a:t>This role is to ensure a high quality, customer focused    housing management service within your individual property portfolio. Ensuring effective customer liaison and promotion of tenant participation</a:t>
            </a:r>
            <a:r>
              <a:rPr lang="en-GB" sz="1400" dirty="0">
                <a:latin typeface="TWK Lausanne 350" panose="02000503040000020004" pitchFamily="50" charset="0"/>
                <a:ea typeface="Aptos" panose="020B0004020202020204" pitchFamily="34" charset="0"/>
                <a:cs typeface="Times New Roman" panose="02020603050405020304" pitchFamily="18" charset="0"/>
              </a:rPr>
              <a:t>.</a:t>
            </a: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Services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682388" y="295013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Housing Team Leads</a:t>
            </a:r>
          </a:p>
        </p:txBody>
      </p:sp>
      <p:sp>
        <p:nvSpPr>
          <p:cNvPr id="4" name="Rectangle 3">
            <a:extLst>
              <a:ext uri="{FF2B5EF4-FFF2-40B4-BE49-F238E27FC236}">
                <a16:creationId xmlns:a16="http://schemas.microsoft.com/office/drawing/2014/main" id="{76E749A2-0140-EB20-E7F4-3E78F5E70418}"/>
              </a:ext>
            </a:extLst>
          </p:cNvPr>
          <p:cNvSpPr/>
          <p:nvPr/>
        </p:nvSpPr>
        <p:spPr>
          <a:xfrm>
            <a:off x="682387" y="4160703"/>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Tenant Liaison Workers</a:t>
            </a:r>
          </a:p>
        </p:txBody>
      </p:sp>
      <p:sp>
        <p:nvSpPr>
          <p:cNvPr id="11" name="Rectangle 10">
            <a:extLst>
              <a:ext uri="{FF2B5EF4-FFF2-40B4-BE49-F238E27FC236}">
                <a16:creationId xmlns:a16="http://schemas.microsoft.com/office/drawing/2014/main" id="{EA2CDF45-770A-9210-A299-A569CBBD342F}"/>
              </a:ext>
            </a:extLst>
          </p:cNvPr>
          <p:cNvSpPr/>
          <p:nvPr/>
        </p:nvSpPr>
        <p:spPr>
          <a:xfrm>
            <a:off x="2965445" y="2957238"/>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Administrators</a:t>
            </a:r>
          </a:p>
        </p:txBody>
      </p:sp>
      <p:cxnSp>
        <p:nvCxnSpPr>
          <p:cNvPr id="13" name="Straight Connector 12">
            <a:extLst>
              <a:ext uri="{FF2B5EF4-FFF2-40B4-BE49-F238E27FC236}">
                <a16:creationId xmlns:a16="http://schemas.microsoft.com/office/drawing/2014/main" id="{16B2A4FB-5376-33B7-12EF-600EF7C300C8}"/>
              </a:ext>
            </a:extLst>
          </p:cNvPr>
          <p:cNvCxnSpPr>
            <a:stCxn id="2" idx="2"/>
          </p:cNvCxnSpPr>
          <p:nvPr/>
        </p:nvCxnSpPr>
        <p:spPr>
          <a:xfrm flipH="1">
            <a:off x="2647665" y="2469499"/>
            <a:ext cx="1" cy="2327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7C5655-B8B6-691C-5DF1-4C2F63F81E41}"/>
              </a:ext>
            </a:extLst>
          </p:cNvPr>
          <p:cNvCxnSpPr/>
          <p:nvPr/>
        </p:nvCxnSpPr>
        <p:spPr>
          <a:xfrm flipH="1">
            <a:off x="1569491" y="2702257"/>
            <a:ext cx="10781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FC98845-5F55-CF97-66A8-3BC1A627B6A8}"/>
              </a:ext>
            </a:extLst>
          </p:cNvPr>
          <p:cNvCxnSpPr/>
          <p:nvPr/>
        </p:nvCxnSpPr>
        <p:spPr>
          <a:xfrm>
            <a:off x="2647666" y="2702257"/>
            <a:ext cx="12048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CC18E0-6FE5-2FFC-8319-BB91B9CC61A9}"/>
              </a:ext>
            </a:extLst>
          </p:cNvPr>
          <p:cNvCxnSpPr>
            <a:endCxn id="3" idx="0"/>
          </p:cNvCxnSpPr>
          <p:nvPr/>
        </p:nvCxnSpPr>
        <p:spPr>
          <a:xfrm>
            <a:off x="1569491" y="2702257"/>
            <a:ext cx="2" cy="247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706C21F-2390-BB32-6376-E7EF965D8AC5}"/>
              </a:ext>
            </a:extLst>
          </p:cNvPr>
          <p:cNvCxnSpPr>
            <a:endCxn id="11" idx="0"/>
          </p:cNvCxnSpPr>
          <p:nvPr/>
        </p:nvCxnSpPr>
        <p:spPr>
          <a:xfrm>
            <a:off x="3852549" y="2702257"/>
            <a:ext cx="1" cy="2549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B95FBFF-49DF-1B2E-DC7C-081B15A5FC2F}"/>
              </a:ext>
            </a:extLst>
          </p:cNvPr>
          <p:cNvCxnSpPr>
            <a:stCxn id="3" idx="2"/>
            <a:endCxn id="4" idx="0"/>
          </p:cNvCxnSpPr>
          <p:nvPr/>
        </p:nvCxnSpPr>
        <p:spPr>
          <a:xfrm flipH="1">
            <a:off x="1569492" y="3680067"/>
            <a:ext cx="1" cy="4806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472698" y="1083251"/>
            <a:ext cx="11430000" cy="5548122"/>
          </a:xfrm>
          <a:prstGeom prst="rect">
            <a:avLst/>
          </a:prstGeom>
          <a:noFill/>
        </p:spPr>
        <p:txBody>
          <a:bodyPr wrap="square">
            <a:spAutoFit/>
          </a:bodyPr>
          <a:lstStyle/>
          <a:p>
            <a:r>
              <a:rPr lang="en-GB" sz="1200" b="1" dirty="0">
                <a:effectLst/>
                <a:latin typeface="Arial" panose="020B0604020202020204" pitchFamily="34" charset="0"/>
                <a:ea typeface="Times New Roman" panose="02020603050405020304" pitchFamily="18" charset="0"/>
              </a:rPr>
              <a:t>Provide a Housing </a:t>
            </a:r>
            <a:r>
              <a:rPr lang="en-GB" sz="1200" b="1" dirty="0">
                <a:latin typeface="Arial" panose="020B0604020202020204" pitchFamily="34" charset="0"/>
                <a:ea typeface="Times New Roman" panose="02020603050405020304" pitchFamily="18" charset="0"/>
              </a:rPr>
              <a:t>M</a:t>
            </a:r>
            <a:r>
              <a:rPr lang="en-GB" sz="1200" b="1" dirty="0">
                <a:effectLst/>
                <a:latin typeface="Arial" panose="020B0604020202020204" pitchFamily="34" charset="0"/>
                <a:ea typeface="Times New Roman" panose="02020603050405020304" pitchFamily="18" charset="0"/>
              </a:rPr>
              <a:t>anagement service: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Maintaining occupancy levels through efficient allocation and void management of properties.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Carry out housing management inspections prior to allocations </a:t>
            </a:r>
            <a:r>
              <a:rPr lang="en-GB" sz="1200">
                <a:effectLst/>
                <a:latin typeface="Arial" panose="020B0604020202020204" pitchFamily="34" charset="0"/>
                <a:ea typeface="Times New Roman" panose="02020603050405020304" pitchFamily="18" charset="0"/>
              </a:rPr>
              <a:t>of housing.</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Carry out viewings of void properties with prospective tenants and initiate the book-in process.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Visit tenants in their own home and carry out tenancy inspections a minimum of every 28 days.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Carry out home visits of new tenants after a specified time to ensure they are occupying the property and adhering to all tenancy conditions as detailed in their tenancy agreement.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tenants are complying with their tenancy agreement and take appropriate action where necessary.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Be contact officer for all tenants and landlords/letting agents within the patch and resolve any issues they may have.</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Investigate Neighbour Disputes and complaints of Anti-Social Behaviour and take appropriate action in accordance with Right There’s policy and procedures. Make appropriate referrals to specialist teams as appropriate in support of tenant’s wellbeing.</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all rent arrears recovery and early intervention activities are carried out in accordance with policies and procedures.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Provide general advice on matters to Tenants &amp; our Property Team in relation to the Repairs Service</a:t>
            </a: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Have final overview of void properties and ensure they are at a satisfactory standard of repair &amp; cleanliness.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Upload accurate and detailed property and tenant reports to our Housing Management System. I.e. 28 days visits, book-ins, check-outs etc.</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Arrange temporary rehousing of tenants in appropriate circumstances.</a:t>
            </a:r>
          </a:p>
          <a:p>
            <a:pPr marL="342900" lvl="0" indent="-342900">
              <a:buFont typeface="Symbol" panose="05050102010706020507" pitchFamily="18" charset="2"/>
              <a:buChar char=""/>
            </a:pPr>
            <a:endParaRPr lang="en-GB" sz="1200" dirty="0">
              <a:latin typeface="Arial" panose="020B0604020202020204" pitchFamily="34" charset="0"/>
              <a:ea typeface="Times New Roman" panose="02020603050405020304" pitchFamily="18" charset="0"/>
            </a:endParaRPr>
          </a:p>
          <a:p>
            <a:r>
              <a:rPr lang="en-GB" sz="1200" b="1" dirty="0">
                <a:effectLst/>
                <a:latin typeface="Arial" panose="020B0604020202020204" pitchFamily="34" charset="0"/>
                <a:ea typeface="Times New Roman" panose="02020603050405020304" pitchFamily="18" charset="0"/>
              </a:rPr>
              <a:t>Responsibility to the People we Support: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Develop positive, respectful and compassionate relationships with the people that we support.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Establish clear and professional boundaries with the people that we support.</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Ensuring tenants meet the obligations outlined in their lease agreement and liaise with internal (</a:t>
            </a:r>
            <a:r>
              <a:rPr lang="en-GB" sz="1200" dirty="0" err="1">
                <a:effectLst/>
                <a:latin typeface="Arial" panose="020B0604020202020204" pitchFamily="34" charset="0"/>
                <a:ea typeface="Times New Roman" panose="02020603050405020304" pitchFamily="18" charset="0"/>
              </a:rPr>
              <a:t>eg</a:t>
            </a:r>
            <a:r>
              <a:rPr lang="en-GB" sz="1200" dirty="0">
                <a:effectLst/>
                <a:latin typeface="Arial" panose="020B0604020202020204" pitchFamily="34" charset="0"/>
                <a:ea typeface="Times New Roman" panose="02020603050405020304" pitchFamily="18" charset="0"/>
              </a:rPr>
              <a:t> Right There Property team) &amp; external (</a:t>
            </a:r>
            <a:r>
              <a:rPr lang="en-GB" sz="1200" dirty="0" err="1">
                <a:effectLst/>
                <a:latin typeface="Arial" panose="020B0604020202020204" pitchFamily="34" charset="0"/>
                <a:ea typeface="Times New Roman" panose="02020603050405020304" pitchFamily="18" charset="0"/>
              </a:rPr>
              <a:t>eg</a:t>
            </a:r>
            <a:r>
              <a:rPr lang="en-GB" sz="1200" dirty="0">
                <a:effectLst/>
                <a:latin typeface="Arial" panose="020B0604020202020204" pitchFamily="34" charset="0"/>
                <a:ea typeface="Times New Roman" panose="02020603050405020304" pitchFamily="18" charset="0"/>
              </a:rPr>
              <a:t> case work team at Glasgow City Council) service providers when services are not provided to an appropriate standard.</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Have appropriate knowledge and understanding of the issues facing homeless persons in order to signpost to correct agencies and services</a:t>
            </a:r>
            <a:r>
              <a:rPr lang="en-GB" sz="1200" dirty="0">
                <a:latin typeface="Arial" panose="020B0604020202020204" pitchFamily="34" charset="0"/>
                <a:ea typeface="Times New Roman" panose="02020603050405020304" pitchFamily="18" charset="0"/>
              </a:rPr>
              <a:t> and support tenancy sustainment</a:t>
            </a:r>
            <a:r>
              <a:rPr lang="en-GB" sz="1200" dirty="0">
                <a:effectLst/>
                <a:latin typeface="Arial" panose="020B0604020202020204" pitchFamily="34" charset="0"/>
                <a:ea typeface="Times New Roman" panose="02020603050405020304" pitchFamily="18" charset="0"/>
              </a:rPr>
              <a:t> appropriately.</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Provide advice and assistance to Tenants on matters relating to all aspects of Housing Finance including Housing Benefits, Rent Arrears and Rent Accounts and refer cases to specialist officers or intervention where necessary.</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Encourage and promote tenant participation in customer satisfaction surveys.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Identify vulnerable tenants and ensure referrals are made to appropriate services and external agencies to assist.</a:t>
            </a:r>
            <a:endParaRPr lang="en-GB" sz="1200" dirty="0">
              <a:effectLst/>
              <a:latin typeface="Times New Roman" panose="02020603050405020304" pitchFamily="18" charset="0"/>
              <a:ea typeface="Times New Roman" panose="02020603050405020304" pitchFamily="18" charset="0"/>
            </a:endParaRPr>
          </a:p>
          <a:p>
            <a:pPr lvl="0">
              <a:lnSpc>
                <a:spcPct val="107000"/>
              </a:lnSpc>
              <a:buSzPts val="1000"/>
            </a:pPr>
            <a:br>
              <a:rPr lang="en-GB" sz="1000" dirty="0">
                <a:effectLst/>
                <a:latin typeface="TWK Lausanne 350" panose="02000503040000020004" pitchFamily="50" charset="0"/>
                <a:ea typeface="Calibri" panose="020F0502020204030204" pitchFamily="34" charset="0"/>
                <a:cs typeface="Times New Roman" panose="02020603050405020304" pitchFamily="18" charset="0"/>
              </a:rPr>
            </a:b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592283"/>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362806" y="1177058"/>
            <a:ext cx="10533603" cy="5191806"/>
          </a:xfrm>
          <a:prstGeom prst="rect">
            <a:avLst/>
          </a:prstGeom>
          <a:noFill/>
        </p:spPr>
        <p:txBody>
          <a:bodyPr wrap="square">
            <a:spAutoFit/>
          </a:bodyPr>
          <a:lstStyle/>
          <a:p>
            <a:r>
              <a:rPr lang="en-GB" sz="1200" b="1" dirty="0">
                <a:effectLst/>
                <a:latin typeface="Arial" panose="020B0604020202020204" pitchFamily="34" charset="0"/>
                <a:ea typeface="Times New Roman" panose="02020603050405020304" pitchFamily="18" charset="0"/>
              </a:rPr>
              <a:t>Responsibility to the programme:</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all Housing Management functions are carried out in accordance with Right There’s policy and procedures.</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Undertake a wide range of general administrative duties e.g. </a:t>
            </a:r>
            <a:r>
              <a:rPr lang="en-GB" sz="1200" dirty="0">
                <a:latin typeface="Arial" panose="020B0604020202020204" pitchFamily="34" charset="0"/>
                <a:ea typeface="Times New Roman" panose="02020603050405020304" pitchFamily="18" charset="0"/>
              </a:rPr>
              <a:t>answering the telephone, photocopying, scanning, uploading data, filing, editing records, maintaining case notes etc </a:t>
            </a:r>
          </a:p>
          <a:p>
            <a:pPr marL="34290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Identify areas for service improvements and make recommendations to Manager. </a:t>
            </a:r>
            <a:endParaRPr lang="en-GB" sz="1200" dirty="0">
              <a:effectLst/>
              <a:latin typeface="TWK Lausanne 350" panose="02000503040000020004" pitchFamily="50" charset="0"/>
              <a:ea typeface="Aptos" panose="020B0004020202020204" pitchFamily="34" charset="0"/>
              <a:cs typeface="Aptos" panose="020B0004020202020204" pitchFamily="34" charset="0"/>
            </a:endParaRPr>
          </a:p>
          <a:p>
            <a:pPr marL="342900" indent="-342900">
              <a:buFont typeface="Symbol" panose="05050102010706020507" pitchFamily="18" charset="2"/>
              <a:buChar char=""/>
            </a:pPr>
            <a:r>
              <a:rPr lang="en-GB" sz="1200" dirty="0">
                <a:effectLst/>
                <a:latin typeface="TWK Lausanne 350" panose="02000503040000020004" pitchFamily="50" charset="0"/>
                <a:ea typeface="Aptos" panose="020B0004020202020204" pitchFamily="34" charset="0"/>
                <a:cs typeface="Aptos" panose="020B0004020202020204" pitchFamily="34" charset="0"/>
              </a:rPr>
              <a:t>Contribute to continuous service improvements and development</a:t>
            </a:r>
            <a:endParaRPr lang="en-GB" sz="1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Ensure that equal opportunities are applied in the delivery of the service.</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r>
              <a:rPr lang="en-GB" sz="1200" b="1" dirty="0">
                <a:effectLst/>
                <a:latin typeface="Arial" panose="020B0604020202020204" pitchFamily="34" charset="0"/>
                <a:ea typeface="Times New Roman" panose="02020603050405020304" pitchFamily="18" charset="0"/>
              </a:rPr>
              <a:t>Being a part of the Right There team: </a:t>
            </a:r>
            <a:endParaRPr lang="en-GB" sz="12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Times New Roman" panose="02020603050405020304" pitchFamily="18" charset="0"/>
              </a:rPr>
              <a:t>To adhere to the Right There’s commitment to health and safety, supporting attendance, equal opportunities and compliance with all relevant policies.</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Be a proactive team member actively contributing to your service working collaboratively with your colleagues across the organisation. </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Have a high standard of professional integrity with colleagues and other providers upholding clear professional boundaries at all times.</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Ability to work towards performance targets to achieve agreed result</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Participate in training and reflective practice, share your learning experiences, strive for continuous personal and professional development</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Contribute to the organisations' development and improvement with feedback on the review of organisational policies and procedures and local guidelines</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Engage with any organisational initiatives or working groups</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Aptos" panose="020B0004020202020204" pitchFamily="34" charset="0"/>
                <a:cs typeface="Times New Roman" panose="02020603050405020304" pitchFamily="18" charset="0"/>
              </a:rPr>
              <a:t>Always apply safeguarding principles and maintain awareness of child protection and adult protection processes</a:t>
            </a:r>
            <a:r>
              <a:rPr lang="en-GB" sz="1200" dirty="0">
                <a:solidFill>
                  <a:srgbClr val="92D050"/>
                </a:solidFill>
                <a:effectLst/>
                <a:latin typeface="Arial" panose="020B0604020202020204" pitchFamily="34" charset="0"/>
                <a:ea typeface="Aptos" panose="020B0004020202020204" pitchFamily="34" charset="0"/>
                <a:cs typeface="Times New Roman" panose="02020603050405020304" pitchFamily="18" charset="0"/>
              </a:rPr>
              <a:t>.</a:t>
            </a:r>
            <a:endParaRPr lang="en-GB" sz="1200" dirty="0">
              <a:solidFill>
                <a:srgbClr val="92D050"/>
              </a:solidFill>
              <a:effectLst/>
              <a:latin typeface="TWK Lausanne 350" panose="02000503040000020004" pitchFamily="50" charset="0"/>
              <a:ea typeface="Aptos" panose="020B0004020202020204" pitchFamily="34" charset="0"/>
              <a:cs typeface="Times New Roman" panose="02020603050405020304" pitchFamily="18" charset="0"/>
            </a:endParaRPr>
          </a:p>
          <a:p>
            <a:r>
              <a:rPr lang="en-GB" sz="1200" dirty="0">
                <a:solidFill>
                  <a:srgbClr val="FF0000"/>
                </a:solidFill>
                <a:effectLst/>
                <a:latin typeface="Arial" panose="020B0604020202020204" pitchFamily="34" charset="0"/>
                <a:ea typeface="Aptos" panose="020B0004020202020204" pitchFamily="34" charset="0"/>
                <a:cs typeface="Times New Roman" panose="02020603050405020304" pitchFamily="18" charset="0"/>
              </a:rPr>
              <a:t>  </a:t>
            </a:r>
            <a:endParaRPr lang="en-GB" sz="1200" dirty="0">
              <a:effectLst/>
              <a:latin typeface="TWK Lausanne 350" panose="02000503040000020004" pitchFamily="50" charset="0"/>
              <a:ea typeface="Aptos" panose="020B0004020202020204" pitchFamily="34" charset="0"/>
              <a:cs typeface="Times New Roman" panose="02020603050405020304" pitchFamily="18" charset="0"/>
            </a:endParaRPr>
          </a:p>
          <a:p>
            <a:r>
              <a:rPr lang="en-GB" sz="1200" dirty="0">
                <a:effectLst/>
                <a:latin typeface="Arial" panose="020B0604020202020204" pitchFamily="34" charset="0"/>
                <a:ea typeface="Aptos" panose="020B0004020202020204" pitchFamily="34" charset="0"/>
                <a:cs typeface="Times New Roman" panose="02020603050405020304" pitchFamily="18" charset="0"/>
              </a:rPr>
              <a:t>This description is indicative of the nature and level of responsibilities associated with this job. The job holder may be required to undertake other duties and responsibilities commensurate with the grade.</a:t>
            </a: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schemas.microsoft.com/office/infopath/2007/PartnerControls"/>
    <ds:schemaRef ds:uri="http://purl.org/dc/elements/1.1/"/>
    <ds:schemaRef ds:uri="http://schemas.microsoft.com/office/2006/metadata/properties"/>
    <ds:schemaRef ds:uri="9f7d3311-57c9-43fe-8231-1e93a56e81a6"/>
    <ds:schemaRef ds:uri="http://schemas.microsoft.com/office/2006/documentManagement/types"/>
    <ds:schemaRef ds:uri="http://purl.org/dc/terms/"/>
    <ds:schemaRef ds:uri="5918e872-e67b-4fda-801c-e11e2e8f9e7e"/>
    <ds:schemaRef ds:uri="http://purl.org/dc/dcmitype/"/>
    <ds:schemaRef ds:uri="http://schemas.openxmlformats.org/package/2006/metadata/core-properties"/>
    <ds:schemaRef ds:uri="a3b0d63c-cdf0-4c0c-bf95-5155ff5031c1"/>
    <ds:schemaRef ds:uri="http://www.w3.org/XML/1998/namespace"/>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1927</Words>
  <Application>Microsoft Office PowerPoint</Application>
  <PresentationFormat>Widescreen</PresentationFormat>
  <Paragraphs>157</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Aptos</vt:lpstr>
      <vt:lpstr>Arial</vt:lpstr>
      <vt:lpstr>Tiempos Headline Regular</vt:lpstr>
      <vt:lpstr>TWK Lausanne 300</vt:lpstr>
      <vt:lpstr>TWK Lausanne 450</vt:lpstr>
      <vt:lpstr>TWK Lausanne 500</vt:lpstr>
      <vt:lpstr>Symbol</vt:lpstr>
      <vt:lpstr>Segoe UI</vt:lpstr>
      <vt:lpstr>Calibri</vt:lpstr>
      <vt:lpstr>Times New Roman</vt:lpstr>
      <vt:lpstr>TWK Lausanne 350</vt:lpstr>
      <vt:lpstr>Tiempos Headline Medium</vt:lpstr>
      <vt:lpstr>Calibri Light</vt:lpstr>
      <vt:lpstr>Office Theme</vt:lpstr>
      <vt:lpstr>1_Office Theme</vt:lpstr>
      <vt:lpstr>Job Pack   Tenant Liaison Worker-Short Term Housing Glasgow  (January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149</cp:revision>
  <dcterms:created xsi:type="dcterms:W3CDTF">2021-11-30T15:33:31Z</dcterms:created>
  <dcterms:modified xsi:type="dcterms:W3CDTF">2025-04-22T09:58:43Z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