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C0E3D-DC40-11CE-90DE-8163EFD8613D}" name="Fiona Morison" initials="FM" userId="S::F.Morison@rightthere.org::6d30b353-1c86-4851-909a-20c9c344e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6327"/>
  </p:normalViewPr>
  <p:slideViewPr>
    <p:cSldViewPr snapToGrid="0" snapToObjects="1">
      <p:cViewPr varScale="1">
        <p:scale>
          <a:sx n="95" d="100"/>
          <a:sy n="95" d="100"/>
        </p:scale>
        <p:origin x="38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67A28E5E-C5B0-4BE8-BC49-ACD4DBDCAE00}"/>
    <pc:docChg chg="custSel mod modSld">
      <pc:chgData name="Ainslie Bradley" userId="cf0bf7ea-799c-42a9-bae9-2cd257c54eb6" providerId="ADAL" clId="{67A28E5E-C5B0-4BE8-BC49-ACD4DBDCAE00}" dt="2025-03-17T16:06:00.027" v="198" actId="6549"/>
      <pc:docMkLst>
        <pc:docMk/>
      </pc:docMkLst>
      <pc:sldChg chg="delSp modSp mod">
        <pc:chgData name="Ainslie Bradley" userId="cf0bf7ea-799c-42a9-bae9-2cd257c54eb6" providerId="ADAL" clId="{67A28E5E-C5B0-4BE8-BC49-ACD4DBDCAE00}" dt="2025-03-17T09:50:54.764" v="0" actId="21"/>
        <pc:sldMkLst>
          <pc:docMk/>
          <pc:sldMk cId="57218788" sldId="283"/>
        </pc:sldMkLst>
      </pc:sldChg>
      <pc:sldChg chg="modSp mod">
        <pc:chgData name="Ainslie Bradley" userId="cf0bf7ea-799c-42a9-bae9-2cd257c54eb6" providerId="ADAL" clId="{67A28E5E-C5B0-4BE8-BC49-ACD4DBDCAE00}" dt="2025-03-17T09:52:16.728" v="137" actId="20577"/>
        <pc:sldMkLst>
          <pc:docMk/>
          <pc:sldMk cId="946210017" sldId="295"/>
        </pc:sldMkLst>
        <pc:spChg chg="mod">
          <ac:chgData name="Ainslie Bradley" userId="cf0bf7ea-799c-42a9-bae9-2cd257c54eb6" providerId="ADAL" clId="{67A28E5E-C5B0-4BE8-BC49-ACD4DBDCAE00}" dt="2025-03-17T09:52:16.728" v="137" actId="20577"/>
          <ac:spMkLst>
            <pc:docMk/>
            <pc:sldMk cId="946210017" sldId="295"/>
            <ac:spMk id="8" creationId="{619B6A0B-1B81-972F-AB73-9865BCE66301}"/>
          </ac:spMkLst>
        </pc:spChg>
      </pc:sldChg>
      <pc:sldChg chg="modSp mod">
        <pc:chgData name="Ainslie Bradley" userId="cf0bf7ea-799c-42a9-bae9-2cd257c54eb6" providerId="ADAL" clId="{67A28E5E-C5B0-4BE8-BC49-ACD4DBDCAE00}" dt="2025-03-17T09:51:06.351" v="30" actId="20577"/>
        <pc:sldMkLst>
          <pc:docMk/>
          <pc:sldMk cId="3693005957" sldId="300"/>
        </pc:sldMkLst>
        <pc:spChg chg="mod">
          <ac:chgData name="Ainslie Bradley" userId="cf0bf7ea-799c-42a9-bae9-2cd257c54eb6" providerId="ADAL" clId="{67A28E5E-C5B0-4BE8-BC49-ACD4DBDCAE00}" dt="2025-03-17T09:51:06.351" v="30" actId="20577"/>
          <ac:spMkLst>
            <pc:docMk/>
            <pc:sldMk cId="3693005957" sldId="300"/>
            <ac:spMk id="7" creationId="{F0D31468-386B-4A1A-8ECA-B3014AD770F7}"/>
          </ac:spMkLst>
        </pc:spChg>
      </pc:sldChg>
      <pc:sldChg chg="modSp mod">
        <pc:chgData name="Ainslie Bradley" userId="cf0bf7ea-799c-42a9-bae9-2cd257c54eb6" providerId="ADAL" clId="{67A28E5E-C5B0-4BE8-BC49-ACD4DBDCAE00}" dt="2025-03-17T16:05:39.277" v="197" actId="20577"/>
        <pc:sldMkLst>
          <pc:docMk/>
          <pc:sldMk cId="3209650847" sldId="308"/>
        </pc:sldMkLst>
        <pc:spChg chg="mod">
          <ac:chgData name="Ainslie Bradley" userId="cf0bf7ea-799c-42a9-bae9-2cd257c54eb6" providerId="ADAL" clId="{67A28E5E-C5B0-4BE8-BC49-ACD4DBDCAE00}" dt="2025-03-17T16:05:39.277" v="197" actId="20577"/>
          <ac:spMkLst>
            <pc:docMk/>
            <pc:sldMk cId="3209650847" sldId="308"/>
            <ac:spMk id="5" creationId="{79A9E5BA-E0CE-E0A6-6C5A-EFE8DF7E2F3D}"/>
          </ac:spMkLst>
        </pc:spChg>
      </pc:sldChg>
      <pc:sldChg chg="modSp mod">
        <pc:chgData name="Ainslie Bradley" userId="cf0bf7ea-799c-42a9-bae9-2cd257c54eb6" providerId="ADAL" clId="{67A28E5E-C5B0-4BE8-BC49-ACD4DBDCAE00}" dt="2025-03-17T16:06:00.027" v="198" actId="6549"/>
        <pc:sldMkLst>
          <pc:docMk/>
          <pc:sldMk cId="2434029149" sldId="313"/>
        </pc:sldMkLst>
        <pc:spChg chg="mod">
          <ac:chgData name="Ainslie Bradley" userId="cf0bf7ea-799c-42a9-bae9-2cd257c54eb6" providerId="ADAL" clId="{67A28E5E-C5B0-4BE8-BC49-ACD4DBDCAE00}" dt="2025-03-17T16:06:00.027" v="198" actId="6549"/>
          <ac:spMkLst>
            <pc:docMk/>
            <pc:sldMk cId="2434029149" sldId="313"/>
            <ac:spMk id="5" creationId="{19A0A8D7-3D64-4155-E82E-DDD5EEEB91A0}"/>
          </ac:spMkLst>
        </pc:spChg>
      </pc:sldChg>
    </pc:docChg>
  </pc:docChgLst>
  <pc:docChgLst>
    <pc:chgData name="Ainslie Bradley" userId="cf0bf7ea-799c-42a9-bae9-2cd257c54eb6" providerId="ADAL" clId="{02ABB31C-E509-4887-978D-7E0F605F5496}"/>
    <pc:docChg chg="custSel modSld">
      <pc:chgData name="Ainslie Bradley" userId="cf0bf7ea-799c-42a9-bae9-2cd257c54eb6" providerId="ADAL" clId="{02ABB31C-E509-4887-978D-7E0F605F5496}" dt="2025-04-16T14:54:01.222" v="54" actId="20577"/>
      <pc:docMkLst>
        <pc:docMk/>
      </pc:docMkLst>
      <pc:sldChg chg="modSp mod">
        <pc:chgData name="Ainslie Bradley" userId="cf0bf7ea-799c-42a9-bae9-2cd257c54eb6" providerId="ADAL" clId="{02ABB31C-E509-4887-978D-7E0F605F5496}" dt="2025-04-16T14:54:01.222" v="54" actId="20577"/>
        <pc:sldMkLst>
          <pc:docMk/>
          <pc:sldMk cId="3693005957" sldId="300"/>
        </pc:sldMkLst>
        <pc:spChg chg="mod">
          <ac:chgData name="Ainslie Bradley" userId="cf0bf7ea-799c-42a9-bae9-2cd257c54eb6" providerId="ADAL" clId="{02ABB31C-E509-4887-978D-7E0F605F5496}" dt="2025-04-16T14:54:01.222" v="54"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16/04/2025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4/16/2025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4/16/2025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Volunteer Coordinator</a:t>
            </a:r>
            <a:br>
              <a:rPr lang="en-US" sz="3200" dirty="0">
                <a:latin typeface="Tiempos Headline Regular" panose="02020503060303060403" pitchFamily="18" charset="0"/>
              </a:rPr>
            </a:br>
            <a:r>
              <a:rPr lang="en-US" sz="3200" dirty="0">
                <a:latin typeface="Tiempos Headline Regular" panose="02020503060303060403" pitchFamily="18" charset="0"/>
              </a:rPr>
              <a:t>Adult Mentoring</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940088"/>
          </a:xfrm>
          <a:prstGeom prst="rect">
            <a:avLst/>
          </a:prstGeom>
          <a:noFill/>
        </p:spPr>
        <p:txBody>
          <a:bodyPr wrap="square" rtlCol="0">
            <a:spAutoFit/>
          </a:bodyPr>
          <a:lstStyle/>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Knowledge of trauma informed approaches</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Commitment to ongoing CPD and ability to evidence this, a</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nd identifying L&amp;D opportunities relevant to the service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volunteer and/or staff management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Excellent time management and organisational skills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supporting adults with complex needs.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the issues facing adults who have experienced homelessness.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current relevant legislation and policies relating to vulnerable adults.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 working knowledge of adult safeguarding procedures.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developing and delivering training programmes and/or groupwork.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multi-disciplinary working. </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recording records in line with GDPR and confidentiality procedures.</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F</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marL="171450" indent="-171450">
              <a:lnSpc>
                <a:spcPct val="100000"/>
              </a:lnSpc>
              <a:spcBef>
                <a:spcPts val="600"/>
              </a:spcBef>
              <a:spcAft>
                <a:spcPts val="800"/>
              </a:spcAft>
              <a:buFont typeface="Arial" panose="020B0604020202020204" pitchFamily="34" charset="0"/>
              <a:buChar char="•"/>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165243"/>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Experience of Mentoring or Volunteering</a:t>
            </a:r>
            <a:endParaRPr lang="en-GB" sz="1400" b="1"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Experience of coordinating events </a:t>
            </a: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Experience of </a:t>
            </a:r>
            <a:r>
              <a:rPr lang="en-GB" sz="1400" dirty="0">
                <a:latin typeface="TWK Lausanne 350" panose="02000503040000020004" pitchFamily="50" charset="0"/>
                <a:ea typeface="Calibri" panose="020F0502020204030204" pitchFamily="34" charset="0"/>
                <a:cs typeface="Times New Roman" panose="02020603050405020304" pitchFamily="18" charset="0"/>
              </a:rPr>
              <a:t> coordinating/facilitating support groups and/or forums.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Knowledge of mentoring approaches. </a:t>
            </a: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Educated to SVQ Level 3 or HNC level equivalent in a relevant subject</a:t>
            </a: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Possession of/or willing to work towards SVQ4 management</a:t>
            </a:r>
          </a:p>
          <a:p>
            <a:pPr marL="171450" indent="-171450">
              <a:lnSpc>
                <a:spcPct val="100000"/>
              </a:lnSpc>
              <a:spcAft>
                <a:spcPts val="800"/>
              </a:spcAft>
              <a:buFont typeface="Arial" panose="020B0604020202020204" pitchFamily="34" charset="0"/>
              <a:buChar char="•"/>
            </a:pP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0000"/>
              </a:lnSpc>
              <a:spcAft>
                <a:spcPts val="800"/>
              </a:spcAft>
            </a:pPr>
            <a:endParaRPr lang="en-GB" sz="2400" dirty="0">
              <a:latin typeface="Tiempos Headline Regular" panose="02020503060303060403" pitchFamily="18" charset="0"/>
            </a:endParaRPr>
          </a:p>
          <a:p>
            <a:pPr>
              <a:lnSpc>
                <a:spcPct val="100000"/>
              </a:lnSpc>
              <a:spcAft>
                <a:spcPts val="800"/>
              </a:spcAft>
            </a:pPr>
            <a:endParaRPr lang="en-GB" sz="2400"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to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normally Monday to Friday –  to be worked flexibly between the hours of 8.00am to 6.00pm based on the needs of the service, with one-hour unpaid break. Weekend and evening work will be required occasionally to meet the needs of people we support.</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be 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Wednesday </a:t>
            </a:r>
            <a:r>
              <a:rPr lang="en-GB" sz="1400">
                <a:latin typeface="TWK Lausanne 350" panose="02000503040000020004" pitchFamily="50" charset="0"/>
              </a:rPr>
              <a:t>30</a:t>
            </a:r>
            <a:r>
              <a:rPr lang="en-GB" sz="1400" baseline="30000">
                <a:latin typeface="TWK Lausanne 350" panose="02000503040000020004" pitchFamily="50" charset="0"/>
              </a:rPr>
              <a:t>th</a:t>
            </a:r>
            <a:r>
              <a:rPr lang="en-GB" sz="1400">
                <a:latin typeface="TWK Lausanne 350" panose="02000503040000020004" pitchFamily="50" charset="0"/>
              </a:rPr>
              <a:t> April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Volunteer Coordinator – Adult Mentoring</a:t>
            </a:r>
          </a:p>
        </p:txBody>
      </p:sp>
      <p:sp>
        <p:nvSpPr>
          <p:cNvPr id="8" name="TextBox 7">
            <a:extLst>
              <a:ext uri="{FF2B5EF4-FFF2-40B4-BE49-F238E27FC236}">
                <a16:creationId xmlns:a16="http://schemas.microsoft.com/office/drawing/2014/main" id="{0D1BD669-F8FA-143E-9814-6B3E60126B5A}"/>
              </a:ext>
            </a:extLst>
          </p:cNvPr>
          <p:cNvSpPr txBox="1"/>
          <p:nvPr/>
        </p:nvSpPr>
        <p:spPr>
          <a:xfrm>
            <a:off x="6823577" y="1637577"/>
            <a:ext cx="4651898" cy="4955203"/>
          </a:xfrm>
          <a:prstGeom prst="rect">
            <a:avLst/>
          </a:prstGeom>
          <a:noFill/>
        </p:spPr>
        <p:txBody>
          <a:bodyPr wrap="square">
            <a:spAutoFit/>
          </a:bodyPr>
          <a:lstStyle/>
          <a:p>
            <a:pPr algn="l"/>
            <a:r>
              <a:rPr lang="en-US" sz="1600" b="0" dirty="0">
                <a:solidFill>
                  <a:srgbClr val="242424"/>
                </a:solidFill>
                <a:effectLst/>
                <a:latin typeface="TWK Lausanne 350" panose="02000503040000020004" pitchFamily="50" charset="0"/>
              </a:rPr>
              <a:t>Responsibility to co-ordinate and oversee the effective delivery of a community-based adult mentoring service for people we support within Right There </a:t>
            </a:r>
            <a:r>
              <a:rPr lang="en-US" sz="1600" b="0" dirty="0" err="1">
                <a:solidFill>
                  <a:srgbClr val="242424"/>
                </a:solidFill>
                <a:effectLst/>
                <a:latin typeface="TWK Lausanne 350" panose="02000503040000020004" pitchFamily="50" charset="0"/>
              </a:rPr>
              <a:t>programmes</a:t>
            </a:r>
            <a:r>
              <a:rPr lang="en-US" sz="1600" b="0" dirty="0">
                <a:solidFill>
                  <a:srgbClr val="242424"/>
                </a:solidFill>
                <a:effectLst/>
                <a:latin typeface="TWK Lausanne 350" panose="02000503040000020004" pitchFamily="50" charset="0"/>
              </a:rPr>
              <a:t>.</a:t>
            </a:r>
          </a:p>
          <a:p>
            <a:pPr algn="l"/>
            <a:r>
              <a:rPr lang="en-US" sz="1600" b="0" dirty="0">
                <a:solidFill>
                  <a:srgbClr val="242424"/>
                </a:solidFill>
                <a:effectLst/>
                <a:latin typeface="TWK Lausanne 350" panose="02000503040000020004" pitchFamily="50" charset="0"/>
              </a:rPr>
              <a:t> </a:t>
            </a:r>
          </a:p>
          <a:p>
            <a:pPr algn="l"/>
            <a:r>
              <a:rPr lang="en-US" sz="1600" b="0" dirty="0">
                <a:solidFill>
                  <a:srgbClr val="242424"/>
                </a:solidFill>
                <a:effectLst/>
                <a:latin typeface="TWK Lausanne 350" panose="02000503040000020004" pitchFamily="50" charset="0"/>
              </a:rPr>
              <a:t>The post holder will have responsibility for the engagement, recruitment, training and day to day supervision of volunteer mentors and the ongoing support of mentee and mentor matches and liaison.</a:t>
            </a:r>
          </a:p>
          <a:p>
            <a:pPr algn="l"/>
            <a:r>
              <a:rPr lang="en-US" sz="1600" b="0" dirty="0">
                <a:solidFill>
                  <a:srgbClr val="242424"/>
                </a:solidFill>
                <a:effectLst/>
                <a:latin typeface="TWK Lausanne 350" panose="02000503040000020004" pitchFamily="50" charset="0"/>
              </a:rPr>
              <a:t> </a:t>
            </a:r>
          </a:p>
          <a:p>
            <a:pPr algn="l"/>
            <a:r>
              <a:rPr lang="en-US" sz="1600" b="0" dirty="0">
                <a:solidFill>
                  <a:srgbClr val="242424"/>
                </a:solidFill>
                <a:effectLst/>
                <a:latin typeface="TWK Lausanne 350" panose="02000503040000020004" pitchFamily="50" charset="0"/>
              </a:rPr>
              <a:t>The role will often be responsible for liaising with internal teams, offering additional supports to mentees. The post holder will assist the Service Manager with the ongoing promotion and development of the service, expanding provision across Right There </a:t>
            </a:r>
            <a:r>
              <a:rPr lang="en-US" sz="1600" b="0" dirty="0" err="1">
                <a:solidFill>
                  <a:srgbClr val="242424"/>
                </a:solidFill>
                <a:effectLst/>
                <a:latin typeface="TWK Lausanne 350" panose="02000503040000020004" pitchFamily="50" charset="0"/>
              </a:rPr>
              <a:t>programmes</a:t>
            </a:r>
            <a:r>
              <a:rPr lang="en-US" sz="1600" b="0" dirty="0">
                <a:solidFill>
                  <a:srgbClr val="242424"/>
                </a:solidFill>
                <a:effectLst/>
                <a:latin typeface="TWK Lausanne 350" panose="02000503040000020004" pitchFamily="50" charset="0"/>
              </a:rPr>
              <a:t> based in several local authorities.</a:t>
            </a:r>
          </a:p>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TWK Lausanne 350" panose="02000503040000020004" pitchFamily="50" charset="0"/>
              </a:rPr>
              <a:t>Service </a:t>
            </a:r>
            <a:r>
              <a:rPr lang="en-GB" sz="1200" dirty="0">
                <a:solidFill>
                  <a:schemeClr val="tx1"/>
                </a:solidFill>
                <a:latin typeface="TWK Lausanne 350" panose="02000503040000020004" pitchFamily="50" charset="0"/>
              </a:rPr>
              <a:t>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Volunteer Coordinators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TWK Lausanne 350" panose="02000503040000020004" pitchFamily="50" charset="0"/>
              </a:rPr>
              <a:t>Volunteer Mentors</a:t>
            </a:r>
          </a:p>
        </p:txBody>
      </p:sp>
      <p:cxnSp>
        <p:nvCxnSpPr>
          <p:cNvPr id="7" name="Straight Arrow Connector 6">
            <a:extLst>
              <a:ext uri="{FF2B5EF4-FFF2-40B4-BE49-F238E27FC236}">
                <a16:creationId xmlns:a16="http://schemas.microsoft.com/office/drawing/2014/main" id="{9844A910-38A9-1BE0-A5C8-16EBD0DDAB9C}"/>
              </a:ext>
            </a:extLst>
          </p:cNvPr>
          <p:cNvCxnSpPr>
            <a:cxnSpLocks/>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103380"/>
            <a:ext cx="10716028" cy="5157181"/>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Management including recruitment, training and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support and reflection with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Mentors</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Ensuring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Volunteers are supported to undertake their roles effectively</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
            </a: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onfidently manage and coordinat</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 positive, respectful and compassionate relationships between mentor and mentee, ensuring good boundaries. Liaising with existing support team(s), as and when required. Focussing on individual strengths and aspirations and e</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nsuring person centred planning and unconditional positive regard is undertaken by yourself and volunteers.</a:t>
            </a: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Building upon existing strong relationships with social work, third sector and other professionals and strengthening these relationships. </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Have detailed knowledge of other relevant services and create and maintain good working relationships with external partners. Representing Right There positively to other agencies or services including Local Authority, Social Work, Housing Services and other relevant services.  </a:t>
            </a:r>
          </a:p>
          <a:p>
            <a:pPr lvl="0">
              <a:lnSpc>
                <a:spcPct val="107000"/>
              </a:lnSpc>
              <a:buSzPts val="1000"/>
            </a:pP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referral sources, regarding new and existing Mentoring referrals.</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accurate and factual record keeping at all times. Ensuring support plans for people we support are completed and updated in accordance with GDPR and confidentiality processes. Ensuring Risk Assessments are completed and updated for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the needs of the people we support are being met and signposting to relevant services where more support is required.</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Attend multi agency meetings as required and advocating on behalf of the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that adequate safeguarding measures are in place for both mentors &amp; mentees and participation in an On Call rota system as required. </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Contribute towards the design, development, delivery and evaluation of our programmes, ensuring we are adopting a co-produced approach where</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possible.</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Collate both qualitative and quantitative data as requested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and 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ontribute to internal and external reporting as directed by your line manager.</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performance targets are continually worked towards to achieve agreed outcomes and positive destinations for the people we support.</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Investigating and resolving complaints by those we support and investigating any issues of misconduct within the organisation.</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39F98B-AF0E-9596-6381-D2825A50F61E}"/>
              </a:ext>
            </a:extLst>
          </p:cNvPr>
          <p:cNvSpPr txBox="1"/>
          <p:nvPr/>
        </p:nvSpPr>
        <p:spPr>
          <a:xfrm>
            <a:off x="254020" y="206088"/>
            <a:ext cx="8739060" cy="400110"/>
          </a:xfrm>
          <a:prstGeom prst="rect">
            <a:avLst/>
          </a:prstGeom>
          <a:noFill/>
        </p:spPr>
        <p:txBody>
          <a:bodyPr wrap="square" rtlCol="0">
            <a:spAutoFit/>
          </a:bodyPr>
          <a:lstStyle/>
          <a:p>
            <a:r>
              <a:rPr lang="en-GB" sz="2000" dirty="0">
                <a:latin typeface="Tiempos Headline Regular" panose="02020503060303060403" pitchFamily="18" charset="0"/>
              </a:rPr>
              <a:t>Role and Responsibilities (continued) </a:t>
            </a:r>
          </a:p>
        </p:txBody>
      </p:sp>
      <p:sp>
        <p:nvSpPr>
          <p:cNvPr id="3" name="TextBox 2">
            <a:extLst>
              <a:ext uri="{FF2B5EF4-FFF2-40B4-BE49-F238E27FC236}">
                <a16:creationId xmlns:a16="http://schemas.microsoft.com/office/drawing/2014/main" id="{FAA588FB-8BE9-A941-50C7-1C8094F7F633}"/>
              </a:ext>
            </a:extLst>
          </p:cNvPr>
          <p:cNvSpPr txBox="1"/>
          <p:nvPr/>
        </p:nvSpPr>
        <p:spPr>
          <a:xfrm>
            <a:off x="385866" y="837553"/>
            <a:ext cx="11420268" cy="3726661"/>
          </a:xfrm>
          <a:prstGeom prst="rect">
            <a:avLst/>
          </a:prstGeom>
          <a:noFill/>
        </p:spPr>
        <p:txBody>
          <a:bodyPr wrap="square">
            <a:spAutoFit/>
          </a:bodyPr>
          <a:lstStyle/>
          <a:p>
            <a:pPr algn="l" defTabSz="457200">
              <a:lnSpc>
                <a:spcPct val="120000"/>
              </a:lnSpc>
              <a:spcBef>
                <a:spcPts val="0"/>
              </a:spcBef>
            </a:pPr>
            <a:endParaRPr lang="en-GB" sz="1400" b="1" dirty="0">
              <a:latin typeface="Tiempos Headline Regular" panose="02020503060303060403" pitchFamily="18" charset="0"/>
            </a:endParaRPr>
          </a:p>
          <a:p>
            <a:pPr algn="l" defTabSz="457200">
              <a:lnSpc>
                <a:spcPct val="120000"/>
              </a:lnSpc>
              <a:spcBef>
                <a:spcPts val="0"/>
              </a:spcBef>
            </a:pPr>
            <a:r>
              <a:rPr lang="en-GB" sz="1400" b="1" dirty="0">
                <a:latin typeface="Tiempos Headline Regular" panose="02020503060303060403" pitchFamily="18" charset="0"/>
              </a:rPr>
              <a:t>Being a part of the Right There team: </a:t>
            </a:r>
          </a:p>
          <a:p>
            <a:pPr algn="l" defTabSz="457200">
              <a:lnSpc>
                <a:spcPct val="120000"/>
              </a:lnSpc>
              <a:spcBef>
                <a:spcPts val="0"/>
              </a:spcBef>
            </a:pPr>
            <a:endParaRPr lang="en-GB" sz="1400" b="1" dirty="0">
              <a:latin typeface="Tiempos Headline Regular" panose="02020503060303060403" pitchFamily="18" charset="0"/>
            </a:endParaRP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Positively Represent Right There to other agencies or services including Local Authority, Housing Services, Social Work and other relevant services.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and the organisation’s development and continuous improvement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people we support and other providers, always upholding clear professional boundaries.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Understand and respect the importance of confidentiality</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Ability to 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meetings, training and reflective practice, share your learning experiences and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ea typeface="Calibri" panose="020F0502020204030204" pitchFamily="34" charset="0"/>
                <a:cs typeface="Arial" panose="020B0604020202020204" pitchFamily="34" charset="0"/>
              </a:rPr>
              <a:t>Invest sustained effort in making a significant impact on service development and improvement </a:t>
            </a:r>
            <a:r>
              <a:rPr lang="en-GB" sz="1200" dirty="0">
                <a:latin typeface="TWK Lausanne 350" panose="02000503040000020004" pitchFamily="50" charset="0"/>
              </a:rPr>
              <a:t>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adult protection processes.</a:t>
            </a: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schemas.microsoft.com/office/2006/metadata/properties"/>
    <ds:schemaRef ds:uri="http://purl.org/dc/dcmitype/"/>
    <ds:schemaRef ds:uri="http://schemas.microsoft.com/office/2006/documentManagement/types"/>
    <ds:schemaRef ds:uri="9f7d3311-57c9-43fe-8231-1e93a56e81a6"/>
    <ds:schemaRef ds:uri="a3b0d63c-cdf0-4c0c-bf95-5155ff5031c1"/>
    <ds:schemaRef ds:uri="http://purl.org/dc/terms/"/>
    <ds:schemaRef ds:uri="http://purl.org/dc/elements/1.1/"/>
    <ds:schemaRef ds:uri="http://schemas.microsoft.com/office/infopath/2007/PartnerControls"/>
    <ds:schemaRef ds:uri="http://schemas.openxmlformats.org/package/2006/metadata/core-properties"/>
    <ds:schemaRef ds:uri="5918e872-e67b-4fda-801c-e11e2e8f9e7e"/>
    <ds:schemaRef ds:uri="http://www.w3.org/XML/1998/namespace"/>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1791</Words>
  <Application>Microsoft Office PowerPoint</Application>
  <PresentationFormat>Widescreen</PresentationFormat>
  <Paragraphs>125</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Symbol</vt:lpstr>
      <vt:lpstr>Wingdings</vt:lpstr>
      <vt:lpstr>Segoe UI</vt:lpstr>
      <vt:lpstr>Calibri</vt:lpstr>
      <vt:lpstr>TWK Lausanne 450</vt:lpstr>
      <vt:lpstr>Tiempos Headline Regular</vt:lpstr>
      <vt:lpstr>Calibri Light</vt:lpstr>
      <vt:lpstr>TWK Lausanne 300</vt:lpstr>
      <vt:lpstr>TWK Lausanne 500</vt:lpstr>
      <vt:lpstr>TWK Lausanne 350</vt:lpstr>
      <vt:lpstr>Arial</vt:lpstr>
      <vt:lpstr>Office Theme</vt:lpstr>
      <vt:lpstr>1_Office Theme</vt:lpstr>
      <vt:lpstr>Job Pack   Volunteer Coordinator Adult Mentoring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154</cp:revision>
  <dcterms:created xsi:type="dcterms:W3CDTF">2021-11-30T15:33:31Z</dcterms:created>
  <dcterms:modified xsi:type="dcterms:W3CDTF">2025-04-16T14:54:01Z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