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7692035C-2A27-459F-9967-D4BC323077BC}"/>
    <pc:docChg chg="custSel modSld">
      <pc:chgData name="Ainslie Bradley" userId="cf0bf7ea-799c-42a9-bae9-2cd257c54eb6" providerId="ADAL" clId="{7692035C-2A27-459F-9967-D4BC323077BC}" dt="2025-05-08T09:59:51.506" v="382" actId="6549"/>
      <pc:docMkLst>
        <pc:docMk/>
      </pc:docMkLst>
      <pc:sldChg chg="modSp mod">
        <pc:chgData name="Ainslie Bradley" userId="cf0bf7ea-799c-42a9-bae9-2cd257c54eb6" providerId="ADAL" clId="{7692035C-2A27-459F-9967-D4BC323077BC}" dt="2025-04-23T12:32:50.665" v="222" actId="20577"/>
        <pc:sldMkLst>
          <pc:docMk/>
          <pc:sldMk cId="57218788" sldId="283"/>
        </pc:sldMkLst>
        <pc:spChg chg="mod">
          <ac:chgData name="Ainslie Bradley" userId="cf0bf7ea-799c-42a9-bae9-2cd257c54eb6" providerId="ADAL" clId="{7692035C-2A27-459F-9967-D4BC323077BC}" dt="2025-04-23T12:32:50.665" v="222" actId="20577"/>
          <ac:spMkLst>
            <pc:docMk/>
            <pc:sldMk cId="57218788" sldId="283"/>
            <ac:spMk id="9" creationId="{488A05B7-0A55-EAC0-84C2-62DDCE8939EC}"/>
          </ac:spMkLst>
        </pc:spChg>
      </pc:sldChg>
      <pc:sldChg chg="modSp mod">
        <pc:chgData name="Ainslie Bradley" userId="cf0bf7ea-799c-42a9-bae9-2cd257c54eb6" providerId="ADAL" clId="{7692035C-2A27-459F-9967-D4BC323077BC}" dt="2025-05-08T09:59:51.506" v="382" actId="6549"/>
        <pc:sldMkLst>
          <pc:docMk/>
          <pc:sldMk cId="946210017" sldId="295"/>
        </pc:sldMkLst>
        <pc:spChg chg="mod">
          <ac:chgData name="Ainslie Bradley" userId="cf0bf7ea-799c-42a9-bae9-2cd257c54eb6" providerId="ADAL" clId="{7692035C-2A27-459F-9967-D4BC323077BC}" dt="2025-05-08T09:59:51.506" v="382" actId="6549"/>
          <ac:spMkLst>
            <pc:docMk/>
            <pc:sldMk cId="946210017" sldId="295"/>
            <ac:spMk id="8" creationId="{619B6A0B-1B81-972F-AB73-9865BCE66301}"/>
          </ac:spMkLst>
        </pc:spChg>
      </pc:sldChg>
      <pc:sldChg chg="modSp mod">
        <pc:chgData name="Ainslie Bradley" userId="cf0bf7ea-799c-42a9-bae9-2cd257c54eb6" providerId="ADAL" clId="{7692035C-2A27-459F-9967-D4BC323077BC}" dt="2025-05-08T09:56:56.648" v="363" actId="20577"/>
        <pc:sldMkLst>
          <pc:docMk/>
          <pc:sldMk cId="3693005957" sldId="300"/>
        </pc:sldMkLst>
        <pc:spChg chg="mod">
          <ac:chgData name="Ainslie Bradley" userId="cf0bf7ea-799c-42a9-bae9-2cd257c54eb6" providerId="ADAL" clId="{7692035C-2A27-459F-9967-D4BC323077BC}" dt="2025-05-08T09:56:56.648" v="363" actId="20577"/>
          <ac:spMkLst>
            <pc:docMk/>
            <pc:sldMk cId="3693005957" sldId="300"/>
            <ac:spMk id="7" creationId="{F0D31468-386B-4A1A-8ECA-B3014AD770F7}"/>
          </ac:spMkLst>
        </pc:spChg>
      </pc:sldChg>
      <pc:sldChg chg="modSp mod">
        <pc:chgData name="Ainslie Bradley" userId="cf0bf7ea-799c-42a9-bae9-2cd257c54eb6" providerId="ADAL" clId="{7692035C-2A27-459F-9967-D4BC323077BC}" dt="2025-04-23T12:31:11.466" v="94" actId="20577"/>
        <pc:sldMkLst>
          <pc:docMk/>
          <pc:sldMk cId="2303596187" sldId="305"/>
        </pc:sldMkLst>
        <pc:spChg chg="mod">
          <ac:chgData name="Ainslie Bradley" userId="cf0bf7ea-799c-42a9-bae9-2cd257c54eb6" providerId="ADAL" clId="{7692035C-2A27-459F-9967-D4BC323077BC}" dt="2025-04-23T12:31:11.466" v="94"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08/05/2025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5/8/2025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5/8/2025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Family Support Worker</a:t>
            </a:r>
            <a:br>
              <a:rPr lang="en-US" sz="3200" dirty="0">
                <a:latin typeface="Tiempos Headline Regular" panose="02020503060303060403" pitchFamily="18" charset="0"/>
              </a:rPr>
            </a:br>
            <a:r>
              <a:rPr lang="en-US" sz="3200" dirty="0">
                <a:latin typeface="Tiempos Headline Regular" panose="02020503060303060403" pitchFamily="18" charset="0"/>
              </a:rPr>
              <a:t>Young People and Family Support Service</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3949799"/>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Qualified, or willing to work towards a relevant professional qualification for example SVQ 2 Social Services and Healthcare (Children and Young People) relevant HNC or equivalent.</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Experience of working with children, young people and families facing challenges and on the edges of care.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Understanding of current relevant legislation and policies relating to children, young people and families, including GIRFEC, UNCRC, The Promise.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Knowledge of the key issues facing children, young people and families such as the effects of trauma and poverty.</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Working knowledge of SSSC Codes of Practice.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Able to demonstrate skills and experience in prioritizing resources to meet the needs of children, young people and families.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ensure the Programme is delivered in accordance with corporate policy and organisational objectives.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426031"/>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Skills and ability in effective time management and working to deadlines.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compile comprehensive reports as required.</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Flexibility with regards to working patterns.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travel within agreed geographical area.</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respond at short notice to crisis situations.</a:t>
            </a:r>
            <a:endParaRPr lang="en-US" sz="1200" dirty="0">
              <a:effectLst/>
              <a:latin typeface="TWK Lausanne 350" panose="02000503040000020004" pitchFamily="50" charset="0"/>
              <a:ea typeface="Times New Roman" panose="020206030504050203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(£24,252 - £25,961 per </a:t>
            </a:r>
            <a:r>
              <a:rPr lang="en-GB" sz="1200" b="1">
                <a:latin typeface="TWK Lausanne 350" panose="02000503040000020004" pitchFamily="50" charset="0"/>
                <a:ea typeface="Calibri" panose="020F0502020204030204" pitchFamily="34" charset="0"/>
                <a:cs typeface="Times New Roman" panose="02020603050405020304" pitchFamily="18" charset="0"/>
              </a:rPr>
              <a:t>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Family Support Worker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Your normal working hours are an average of 35 per week. These hours will be worked between the hours of 8am and 10pm, Monday to Sunday, in shifts which are defined by your line manager on a rolling rota, over a 52-week period.</a:t>
            </a:r>
            <a:endParaRPr lang="en-GB" sz="1200" dirty="0">
              <a:effectLst/>
              <a:latin typeface="Times New Roman" panose="02020603050405020304" pitchFamily="18" charset="0"/>
              <a:ea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must be agreed with your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30942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p>
          <a:p>
            <a:pPr>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dirty="0">
                <a:solidFill>
                  <a:srgbClr val="000000"/>
                </a:solidFill>
                <a:latin typeface="TWK Lausanne 350" panose="02000503040000020004" pitchFamily="50" charset="0"/>
              </a:rPr>
              <a:t>Pension after 3-months provided you meet the auto-enrolment criteria</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466718"/>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a:t>
            </a:r>
            <a:r>
              <a:rPr lang="en-GB" sz="1400">
                <a:latin typeface="TWK Lausanne 350" panose="02000503040000020004" pitchFamily="50" charset="0"/>
              </a:rPr>
              <a:t>interviews arranged.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Family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07777"/>
          </a:xfrm>
          <a:prstGeom prst="rect">
            <a:avLst/>
          </a:prstGeom>
          <a:noFill/>
        </p:spPr>
        <p:txBody>
          <a:bodyPr wrap="square">
            <a:spAutoFit/>
          </a:bodyPr>
          <a:lstStyle/>
          <a:p>
            <a:r>
              <a:rPr lang="en-GB" sz="1400">
                <a:solidFill>
                  <a:srgbClr val="FF0000"/>
                </a:solidFill>
                <a:latin typeface="TWK Lausanne 350" panose="02000503040000020004" pitchFamily="50" charset="0"/>
                <a:cs typeface="Arial" panose="020B0604020202020204" pitchFamily="34" charset="0"/>
              </a:rPr>
              <a:t> </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514901" y="178420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378929"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Family Support Workers</a:t>
            </a:r>
          </a:p>
        </p:txBody>
      </p:sp>
      <p:sp>
        <p:nvSpPr>
          <p:cNvPr id="4" name="Rectangle 3">
            <a:extLst>
              <a:ext uri="{FF2B5EF4-FFF2-40B4-BE49-F238E27FC236}">
                <a16:creationId xmlns:a16="http://schemas.microsoft.com/office/drawing/2014/main" id="{76E749A2-0140-EB20-E7F4-3E78F5E70418}"/>
              </a:ext>
            </a:extLst>
          </p:cNvPr>
          <p:cNvSpPr/>
          <p:nvPr/>
        </p:nvSpPr>
        <p:spPr>
          <a:xfrm>
            <a:off x="378928" y="41019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Family Support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593074"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a:t>
            </a:r>
          </a:p>
        </p:txBody>
      </p:sp>
      <p:sp>
        <p:nvSpPr>
          <p:cNvPr id="9" name="TextBox 8">
            <a:extLst>
              <a:ext uri="{FF2B5EF4-FFF2-40B4-BE49-F238E27FC236}">
                <a16:creationId xmlns:a16="http://schemas.microsoft.com/office/drawing/2014/main" id="{488A05B7-0A55-EAC0-84C2-62DDCE8939EC}"/>
              </a:ext>
            </a:extLst>
          </p:cNvPr>
          <p:cNvSpPr txBox="1"/>
          <p:nvPr/>
        </p:nvSpPr>
        <p:spPr>
          <a:xfrm>
            <a:off x="5254387" y="1802864"/>
            <a:ext cx="5718412" cy="2299091"/>
          </a:xfrm>
          <a:prstGeom prst="rect">
            <a:avLst/>
          </a:prstGeom>
          <a:noFill/>
        </p:spPr>
        <p:txBody>
          <a:bodyPr wrap="square">
            <a:spAutoFit/>
          </a:bodyPr>
          <a:lstStyle/>
          <a:p>
            <a:pPr>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Our team provides flexible intensive family support that enables</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children and young people on the edges of care, and their families, to receive the right support at the right time, building on their strengths and reducing the need for statutory supports. A key part of this role will be working in partnership with the Health and Social Care Partnership (HSCP) and other family support providers as part of the   Glasgow Intensive Family Support </a:t>
            </a:r>
            <a:r>
              <a:rPr lang="en-GB" sz="14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Service</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model by sharing resources, learning and creating solutions that help children, young people and families to thrive. </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C185DF43-27B0-DBF4-79E3-129F39976F71}"/>
              </a:ext>
            </a:extLst>
          </p:cNvPr>
          <p:cNvCxnSpPr>
            <a:stCxn id="2" idx="2"/>
          </p:cNvCxnSpPr>
          <p:nvPr/>
        </p:nvCxnSpPr>
        <p:spPr>
          <a:xfrm flipH="1">
            <a:off x="2402005" y="2514133"/>
            <a:ext cx="1" cy="242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C6B250-B299-595B-68F4-82237626473D}"/>
              </a:ext>
            </a:extLst>
          </p:cNvPr>
          <p:cNvCxnSpPr/>
          <p:nvPr/>
        </p:nvCxnSpPr>
        <p:spPr>
          <a:xfrm>
            <a:off x="2402006" y="2756848"/>
            <a:ext cx="10781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BDD7AA-5357-FD00-D61F-FAA9EB8553DA}"/>
              </a:ext>
            </a:extLst>
          </p:cNvPr>
          <p:cNvCxnSpPr/>
          <p:nvPr/>
        </p:nvCxnSpPr>
        <p:spPr>
          <a:xfrm>
            <a:off x="3480178" y="27568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AC32EA-95DF-B3AD-52EF-A6F8905B28ED}"/>
              </a:ext>
            </a:extLst>
          </p:cNvPr>
          <p:cNvCxnSpPr>
            <a:stCxn id="3" idx="2"/>
            <a:endCxn id="4" idx="0"/>
          </p:cNvCxnSpPr>
          <p:nvPr/>
        </p:nvCxnSpPr>
        <p:spPr>
          <a:xfrm flipH="1">
            <a:off x="1266033" y="3687170"/>
            <a:ext cx="1" cy="4147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F5170D-D2B5-011B-BBE1-1091AFEEA6D7}"/>
              </a:ext>
            </a:extLst>
          </p:cNvPr>
          <p:cNvCxnSpPr/>
          <p:nvPr/>
        </p:nvCxnSpPr>
        <p:spPr>
          <a:xfrm flipH="1">
            <a:off x="1266034" y="2756848"/>
            <a:ext cx="11359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C0B2C1-0EA6-95B2-50F2-F9BF99E3FFF0}"/>
              </a:ext>
            </a:extLst>
          </p:cNvPr>
          <p:cNvCxnSpPr>
            <a:endCxn id="3" idx="0"/>
          </p:cNvCxnSpPr>
          <p:nvPr/>
        </p:nvCxnSpPr>
        <p:spPr>
          <a:xfrm>
            <a:off x="1266032" y="2756848"/>
            <a:ext cx="2"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BA682A-B584-5F7C-3A79-B1077140B1C4}"/>
              </a:ext>
            </a:extLst>
          </p:cNvPr>
          <p:cNvCxnSpPr>
            <a:endCxn id="11" idx="0"/>
          </p:cNvCxnSpPr>
          <p:nvPr/>
        </p:nvCxnSpPr>
        <p:spPr>
          <a:xfrm>
            <a:off x="3480178" y="2756848"/>
            <a:ext cx="1"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4033412"/>
          </a:xfrm>
          <a:prstGeom prst="rect">
            <a:avLst/>
          </a:prstGeom>
          <a:noFill/>
        </p:spPr>
        <p:txBody>
          <a:bodyPr wrap="square">
            <a:spAutoFit/>
          </a:bodyPr>
          <a:lstStyle/>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Develop good communication and working relationships with children and families, colleagues and other professionals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Work alongside all immediate family members and extended family/support network as required</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Advocate on behalf of children and families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Support children and families in the local community</a:t>
            </a:r>
          </a:p>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Represent Right There to local partnership agencies including Local Authority, Social Work, Housing </a:t>
            </a:r>
            <a:r>
              <a:rPr lang="en-US" sz="1400" dirty="0" err="1">
                <a:effectLst/>
                <a:latin typeface="TWK Lausanne 350" panose="02000503040000020004" pitchFamily="50" charset="0"/>
                <a:ea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rPr>
              <a:t> and other relevant bodies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Provide appropriate levels of high-quality support to families in their homes and community</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Use a flexible approach so that families receive support whenever is best for them including evenings and weekends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Deliver evidenced based family support that helps families overcome current challenges and build resilience for the future</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Maintain accurate case files for all family members and consistently assess progress across all outcomes for all family members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Plan, implement and continuously develop packages of tailored interventions for families to </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meet the needs of the individual child, their parent(s)/carer(s), siblings and wider family network. Including: practical support; parenting education and support; and emotional health and wellbeing, as well as other factors that are unique to that family</a:t>
            </a:r>
          </a:p>
          <a:p>
            <a:pPr marL="285750" lvl="0" indent="-285750">
              <a:lnSpc>
                <a:spcPct val="115000"/>
              </a:lnSpc>
              <a:buFont typeface="Wingdings" panose="05000000000000000000" pitchFamily="2" charset="2"/>
              <a:buChar char="Ø"/>
            </a:pP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Assist individuals accessing the Programme to engage and integrate into their local community and become active citizens.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Undertake whole family assessments that focus on strengths and continuous assessment of progress towards outcomes for all family members</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13788" y="1659921"/>
            <a:ext cx="10533603" cy="5923288"/>
          </a:xfrm>
          <a:prstGeom prst="rect">
            <a:avLst/>
          </a:prstGeom>
          <a:noFill/>
        </p:spPr>
        <p:txBody>
          <a:bodyPr wrap="square">
            <a:spAutoFit/>
          </a:bodyPr>
          <a:lstStyle/>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Have comprehensive local knowledge of other relevant Programmes and support family members to access these</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Commit to ensuring that that all support provided is Right There’s approach to ensuring a Psychologically Informed Environment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Adopt a person-centred approach and participate in reflective practice</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Contribute to our commitment to work together with peers from other organisations delivering family support in the community by sharing resources, contributing to meetings, working together to create opportunity and share learning</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Ensure delivery is aligned with the UN Convention on The Rights of The Child</a:t>
            </a:r>
          </a:p>
          <a:p>
            <a:pPr marL="285750" lvl="0" indent="-285750">
              <a:buFont typeface="Wingdings" panose="05000000000000000000" pitchFamily="2" charset="2"/>
              <a:buChar char="Ø"/>
            </a:pPr>
            <a:r>
              <a:rPr lang="en-US" sz="1400" dirty="0">
                <a:solidFill>
                  <a:srgbClr val="000000"/>
                </a:solidFill>
                <a:effectLst/>
                <a:latin typeface="TWK Lausanne 350" panose="02000503040000020004" pitchFamily="50" charset="0"/>
                <a:ea typeface="Times New Roman" panose="02020603050405020304" pitchFamily="18" charset="0"/>
              </a:rPr>
              <a:t>Encourage and promote people accessing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 to be involved in improvement and development of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Actively contribute to your Programme and the organisation’s development and improvement.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Participate in team meetings.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Attend and participate in training and share learning experiences.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in reflective practice.</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Feedback on the review of organisational polices &amp; procedures and local guidelines.</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Promote and represent Right There </a:t>
            </a:r>
            <a:r>
              <a:rPr lang="en-US" sz="1400" dirty="0" err="1">
                <a:effectLst/>
                <a:latin typeface="TWK Lausanne 350" panose="02000503040000020004" pitchFamily="50" charset="0"/>
                <a:ea typeface="Times New Roman" panose="02020603050405020304" pitchFamily="18" charset="0"/>
                <a:cs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 positively.</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S</a:t>
            </a:r>
            <a:r>
              <a:rPr lang="en-GB" sz="1400" dirty="0" err="1">
                <a:effectLst/>
                <a:latin typeface="TWK Lausanne 350" panose="02000503040000020004" pitchFamily="50" charset="0"/>
                <a:ea typeface="Times New Roman" panose="02020603050405020304" pitchFamily="18" charset="0"/>
                <a:cs typeface="Times New Roman" panose="02020603050405020304" pitchFamily="18" charset="0"/>
              </a:rPr>
              <a:t>trive</a:t>
            </a: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 for continuous personal and professional development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with any organisational initiatives or working groups such as NHS Healthy Working Lives, Investors In people etc.</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Retain up to date knowledge so that you can provide evidence-based family support</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purl.org/dc/dcmitype/"/>
    <ds:schemaRef ds:uri="http://schemas.microsoft.com/office/2006/documentManagement/types"/>
    <ds:schemaRef ds:uri="http://schemas.openxmlformats.org/package/2006/metadata/core-properties"/>
    <ds:schemaRef ds:uri="5918e872-e67b-4fda-801c-e11e2e8f9e7e"/>
    <ds:schemaRef ds:uri="http://purl.org/dc/terms/"/>
    <ds:schemaRef ds:uri="http://purl.org/dc/elements/1.1/"/>
    <ds:schemaRef ds:uri="http://schemas.microsoft.com/office/infopath/2007/PartnerControls"/>
    <ds:schemaRef ds:uri="a3b0d63c-cdf0-4c0c-bf95-5155ff5031c1"/>
    <ds:schemaRef ds:uri="9f7d3311-57c9-43fe-8231-1e93a56e81a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1712</Words>
  <Application>Microsoft Office PowerPoint</Application>
  <PresentationFormat>Widescreen</PresentationFormat>
  <Paragraphs>119</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Calibri Light</vt:lpstr>
      <vt:lpstr>Segoe UI</vt:lpstr>
      <vt:lpstr>Tiempos Headline Regular</vt:lpstr>
      <vt:lpstr>Wingdings</vt:lpstr>
      <vt:lpstr>Tiempos Headline Medium</vt:lpstr>
      <vt:lpstr>Calibri</vt:lpstr>
      <vt:lpstr>Arial</vt:lpstr>
      <vt:lpstr>Times New Roman</vt:lpstr>
      <vt:lpstr>Symbol</vt:lpstr>
      <vt:lpstr>TWK Lausanne 350</vt:lpstr>
      <vt:lpstr>TWK Lausanne 500</vt:lpstr>
      <vt:lpstr>TWK Lausanne 300</vt:lpstr>
      <vt:lpstr>TWK Lausanne 450</vt:lpstr>
      <vt:lpstr>Office Theme</vt:lpstr>
      <vt:lpstr>1_Office Theme</vt:lpstr>
      <vt:lpstr>Job Pack   Family Support Worker Young People and Family Support Service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2025-05-08T09:59:51Z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