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315"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4D993-876D-4218-9FE6-C5AF4429E193}" v="4" dt="2025-04-22T09:09:42.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534D993-876D-4218-9FE6-C5AF4429E193}"/>
    <pc:docChg chg="custSel mod addSld delSld modSld">
      <pc:chgData name="Ainslie Bradley" userId="cf0bf7ea-799c-42a9-bae9-2cd257c54eb6" providerId="ADAL" clId="{3534D993-876D-4218-9FE6-C5AF4429E193}" dt="2025-05-09T14:32:07.656" v="708" actId="20577"/>
      <pc:docMkLst>
        <pc:docMk/>
      </pc:docMkLst>
      <pc:sldChg chg="modSp add del mod">
        <pc:chgData name="Ainslie Bradley" userId="cf0bf7ea-799c-42a9-bae9-2cd257c54eb6" providerId="ADAL" clId="{3534D993-876D-4218-9FE6-C5AF4429E193}" dt="2025-04-22T09:10:16.204" v="357" actId="47"/>
        <pc:sldMkLst>
          <pc:docMk/>
          <pc:sldMk cId="57218788" sldId="283"/>
        </pc:sldMkLst>
      </pc:sldChg>
      <pc:sldChg chg="modSp add del mod setBg">
        <pc:chgData name="Ainslie Bradley" userId="cf0bf7ea-799c-42a9-bae9-2cd257c54eb6" providerId="ADAL" clId="{3534D993-876D-4218-9FE6-C5AF4429E193}" dt="2025-04-22T09:47:17.393" v="620" actId="20577"/>
        <pc:sldMkLst>
          <pc:docMk/>
          <pc:sldMk cId="1058346331" sldId="285"/>
        </pc:sldMkLst>
        <pc:spChg chg="mod">
          <ac:chgData name="Ainslie Bradley" userId="cf0bf7ea-799c-42a9-bae9-2cd257c54eb6" providerId="ADAL" clId="{3534D993-876D-4218-9FE6-C5AF4429E193}" dt="2025-04-22T09:47:17.393" v="620" actId="20577"/>
          <ac:spMkLst>
            <pc:docMk/>
            <pc:sldMk cId="1058346331" sldId="285"/>
            <ac:spMk id="8" creationId="{619B6A0B-1B81-972F-AB73-9865BCE66301}"/>
          </ac:spMkLst>
        </pc:spChg>
      </pc:sldChg>
      <pc:sldChg chg="add setBg">
        <pc:chgData name="Ainslie Bradley" userId="cf0bf7ea-799c-42a9-bae9-2cd257c54eb6" providerId="ADAL" clId="{3534D993-876D-4218-9FE6-C5AF4429E193}" dt="2025-04-17T10:32:41.164" v="88"/>
        <pc:sldMkLst>
          <pc:docMk/>
          <pc:sldMk cId="3108892992" sldId="289"/>
        </pc:sldMkLst>
      </pc:sldChg>
      <pc:sldChg chg="modSp mod">
        <pc:chgData name="Ainslie Bradley" userId="cf0bf7ea-799c-42a9-bae9-2cd257c54eb6" providerId="ADAL" clId="{3534D993-876D-4218-9FE6-C5AF4429E193}" dt="2025-04-22T09:14:14.884" v="545" actId="20577"/>
        <pc:sldMkLst>
          <pc:docMk/>
          <pc:sldMk cId="946210017" sldId="295"/>
        </pc:sldMkLst>
        <pc:spChg chg="mod">
          <ac:chgData name="Ainslie Bradley" userId="cf0bf7ea-799c-42a9-bae9-2cd257c54eb6" providerId="ADAL" clId="{3534D993-876D-4218-9FE6-C5AF4429E193}" dt="2025-04-22T09:14:14.884" v="545" actId="20577"/>
          <ac:spMkLst>
            <pc:docMk/>
            <pc:sldMk cId="946210017" sldId="295"/>
            <ac:spMk id="8" creationId="{619B6A0B-1B81-972F-AB73-9865BCE66301}"/>
          </ac:spMkLst>
        </pc:spChg>
      </pc:sldChg>
      <pc:sldChg chg="modSp mod">
        <pc:chgData name="Ainslie Bradley" userId="cf0bf7ea-799c-42a9-bae9-2cd257c54eb6" providerId="ADAL" clId="{3534D993-876D-4218-9FE6-C5AF4429E193}" dt="2025-05-09T14:32:07.656" v="708" actId="20577"/>
        <pc:sldMkLst>
          <pc:docMk/>
          <pc:sldMk cId="3693005957" sldId="300"/>
        </pc:sldMkLst>
        <pc:spChg chg="mod">
          <ac:chgData name="Ainslie Bradley" userId="cf0bf7ea-799c-42a9-bae9-2cd257c54eb6" providerId="ADAL" clId="{3534D993-876D-4218-9FE6-C5AF4429E193}" dt="2025-05-09T14:32:07.656" v="708" actId="20577"/>
          <ac:spMkLst>
            <pc:docMk/>
            <pc:sldMk cId="3693005957" sldId="300"/>
            <ac:spMk id="7" creationId="{F0D31468-386B-4A1A-8ECA-B3014AD770F7}"/>
          </ac:spMkLst>
        </pc:spChg>
      </pc:sldChg>
      <pc:sldChg chg="modSp mod">
        <pc:chgData name="Ainslie Bradley" userId="cf0bf7ea-799c-42a9-bae9-2cd257c54eb6" providerId="ADAL" clId="{3534D993-876D-4218-9FE6-C5AF4429E193}" dt="2025-04-17T10:38:53.304" v="313" actId="20577"/>
        <pc:sldMkLst>
          <pc:docMk/>
          <pc:sldMk cId="129951829" sldId="301"/>
        </pc:sldMkLst>
        <pc:spChg chg="mod">
          <ac:chgData name="Ainslie Bradley" userId="cf0bf7ea-799c-42a9-bae9-2cd257c54eb6" providerId="ADAL" clId="{3534D993-876D-4218-9FE6-C5AF4429E193}" dt="2025-04-17T10:38:45.127" v="307" actId="20577"/>
          <ac:spMkLst>
            <pc:docMk/>
            <pc:sldMk cId="129951829" sldId="301"/>
            <ac:spMk id="26" creationId="{9CEDFC17-CE47-46F5-6AF8-FB596EB45C8A}"/>
          </ac:spMkLst>
        </pc:spChg>
        <pc:spChg chg="mod">
          <ac:chgData name="Ainslie Bradley" userId="cf0bf7ea-799c-42a9-bae9-2cd257c54eb6" providerId="ADAL" clId="{3534D993-876D-4218-9FE6-C5AF4429E193}" dt="2025-04-17T10:38:51.016" v="311" actId="20577"/>
          <ac:spMkLst>
            <pc:docMk/>
            <pc:sldMk cId="129951829" sldId="301"/>
            <ac:spMk id="27" creationId="{16AA55DB-6131-06EE-1F07-F1AAAB122A91}"/>
          </ac:spMkLst>
        </pc:spChg>
        <pc:spChg chg="mod">
          <ac:chgData name="Ainslie Bradley" userId="cf0bf7ea-799c-42a9-bae9-2cd257c54eb6" providerId="ADAL" clId="{3534D993-876D-4218-9FE6-C5AF4429E193}" dt="2025-04-17T10:38:53.304" v="313" actId="20577"/>
          <ac:spMkLst>
            <pc:docMk/>
            <pc:sldMk cId="129951829" sldId="301"/>
            <ac:spMk id="28" creationId="{1A90BB0E-4644-A113-F80D-48255D07A458}"/>
          </ac:spMkLst>
        </pc:spChg>
        <pc:spChg chg="mod">
          <ac:chgData name="Ainslie Bradley" userId="cf0bf7ea-799c-42a9-bae9-2cd257c54eb6" providerId="ADAL" clId="{3534D993-876D-4218-9FE6-C5AF4429E193}" dt="2025-04-17T10:38:47.400" v="309" actId="20577"/>
          <ac:spMkLst>
            <pc:docMk/>
            <pc:sldMk cId="129951829" sldId="301"/>
            <ac:spMk id="30" creationId="{43B1C631-688E-633D-6642-3719B8E8038A}"/>
          </ac:spMkLst>
        </pc:spChg>
        <pc:spChg chg="mod">
          <ac:chgData name="Ainslie Bradley" userId="cf0bf7ea-799c-42a9-bae9-2cd257c54eb6" providerId="ADAL" clId="{3534D993-876D-4218-9FE6-C5AF4429E193}" dt="2025-04-17T10:38:42.405" v="305" actId="20577"/>
          <ac:spMkLst>
            <pc:docMk/>
            <pc:sldMk cId="129951829" sldId="301"/>
            <ac:spMk id="31" creationId="{0F5FB8C2-C14F-E38D-1F05-812C83ECA74B}"/>
          </ac:spMkLst>
        </pc:spChg>
      </pc:sldChg>
      <pc:sldChg chg="modSp mod">
        <pc:chgData name="Ainslie Bradley" userId="cf0bf7ea-799c-42a9-bae9-2cd257c54eb6" providerId="ADAL" clId="{3534D993-876D-4218-9FE6-C5AF4429E193}" dt="2025-04-17T10:29:53.754" v="28" actId="20577"/>
        <pc:sldMkLst>
          <pc:docMk/>
          <pc:sldMk cId="2303596187" sldId="305"/>
        </pc:sldMkLst>
        <pc:spChg chg="mod">
          <ac:chgData name="Ainslie Bradley" userId="cf0bf7ea-799c-42a9-bae9-2cd257c54eb6" providerId="ADAL" clId="{3534D993-876D-4218-9FE6-C5AF4429E193}" dt="2025-04-17T10:29:53.754" v="28" actId="20577"/>
          <ac:spMkLst>
            <pc:docMk/>
            <pc:sldMk cId="2303596187" sldId="305"/>
            <ac:spMk id="2" creationId="{B3ABBA8C-6821-060A-9D0E-6852CC324C47}"/>
          </ac:spMkLst>
        </pc:spChg>
      </pc:sldChg>
      <pc:sldChg chg="del">
        <pc:chgData name="Ainslie Bradley" userId="cf0bf7ea-799c-42a9-bae9-2cd257c54eb6" providerId="ADAL" clId="{3534D993-876D-4218-9FE6-C5AF4429E193}" dt="2025-04-17T10:32:07.088" v="86" actId="47"/>
        <pc:sldMkLst>
          <pc:docMk/>
          <pc:sldMk cId="3185734724" sldId="306"/>
        </pc:sldMkLst>
      </pc:sldChg>
      <pc:sldChg chg="del">
        <pc:chgData name="Ainslie Bradley" userId="cf0bf7ea-799c-42a9-bae9-2cd257c54eb6" providerId="ADAL" clId="{3534D993-876D-4218-9FE6-C5AF4429E193}" dt="2025-04-17T10:30:24.715" v="31" actId="47"/>
        <pc:sldMkLst>
          <pc:docMk/>
          <pc:sldMk cId="3466918221" sldId="307"/>
        </pc:sldMkLst>
      </pc:sldChg>
      <pc:sldChg chg="modSp mod">
        <pc:chgData name="Ainslie Bradley" userId="cf0bf7ea-799c-42a9-bae9-2cd257c54eb6" providerId="ADAL" clId="{3534D993-876D-4218-9FE6-C5AF4429E193}" dt="2025-04-22T09:13:36.650" v="416" actId="20577"/>
        <pc:sldMkLst>
          <pc:docMk/>
          <pc:sldMk cId="3209650847" sldId="308"/>
        </pc:sldMkLst>
        <pc:spChg chg="mod">
          <ac:chgData name="Ainslie Bradley" userId="cf0bf7ea-799c-42a9-bae9-2cd257c54eb6" providerId="ADAL" clId="{3534D993-876D-4218-9FE6-C5AF4429E193}" dt="2025-04-22T09:13:36.650" v="416" actId="20577"/>
          <ac:spMkLst>
            <pc:docMk/>
            <pc:sldMk cId="3209650847" sldId="308"/>
            <ac:spMk id="5" creationId="{79A9E5BA-E0CE-E0A6-6C5A-EFE8DF7E2F3D}"/>
          </ac:spMkLst>
        </pc:spChg>
      </pc:sldChg>
      <pc:sldChg chg="modSp mod">
        <pc:chgData name="Ainslie Bradley" userId="cf0bf7ea-799c-42a9-bae9-2cd257c54eb6" providerId="ADAL" clId="{3534D993-876D-4218-9FE6-C5AF4429E193}" dt="2025-04-22T09:11:09.224" v="360" actId="6549"/>
        <pc:sldMkLst>
          <pc:docMk/>
          <pc:sldMk cId="590339862" sldId="314"/>
        </pc:sldMkLst>
        <pc:spChg chg="mod">
          <ac:chgData name="Ainslie Bradley" userId="cf0bf7ea-799c-42a9-bae9-2cd257c54eb6" providerId="ADAL" clId="{3534D993-876D-4218-9FE6-C5AF4429E193}" dt="2025-04-17T10:34:03.362" v="122" actId="20577"/>
          <ac:spMkLst>
            <pc:docMk/>
            <pc:sldMk cId="590339862" sldId="314"/>
            <ac:spMk id="3" creationId="{1F77A093-778D-1D00-7ADF-6FC38548F51B}"/>
          </ac:spMkLst>
        </pc:spChg>
        <pc:spChg chg="mod">
          <ac:chgData name="Ainslie Bradley" userId="cf0bf7ea-799c-42a9-bae9-2cd257c54eb6" providerId="ADAL" clId="{3534D993-876D-4218-9FE6-C5AF4429E193}" dt="2025-04-22T09:11:09.224" v="360" actId="6549"/>
          <ac:spMkLst>
            <pc:docMk/>
            <pc:sldMk cId="590339862" sldId="314"/>
            <ac:spMk id="5" creationId="{19A0A8D7-3D64-4155-E82E-DDD5EEEB91A0}"/>
          </ac:spMkLst>
        </pc:spChg>
      </pc:sldChg>
      <pc:sldChg chg="modSp add mod">
        <pc:chgData name="Ainslie Bradley" userId="cf0bf7ea-799c-42a9-bae9-2cd257c54eb6" providerId="ADAL" clId="{3534D993-876D-4218-9FE6-C5AF4429E193}" dt="2025-04-22T09:10:32.831" v="359" actId="255"/>
        <pc:sldMkLst>
          <pc:docMk/>
          <pc:sldMk cId="3060166517" sldId="315"/>
        </pc:sldMkLst>
        <pc:spChg chg="mod">
          <ac:chgData name="Ainslie Bradley" userId="cf0bf7ea-799c-42a9-bae9-2cd257c54eb6" providerId="ADAL" clId="{3534D993-876D-4218-9FE6-C5AF4429E193}" dt="2025-04-22T09:10:14.007" v="356" actId="20577"/>
          <ac:spMkLst>
            <pc:docMk/>
            <pc:sldMk cId="3060166517" sldId="315"/>
            <ac:spMk id="6" creationId="{071588D8-25EB-D819-C489-01ED78A5C193}"/>
          </ac:spMkLst>
        </pc:spChg>
        <pc:spChg chg="mod">
          <ac:chgData name="Ainslie Bradley" userId="cf0bf7ea-799c-42a9-bae9-2cd257c54eb6" providerId="ADAL" clId="{3534D993-876D-4218-9FE6-C5AF4429E193}" dt="2025-04-22T09:10:32.831" v="359" actId="255"/>
          <ac:spMkLst>
            <pc:docMk/>
            <pc:sldMk cId="3060166517" sldId="315"/>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09/05/2025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Joiner</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837222"/>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latin typeface="TWK Lausanne 350" panose="02000503040000020004" pitchFamily="50" charset="0"/>
              </a:rPr>
              <a:t>City and guilds /SVQ 2</a:t>
            </a:r>
          </a:p>
          <a:p>
            <a:pPr marL="285750" lvl="0" indent="-285750">
              <a:buFont typeface="Wingdings" panose="05000000000000000000" pitchFamily="2" charset="2"/>
              <a:buChar char="ü"/>
            </a:pPr>
            <a:r>
              <a:rPr lang="en-GB" sz="1200" dirty="0">
                <a:latin typeface="TWK Lausanne 350" panose="02000503040000020004" pitchFamily="50" charset="0"/>
              </a:rPr>
              <a:t>Trade experience in joinery</a:t>
            </a:r>
          </a:p>
          <a:p>
            <a:pPr marL="285750" lvl="0" indent="-285750">
              <a:buFont typeface="Wingdings" panose="05000000000000000000" pitchFamily="2" charset="2"/>
              <a:buChar char="ü"/>
            </a:pPr>
            <a:r>
              <a:rPr lang="en-GB" sz="1200" dirty="0">
                <a:latin typeface="TWK Lausanne 350" panose="02000503040000020004" pitchFamily="50" charset="0"/>
              </a:rPr>
              <a:t>Experience of carrying out minor repairs and have all round DIY skills </a:t>
            </a:r>
          </a:p>
          <a:p>
            <a:pPr marL="285750" indent="-285750">
              <a:buFont typeface="Wingdings" panose="05000000000000000000" pitchFamily="2" charset="2"/>
              <a:buChar char="ü"/>
            </a:pPr>
            <a:r>
              <a:rPr lang="en-GB" sz="1200" dirty="0">
                <a:latin typeface="TWK Lausanne 350" panose="02000503040000020004" pitchFamily="50" charset="0"/>
              </a:rPr>
              <a:t>Can maintain commitment and complete undertakings, accepting responsibility for own actions</a:t>
            </a:r>
          </a:p>
          <a:p>
            <a:pPr marL="285750" indent="-285750">
              <a:buFont typeface="Wingdings" panose="05000000000000000000" pitchFamily="2" charset="2"/>
              <a:buChar char="ü"/>
            </a:pPr>
            <a:r>
              <a:rPr lang="en-GB" sz="1200" dirty="0">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200" dirty="0">
                <a:latin typeface="TWK Lausanne 350" panose="02000503040000020004" pitchFamily="50" charset="0"/>
              </a:rPr>
              <a:t>Ability to work towards performance targets to achieve agreed results</a:t>
            </a:r>
          </a:p>
          <a:p>
            <a:pPr marL="285750" indent="-285750">
              <a:buFont typeface="Wingdings" panose="05000000000000000000" pitchFamily="2" charset="2"/>
              <a:buChar char="ü"/>
            </a:pPr>
            <a:r>
              <a:rPr lang="en-GB" sz="1200" dirty="0">
                <a:latin typeface="TWK Lausanne 350" panose="02000503040000020004" pitchFamily="50" charset="0"/>
              </a:rPr>
              <a:t>Ability to show initiative, effective time management, and work in a high paced environment</a:t>
            </a:r>
          </a:p>
          <a:p>
            <a:pPr marL="285750" indent="-285750">
              <a:buFont typeface="Wingdings" panose="05000000000000000000" pitchFamily="2" charset="2"/>
              <a:buChar char="ü"/>
            </a:pPr>
            <a:r>
              <a:rPr lang="en-GB" sz="1200" dirty="0">
                <a:latin typeface="TWK Lausanne 350" panose="02000503040000020004" pitchFamily="50" charset="0"/>
              </a:rPr>
              <a:t> </a:t>
            </a:r>
            <a:r>
              <a:rPr lang="en-US" sz="1200" dirty="0">
                <a:latin typeface="TWK Lausanne 350" panose="02000503040000020004" pitchFamily="50" charset="0"/>
              </a:rPr>
              <a:t>A commitment to our aim of continuous improvement and reflective practice in all areas of our work</a:t>
            </a:r>
            <a:endParaRPr lang="en-GB" sz="1200" dirty="0">
              <a:latin typeface="TWK Lausanne 350" panose="02000503040000020004" pitchFamily="50" charset="0"/>
            </a:endParaRPr>
          </a:p>
          <a:p>
            <a:pPr marL="285750" indent="-285750">
              <a:buFont typeface="Wingdings" panose="05000000000000000000" pitchFamily="2" charset="2"/>
              <a:buChar char="ü"/>
            </a:pPr>
            <a:r>
              <a:rPr lang="en-US" sz="1200" dirty="0">
                <a:latin typeface="TWK Lausanne 350" panose="02000503040000020004" pitchFamily="50" charset="0"/>
              </a:rPr>
              <a:t>Commitment to continuous personal and professional development</a:t>
            </a:r>
            <a:endParaRPr lang="en-GB" sz="1200" dirty="0">
              <a:latin typeface="TWK Lausanne 350" panose="02000503040000020004" pitchFamily="50" charset="0"/>
            </a:endParaRPr>
          </a:p>
          <a:p>
            <a:pPr marL="285750" lvl="0" indent="-285750">
              <a:buFont typeface="Wingdings" panose="05000000000000000000" pitchFamily="2" charset="2"/>
              <a:buChar char="ü"/>
            </a:pPr>
            <a:r>
              <a:rPr lang="en-US" sz="1200" dirty="0">
                <a:latin typeface="TWK Lausanne 350" panose="02000503040000020004" pitchFamily="50" charset="0"/>
              </a:rPr>
              <a:t>Understanding and respecting the importance of confidentiality</a:t>
            </a:r>
            <a:endParaRPr lang="en-GB" sz="1200" dirty="0">
              <a:latin typeface="TWK Lausanne 350" panose="02000503040000020004" pitchFamily="50" charset="0"/>
            </a:endParaRPr>
          </a:p>
          <a:p>
            <a:pPr marL="285750" indent="-285750">
              <a:buFont typeface="Wingdings" panose="05000000000000000000" pitchFamily="2" charset="2"/>
              <a:buChar char="ü"/>
            </a:pPr>
            <a:r>
              <a:rPr lang="en-GB" sz="1200" dirty="0">
                <a:latin typeface="TWK Lausanne 350" panose="02000503040000020004" pitchFamily="50" charset="0"/>
              </a:rPr>
              <a:t> Ability to understand and consider the views, concerns and needs of others when taking action</a:t>
            </a:r>
          </a:p>
          <a:p>
            <a:pPr marL="285750" indent="-285750">
              <a:buFont typeface="Wingdings" panose="05000000000000000000" pitchFamily="2" charset="2"/>
              <a:buChar char="ü"/>
            </a:pPr>
            <a:r>
              <a:rPr lang="en-GB" sz="1200" dirty="0">
                <a:latin typeface="TWK Lausanne 350" panose="02000503040000020004" pitchFamily="50" charset="0"/>
              </a:rPr>
              <a:t>Ability to build relationships with people we support , gaining their trust and understanding their needs</a:t>
            </a:r>
          </a:p>
          <a:p>
            <a:pPr marL="285750" lvl="0" indent="-285750">
              <a:buFont typeface="Wingdings" panose="05000000000000000000" pitchFamily="2" charset="2"/>
              <a:buChar char="ü"/>
            </a:pPr>
            <a:r>
              <a:rPr lang="en-GB" sz="1200" dirty="0">
                <a:latin typeface="TWK Lausanne 350" panose="02000503040000020004" pitchFamily="50" charset="0"/>
              </a:rPr>
              <a:t>Commitment to provide a safe and trusting environment for those using our services </a:t>
            </a:r>
          </a:p>
          <a:p>
            <a:pPr marL="285750" lvl="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Ability to ensure the service is delivered in accordance with corporate policy and Right There values</a:t>
            </a:r>
          </a:p>
          <a:p>
            <a:pPr marL="285750" indent="-285750">
              <a:buFont typeface="Wingdings" panose="05000000000000000000" pitchFamily="2" charset="2"/>
              <a:buChar char="ü"/>
            </a:pPr>
            <a:r>
              <a:rPr lang="en-GB" sz="1200" dirty="0">
                <a:latin typeface="TWK Lausanne 350" panose="02000503040000020004" pitchFamily="50" charset="0"/>
              </a:rPr>
              <a:t>Ability to be flexible with regards to working patterns</a:t>
            </a:r>
          </a:p>
          <a:p>
            <a:pPr marL="285750" indent="-285750">
              <a:buFont typeface="Wingdings" panose="05000000000000000000" pitchFamily="2" charset="2"/>
              <a:buChar char="ü"/>
            </a:pPr>
            <a:r>
              <a:rPr lang="en-GB" sz="1200" dirty="0">
                <a:latin typeface="TWK Lausanne 350" panose="02000503040000020004" pitchFamily="50" charset="0"/>
              </a:rPr>
              <a:t>Ability to respond at short notice to crisis situations</a:t>
            </a:r>
          </a:p>
          <a:p>
            <a:pPr marL="285750" indent="-285750">
              <a:buFont typeface="Wingdings" panose="05000000000000000000" pitchFamily="2" charset="2"/>
              <a:buChar char="ü"/>
            </a:pPr>
            <a:r>
              <a:rPr lang="en-GB" sz="1200" dirty="0">
                <a:latin typeface="TWK Lausanne 350" panose="02000503040000020004" pitchFamily="50" charset="0"/>
              </a:rPr>
              <a:t>Full UK driving license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641475"/>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latin typeface="TWK Lausanne 350" panose="02000503040000020004" pitchFamily="50" charset="0"/>
              </a:rPr>
              <a:t>Experience of working in a similar environment</a:t>
            </a:r>
          </a:p>
          <a:p>
            <a:pPr marL="285750" indent="-285750">
              <a:buFont typeface="Wingdings" panose="05000000000000000000" pitchFamily="2" charset="2"/>
              <a:buChar char="ü"/>
            </a:pPr>
            <a:r>
              <a:rPr lang="en-US" sz="1200" dirty="0">
                <a:latin typeface="TWK Lausanne 350" panose="02000503040000020004" pitchFamily="50" charset="0"/>
              </a:rPr>
              <a:t>Understanding the needs and rights of </a:t>
            </a:r>
            <a:r>
              <a:rPr lang="en-GB" sz="1200" dirty="0">
                <a:latin typeface="TWK Lausanne 350" panose="02000503040000020004" pitchFamily="50" charset="0"/>
              </a:rPr>
              <a:t>people we support</a:t>
            </a:r>
          </a:p>
          <a:p>
            <a:pPr marL="285750" indent="-285750">
              <a:buFont typeface="Wingdings" panose="05000000000000000000" pitchFamily="2" charset="2"/>
              <a:buChar char="ü"/>
            </a:pPr>
            <a:r>
              <a:rPr lang="en-GB" sz="1200" dirty="0">
                <a:latin typeface="TWK Lausanne 350" panose="02000503040000020004" pitchFamily="50" charset="0"/>
              </a:rPr>
              <a:t>Awareness of issues surrounding homelessness</a:t>
            </a:r>
          </a:p>
          <a:p>
            <a:pPr marL="285750" indent="-285750">
              <a:buFont typeface="Wingdings" panose="05000000000000000000" pitchFamily="2" charset="2"/>
              <a:buChar char="ü"/>
            </a:pPr>
            <a:r>
              <a:rPr lang="en-GB" sz="1200" dirty="0">
                <a:latin typeface="TWK Lausanne 350" panose="02000503040000020004" pitchFamily="50" charset="0"/>
              </a:rPr>
              <a:t>Computer literate</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Knowledge of Health and Safety issues.</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First Aid Certificate</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25-28 (£28,379 - £31,187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hours,  Monday to Friday – worked flexibly between the hours of 8.00am to 6.00pm depending on the needs of the service with 1-hour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t>
            </a:r>
            <a:r>
              <a:rPr lang="en-GB" sz="1400">
                <a:latin typeface="TWK Lausanne 350" panose="02000503040000020004" pitchFamily="50" charset="0"/>
              </a:rPr>
              <a:t>are received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Joiner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785652"/>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lgn="just"/>
            <a:endParaRPr lang="en-GB" sz="1400" dirty="0">
              <a:latin typeface="TWK Lausanne 350" panose="02000503040000020004" pitchFamily="50" charset="0"/>
              <a:ea typeface="Times New Roman" panose="02020603050405020304" pitchFamily="18" charset="0"/>
              <a:cs typeface="Times New Roman" panose="02020603050405020304" pitchFamily="18" charset="0"/>
            </a:endParaRPr>
          </a:p>
          <a:p>
            <a:pPr algn="just"/>
            <a:r>
              <a:rPr lang="en-GB" sz="1400" dirty="0">
                <a:latin typeface="TWK Lausanne 350" panose="02000503040000020004" pitchFamily="50" charset="0"/>
                <a:ea typeface="Times New Roman" panose="02020603050405020304" pitchFamily="18" charset="0"/>
                <a:cs typeface="Times New Roman" panose="02020603050405020304" pitchFamily="18" charset="0"/>
              </a:rPr>
              <a:t>The Joiner will carry out</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all aspects of joinery work as and when required, support and assist with minor repairs of properties helping to maintain a high quality of accommodation. </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Be fully participatory in Right There’s aims of ending homelessness and providing holistic support to people across Scotland</a:t>
            </a:r>
          </a:p>
          <a:p>
            <a:pPr>
              <a:spcAft>
                <a:spcPts val="1200"/>
              </a:spcAft>
            </a:pP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a:latin typeface="TWK Lausanne 350" panose="02000503040000020004" pitchFamily="50" charset="0"/>
              </a:rPr>
              <a:t>15</a:t>
            </a:r>
            <a:endParaRPr lang="en-GB" dirty="0">
              <a:latin typeface="TWK Lausanne 350" panose="02000503040000020004" pitchFamily="50" charset="0"/>
            </a:endParaRP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038880"/>
          </a:xfrm>
          <a:prstGeom prst="rect">
            <a:avLst/>
          </a:prstGeom>
          <a:noFill/>
        </p:spPr>
        <p:txBody>
          <a:bodyPr wrap="square">
            <a:spAutoFit/>
          </a:bodyPr>
          <a:lstStyle/>
          <a:p>
            <a:r>
              <a:rPr lang="en-GB" sz="1400" b="1" kern="0" dirty="0">
                <a:solidFill>
                  <a:srgbClr val="000000"/>
                </a:solidFill>
                <a:latin typeface="TWK Lausanne 350" panose="02000503040000020004" pitchFamily="50" charset="0"/>
                <a:ea typeface="Arial Unicode MS"/>
                <a:cs typeface="Arial Unicode MS"/>
              </a:rPr>
              <a:t>Joinery and repair of void properties and maintenance of tenanted properties</a:t>
            </a:r>
          </a:p>
          <a:p>
            <a:endParaRPr lang="en-GB" sz="1400" b="1" kern="0" dirty="0">
              <a:solidFill>
                <a:srgbClr val="000000"/>
              </a:solidFill>
              <a:latin typeface="TWK Lausanne 350" panose="02000503040000020004" pitchFamily="50" charset="0"/>
              <a:ea typeface="Arial Unicode MS"/>
              <a:cs typeface="Arial Unicode MS"/>
            </a:endParaRPr>
          </a:p>
          <a:p>
            <a:pPr marL="342900" lvl="0" indent="-342900">
              <a:buFont typeface="Symbol" panose="05050102010706020507" pitchFamily="18" charset="2"/>
              <a:buChar char=""/>
            </a:pPr>
            <a:r>
              <a:rPr lang="en-US" sz="1400" kern="0" dirty="0">
                <a:latin typeface="TWK Lausanne 350" panose="02000503040000020004" pitchFamily="50" charset="0"/>
              </a:rPr>
              <a:t>Effective delivery of a sustainable, quality joinery and repair service for all domestic and commercial properties within the Right There Estate.</a:t>
            </a:r>
            <a:endParaRPr lang="en-GB" sz="1400" dirty="0">
              <a:ln>
                <a:noFill/>
              </a:ln>
              <a:effectLst/>
              <a:latin typeface="TWK Lausanne 350" panose="02000503040000020004" pitchFamily="50" charset="0"/>
              <a:ea typeface="Arial Unicode MS"/>
              <a:cs typeface="Arial Unicode MS"/>
            </a:endParaRPr>
          </a:p>
          <a:p>
            <a:pPr marL="342900" indent="-342900" fontAlgn="base">
              <a:lnSpc>
                <a:spcPct val="115000"/>
              </a:lnSpc>
              <a:buFont typeface="Arial" panose="020B0604020202020204" pitchFamily="34" charset="0"/>
              <a:buChar char="•"/>
            </a:pPr>
            <a:r>
              <a:rPr lang="en-GB" sz="1400" kern="0" dirty="0">
                <a:solidFill>
                  <a:srgbClr val="000000"/>
                </a:solidFill>
                <a:latin typeface="TWK Lausanne 350" panose="02000503040000020004" pitchFamily="50" charset="0"/>
              </a:rPr>
              <a:t>Ensure a high quality of accommodation is provided to the people we support and that service outcomes are achieved </a:t>
            </a:r>
            <a:endParaRPr lang="en-GB" sz="1400" strike="sngStrike" kern="0" dirty="0">
              <a:solidFill>
                <a:srgbClr val="000000"/>
              </a:solidFill>
              <a:latin typeface="TWK Lausanne 350" panose="02000503040000020004" pitchFamily="50" charset="0"/>
            </a:endParaRPr>
          </a:p>
          <a:p>
            <a:pPr marL="342900" indent="-342900" fontAlgn="base">
              <a:buFont typeface="Arial" panose="020B0604020202020204" pitchFamily="34" charset="0"/>
              <a:buChar char="•"/>
            </a:pPr>
            <a:r>
              <a:rPr lang="en-US" sz="1400" kern="0" dirty="0">
                <a:solidFill>
                  <a:srgbClr val="000000"/>
                </a:solidFill>
                <a:latin typeface="TWK Lausanne 350" panose="02000503040000020004" pitchFamily="50" charset="0"/>
              </a:rPr>
              <a:t>Carry out routine joinery repairs and maintenance </a:t>
            </a:r>
            <a:endParaRPr lang="en-GB" sz="1400" kern="0" dirty="0">
              <a:solidFill>
                <a:srgbClr val="000000"/>
              </a:solidFill>
              <a:latin typeface="TWK Lausanne 350" panose="02000503040000020004" pitchFamily="50" charset="0"/>
            </a:endParaRP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Provide a quick response to reported emergencies and urgent works </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Replacement </a:t>
            </a:r>
            <a:r>
              <a:rPr lang="en-GB" sz="1400" kern="0">
                <a:solidFill>
                  <a:srgbClr val="000000"/>
                </a:solidFill>
                <a:latin typeface="TWK Lausanne 350" panose="02000503040000020004" pitchFamily="50" charset="0"/>
              </a:rPr>
              <a:t>of doors, </a:t>
            </a:r>
            <a:r>
              <a:rPr lang="en-GB" sz="1400" kern="0" dirty="0">
                <a:solidFill>
                  <a:srgbClr val="000000"/>
                </a:solidFill>
                <a:latin typeface="TWK Lausanne 350" panose="02000503040000020004" pitchFamily="50" charset="0"/>
              </a:rPr>
              <a:t>windows and damaged sections of internal or external joinery items.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Maintenance and repairs/replacement of locks, catches and mechanical closing devices.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Carry out general planned maintenance when required</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Record time, materials and consumables used to carry out jobs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Ensure works are carried out to completion in line with agreed standards</a:t>
            </a:r>
          </a:p>
          <a:p>
            <a:pPr marL="342900" indent="-342900" fontAlgn="base">
              <a:buFont typeface="Arial" panose="020B0604020202020204" pitchFamily="34" charset="0"/>
              <a:buChar char="•"/>
            </a:pPr>
            <a:endParaRPr lang="en-GB" sz="1400" kern="0" dirty="0">
              <a:solidFill>
                <a:srgbClr val="000000"/>
              </a:solidFill>
              <a:latin typeface="TWK Lausanne 350" panose="02000503040000020004" pitchFamily="50" charset="0"/>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or incidents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marL="342900" indent="-342900" fontAlgn="base">
              <a:buFont typeface="Arial" panose="020B0604020202020204" pitchFamily="34" charset="0"/>
              <a:buChar char="•"/>
            </a:pPr>
            <a:endParaRPr lang="en-GB" sz="1400" kern="0" dirty="0">
              <a:solidFill>
                <a:srgbClr val="000000"/>
              </a:solidFill>
              <a:latin typeface="TWK Lausanne 350" panose="02000503040000020004" pitchFamily="50" charset="0"/>
            </a:endParaRPr>
          </a:p>
          <a:p>
            <a:pPr lvl="0" fontAlgn="base"/>
            <a:endParaRPr lang="en-US"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719607" y="544163"/>
            <a:ext cx="10533603" cy="5712333"/>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good communication and working relationships with colleagues, programmes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good communication and working relationships with approved contractors and service providers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Contribute to proposals for service improvement</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Actively participate in regular team meetings and other meetings as required to meet the needs of the service </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Develop and maintain good communication and working relationships with line manager and colleagues</a:t>
            </a:r>
          </a:p>
          <a:p>
            <a:pPr marL="342900" lvl="0" indent="-342900" fontAlgn="base">
              <a:lnSpc>
                <a:spcPct val="115000"/>
              </a:lnSpc>
              <a:spcAft>
                <a:spcPts val="600"/>
              </a:spcAft>
              <a:buFont typeface="Symbol" panose="05050102010706020507" pitchFamily="18" charset="2"/>
              <a:buChar char=""/>
            </a:pPr>
            <a:r>
              <a:rPr lang="en-US" sz="1400" kern="0" dirty="0">
                <a:latin typeface="TWK Lausanne 350" panose="02000503040000020004" pitchFamily="50" charset="0"/>
              </a:rPr>
              <a:t>Promote Right There services through agreed mediums</a:t>
            </a:r>
          </a:p>
          <a:p>
            <a:pPr marL="342900" lvl="0" indent="-342900" fontAlgn="base">
              <a:lnSpc>
                <a:spcPct val="115000"/>
              </a:lnSpc>
              <a:spcAft>
                <a:spcPts val="600"/>
              </a:spcAft>
              <a:buFont typeface="Symbol" panose="05050102010706020507" pitchFamily="18" charset="2"/>
              <a:buChar char=""/>
            </a:pPr>
            <a:r>
              <a:rPr lang="en-GB" sz="1400" kern="0" dirty="0">
                <a:latin typeface="TWK Lausanne 350" panose="02000503040000020004" pitchFamily="50" charset="0"/>
              </a:rPr>
              <a:t>Attend and participate in training and share learning experiences.</a:t>
            </a:r>
          </a:p>
          <a:p>
            <a:pPr marL="342900" lvl="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Engage in reflective practice.</a:t>
            </a:r>
          </a:p>
          <a:p>
            <a:pPr marL="342900" lvl="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pPr marL="400050" lvl="0" indent="-400050" fontAlgn="base">
              <a:buAutoNum type="romanLcPeriod" startAt="10"/>
            </a:pPr>
            <a:endParaRPr lang="en-GB" sz="1400" kern="0" dirty="0">
              <a:solidFill>
                <a:srgbClr val="000000"/>
              </a:solidFill>
              <a:latin typeface="TWK Lausanne 350" panose="02000503040000020004" pitchFamily="50" charset="0"/>
              <a:ea typeface="Arial Unicode MS"/>
              <a:cs typeface="Arial Unicode MS"/>
            </a:endParaRPr>
          </a:p>
          <a:p>
            <a:pPr fontAlgn="base">
              <a:lnSpc>
                <a:spcPct val="115000"/>
              </a:lnSpc>
            </a:pPr>
            <a:endParaRPr lang="en-GB" sz="1400" kern="0" dirty="0">
              <a:solidFill>
                <a:srgbClr val="000000"/>
              </a:solidFill>
              <a:latin typeface="TWK Lausanne 350" panose="02000503040000020004" pitchFamily="50" charset="0"/>
            </a:endParaRPr>
          </a:p>
          <a:p>
            <a:pPr fontAlgn="base"/>
            <a:endParaRPr lang="en-GB" sz="1400" kern="0" dirty="0">
              <a:solidFill>
                <a:srgbClr val="000000"/>
              </a:solidFill>
              <a:latin typeface="TWK Lausanne 350" panose="02000503040000020004" pitchFamily="50" charset="0"/>
            </a:endParaRPr>
          </a:p>
          <a:p>
            <a:pPr fontAlgn="base">
              <a:lnSpc>
                <a:spcPct val="115000"/>
              </a:lnSpc>
            </a:pPr>
            <a:endParaRPr lang="en-GB" sz="1400" kern="0" dirty="0">
              <a:solidFill>
                <a:srgbClr val="000000"/>
              </a:solidFill>
              <a:latin typeface="TWK Lausanne 350" panose="02000503040000020004" pitchFamily="50" charset="0"/>
            </a:endParaRPr>
          </a:p>
          <a:p>
            <a:pPr marL="400050" lvl="0" indent="-400050" fontAlgn="base">
              <a:buAutoNum type="romanLcPeriod" startAt="10"/>
            </a:pP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elements/1.1/"/>
    <ds:schemaRef ds:uri="http://schemas.microsoft.com/office/infopath/2007/PartnerControls"/>
    <ds:schemaRef ds:uri="http://purl.org/dc/dcmitype/"/>
    <ds:schemaRef ds:uri="http://schemas.microsoft.com/office/2006/documentManagement/types"/>
    <ds:schemaRef ds:uri="5918e872-e67b-4fda-801c-e11e2e8f9e7e"/>
    <ds:schemaRef ds:uri="http://www.w3.org/XML/1998/namespace"/>
    <ds:schemaRef ds:uri="http://schemas.openxmlformats.org/package/2006/metadata/core-properties"/>
    <ds:schemaRef ds:uri="http://purl.org/dc/terms/"/>
    <ds:schemaRef ds:uri="9f7d3311-57c9-43fe-8231-1e93a56e81a6"/>
    <ds:schemaRef ds:uri="a3b0d63c-cdf0-4c0c-bf95-5155ff5031c1"/>
    <ds:schemaRef ds:uri="http://schemas.microsoft.com/office/2006/metadata/properties"/>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1554</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Wingdings</vt:lpstr>
      <vt:lpstr>Symbol</vt:lpstr>
      <vt:lpstr>TWK Lausanne 450</vt:lpstr>
      <vt:lpstr>Calibri</vt:lpstr>
      <vt:lpstr>Segoe UI</vt:lpstr>
      <vt:lpstr>Tiempos Headline Regular</vt:lpstr>
      <vt:lpstr>Calibri Light</vt:lpstr>
      <vt:lpstr>TWK Lausanne 300</vt:lpstr>
      <vt:lpstr>TWK Lausanne 500</vt:lpstr>
      <vt:lpstr>Arial</vt:lpstr>
      <vt:lpstr>TWK Lausanne 350</vt:lpstr>
      <vt:lpstr>Office Theme</vt:lpstr>
      <vt:lpstr>1_Office Theme</vt:lpstr>
      <vt:lpstr>Job Pack   Joiner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2025-05-09T14:32:11Z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