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9221BC-3CB9-4CC5-9DE1-3A3AE633261D}" v="4" dt="2025-04-22T12:30:38.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349221BC-3CB9-4CC5-9DE1-3A3AE633261D}"/>
    <pc:docChg chg="undo custSel mod addSld delSld modSld">
      <pc:chgData name="Ainslie Bradley" userId="cf0bf7ea-799c-42a9-bae9-2cd257c54eb6" providerId="ADAL" clId="{349221BC-3CB9-4CC5-9DE1-3A3AE633261D}" dt="2025-05-06T08:42:53.456" v="1060" actId="6549"/>
      <pc:docMkLst>
        <pc:docMk/>
      </pc:docMkLst>
      <pc:sldChg chg="addSp delSp modSp mod">
        <pc:chgData name="Ainslie Bradley" userId="cf0bf7ea-799c-42a9-bae9-2cd257c54eb6" providerId="ADAL" clId="{349221BC-3CB9-4CC5-9DE1-3A3AE633261D}" dt="2025-04-22T12:40:59.623" v="1057" actId="692"/>
        <pc:sldMkLst>
          <pc:docMk/>
          <pc:sldMk cId="57218788" sldId="283"/>
        </pc:sldMkLst>
        <pc:spChg chg="mod">
          <ac:chgData name="Ainslie Bradley" userId="cf0bf7ea-799c-42a9-bae9-2cd257c54eb6" providerId="ADAL" clId="{349221BC-3CB9-4CC5-9DE1-3A3AE633261D}" dt="2025-04-22T12:38:59.503" v="1039" actId="1076"/>
          <ac:spMkLst>
            <pc:docMk/>
            <pc:sldMk cId="57218788" sldId="283"/>
            <ac:spMk id="2" creationId="{4A813FF3-6D98-D818-FB63-AC584196F74C}"/>
          </ac:spMkLst>
        </pc:spChg>
        <pc:spChg chg="mod">
          <ac:chgData name="Ainslie Bradley" userId="cf0bf7ea-799c-42a9-bae9-2cd257c54eb6" providerId="ADAL" clId="{349221BC-3CB9-4CC5-9DE1-3A3AE633261D}" dt="2025-04-22T11:07:18.789" v="459" actId="1076"/>
          <ac:spMkLst>
            <pc:docMk/>
            <pc:sldMk cId="57218788" sldId="283"/>
            <ac:spMk id="3" creationId="{0658C970-5B5D-D1BA-005E-CBAF0E55ED52}"/>
          </ac:spMkLst>
        </pc:spChg>
        <pc:spChg chg="mod">
          <ac:chgData name="Ainslie Bradley" userId="cf0bf7ea-799c-42a9-bae9-2cd257c54eb6" providerId="ADAL" clId="{349221BC-3CB9-4CC5-9DE1-3A3AE633261D}" dt="2025-04-22T11:10:45.396" v="512" actId="1076"/>
          <ac:spMkLst>
            <pc:docMk/>
            <pc:sldMk cId="57218788" sldId="283"/>
            <ac:spMk id="4" creationId="{76E749A2-0140-EB20-E7F4-3E78F5E70418}"/>
          </ac:spMkLst>
        </pc:spChg>
        <pc:spChg chg="add mod">
          <ac:chgData name="Ainslie Bradley" userId="cf0bf7ea-799c-42a9-bae9-2cd257c54eb6" providerId="ADAL" clId="{349221BC-3CB9-4CC5-9DE1-3A3AE633261D}" dt="2025-04-22T11:10:49.197" v="513" actId="1076"/>
          <ac:spMkLst>
            <pc:docMk/>
            <pc:sldMk cId="57218788" sldId="283"/>
            <ac:spMk id="5" creationId="{D33DF51B-2462-0BED-5C3E-3B6BF91FC7C5}"/>
          </ac:spMkLst>
        </pc:spChg>
        <pc:spChg chg="mod">
          <ac:chgData name="Ainslie Bradley" userId="cf0bf7ea-799c-42a9-bae9-2cd257c54eb6" providerId="ADAL" clId="{349221BC-3CB9-4CC5-9DE1-3A3AE633261D}" dt="2025-04-22T11:07:58.950" v="493" actId="207"/>
          <ac:spMkLst>
            <pc:docMk/>
            <pc:sldMk cId="57218788" sldId="283"/>
            <ac:spMk id="6" creationId="{071588D8-25EB-D819-C489-01ED78A5C193}"/>
          </ac:spMkLst>
        </pc:spChg>
        <pc:spChg chg="mod">
          <ac:chgData name="Ainslie Bradley" userId="cf0bf7ea-799c-42a9-bae9-2cd257c54eb6" providerId="ADAL" clId="{349221BC-3CB9-4CC5-9DE1-3A3AE633261D}" dt="2025-04-22T11:09:43.542" v="510"/>
          <ac:spMkLst>
            <pc:docMk/>
            <pc:sldMk cId="57218788" sldId="283"/>
            <ac:spMk id="8" creationId="{0D1BD669-F8FA-143E-9814-6B3E60126B5A}"/>
          </ac:spMkLst>
        </pc:spChg>
        <pc:spChg chg="add mod">
          <ac:chgData name="Ainslie Bradley" userId="cf0bf7ea-799c-42a9-bae9-2cd257c54eb6" providerId="ADAL" clId="{349221BC-3CB9-4CC5-9DE1-3A3AE633261D}" dt="2025-04-22T11:07:07.034" v="456" actId="1076"/>
          <ac:spMkLst>
            <pc:docMk/>
            <pc:sldMk cId="57218788" sldId="283"/>
            <ac:spMk id="9" creationId="{DB7D1946-B998-64A6-5651-99D45B7735B8}"/>
          </ac:spMkLst>
        </pc:spChg>
        <pc:spChg chg="mod">
          <ac:chgData name="Ainslie Bradley" userId="cf0bf7ea-799c-42a9-bae9-2cd257c54eb6" providerId="ADAL" clId="{349221BC-3CB9-4CC5-9DE1-3A3AE633261D}" dt="2025-04-22T11:10:52.807" v="514" actId="1076"/>
          <ac:spMkLst>
            <pc:docMk/>
            <pc:sldMk cId="57218788" sldId="283"/>
            <ac:spMk id="11" creationId="{EA2CDF45-770A-9210-A299-A569CBBD342F}"/>
          </ac:spMkLst>
        </pc:spChg>
        <pc:cxnChg chg="add mod">
          <ac:chgData name="Ainslie Bradley" userId="cf0bf7ea-799c-42a9-bae9-2cd257c54eb6" providerId="ADAL" clId="{349221BC-3CB9-4CC5-9DE1-3A3AE633261D}" dt="2025-04-22T12:40:31.796" v="1050" actId="692"/>
          <ac:cxnSpMkLst>
            <pc:docMk/>
            <pc:sldMk cId="57218788" sldId="283"/>
            <ac:cxnSpMk id="18" creationId="{A595BD2F-9AFC-A71B-653E-18DEDECD26C9}"/>
          </ac:cxnSpMkLst>
        </pc:cxnChg>
        <pc:cxnChg chg="add mod">
          <ac:chgData name="Ainslie Bradley" userId="cf0bf7ea-799c-42a9-bae9-2cd257c54eb6" providerId="ADAL" clId="{349221BC-3CB9-4CC5-9DE1-3A3AE633261D}" dt="2025-04-22T12:40:35.444" v="1051" actId="692"/>
          <ac:cxnSpMkLst>
            <pc:docMk/>
            <pc:sldMk cId="57218788" sldId="283"/>
            <ac:cxnSpMk id="20" creationId="{AA8DC1EA-E1FA-CC07-A22D-E2C8D6A8E06D}"/>
          </ac:cxnSpMkLst>
        </pc:cxnChg>
        <pc:cxnChg chg="add mod">
          <ac:chgData name="Ainslie Bradley" userId="cf0bf7ea-799c-42a9-bae9-2cd257c54eb6" providerId="ADAL" clId="{349221BC-3CB9-4CC5-9DE1-3A3AE633261D}" dt="2025-04-22T12:40:50.970" v="1055" actId="692"/>
          <ac:cxnSpMkLst>
            <pc:docMk/>
            <pc:sldMk cId="57218788" sldId="283"/>
            <ac:cxnSpMk id="22" creationId="{511526C4-97C5-D890-D710-5997DED68D1F}"/>
          </ac:cxnSpMkLst>
        </pc:cxnChg>
        <pc:cxnChg chg="add mod">
          <ac:chgData name="Ainslie Bradley" userId="cf0bf7ea-799c-42a9-bae9-2cd257c54eb6" providerId="ADAL" clId="{349221BC-3CB9-4CC5-9DE1-3A3AE633261D}" dt="2025-04-22T12:40:39.479" v="1052" actId="692"/>
          <ac:cxnSpMkLst>
            <pc:docMk/>
            <pc:sldMk cId="57218788" sldId="283"/>
            <ac:cxnSpMk id="24" creationId="{0777E3EC-34C5-5E63-E953-7B1921D9DDB0}"/>
          </ac:cxnSpMkLst>
        </pc:cxnChg>
        <pc:cxnChg chg="add mod">
          <ac:chgData name="Ainslie Bradley" userId="cf0bf7ea-799c-42a9-bae9-2cd257c54eb6" providerId="ADAL" clId="{349221BC-3CB9-4CC5-9DE1-3A3AE633261D}" dt="2025-04-22T12:40:43.183" v="1053" actId="692"/>
          <ac:cxnSpMkLst>
            <pc:docMk/>
            <pc:sldMk cId="57218788" sldId="283"/>
            <ac:cxnSpMk id="26" creationId="{9FE7421F-5305-0CFF-1918-6F50E4FD03FF}"/>
          </ac:cxnSpMkLst>
        </pc:cxnChg>
        <pc:cxnChg chg="add mod">
          <ac:chgData name="Ainslie Bradley" userId="cf0bf7ea-799c-42a9-bae9-2cd257c54eb6" providerId="ADAL" clId="{349221BC-3CB9-4CC5-9DE1-3A3AE633261D}" dt="2025-04-22T12:40:47.242" v="1054" actId="692"/>
          <ac:cxnSpMkLst>
            <pc:docMk/>
            <pc:sldMk cId="57218788" sldId="283"/>
            <ac:cxnSpMk id="28" creationId="{5129E697-40E1-A0C2-4CC3-6D411D152839}"/>
          </ac:cxnSpMkLst>
        </pc:cxnChg>
        <pc:cxnChg chg="add mod">
          <ac:chgData name="Ainslie Bradley" userId="cf0bf7ea-799c-42a9-bae9-2cd257c54eb6" providerId="ADAL" clId="{349221BC-3CB9-4CC5-9DE1-3A3AE633261D}" dt="2025-04-22T12:40:54.714" v="1056" actId="692"/>
          <ac:cxnSpMkLst>
            <pc:docMk/>
            <pc:sldMk cId="57218788" sldId="283"/>
            <ac:cxnSpMk id="30" creationId="{955259C9-A52F-0342-35E2-F2F9091F9635}"/>
          </ac:cxnSpMkLst>
        </pc:cxnChg>
        <pc:cxnChg chg="add mod">
          <ac:chgData name="Ainslie Bradley" userId="cf0bf7ea-799c-42a9-bae9-2cd257c54eb6" providerId="ADAL" clId="{349221BC-3CB9-4CC5-9DE1-3A3AE633261D}" dt="2025-04-22T12:40:59.623" v="1057" actId="692"/>
          <ac:cxnSpMkLst>
            <pc:docMk/>
            <pc:sldMk cId="57218788" sldId="283"/>
            <ac:cxnSpMk id="32" creationId="{16DF17E4-9C12-15BE-4A74-B6B3F7B7E1FD}"/>
          </ac:cxnSpMkLst>
        </pc:cxnChg>
      </pc:sldChg>
      <pc:sldChg chg="add del setBg">
        <pc:chgData name="Ainslie Bradley" userId="cf0bf7ea-799c-42a9-bae9-2cd257c54eb6" providerId="ADAL" clId="{349221BC-3CB9-4CC5-9DE1-3A3AE633261D}" dt="2025-04-22T12:30:29.307" v="517"/>
        <pc:sldMkLst>
          <pc:docMk/>
          <pc:sldMk cId="1058346331" sldId="285"/>
        </pc:sldMkLst>
      </pc:sldChg>
      <pc:sldChg chg="add setBg">
        <pc:chgData name="Ainslie Bradley" userId="cf0bf7ea-799c-42a9-bae9-2cd257c54eb6" providerId="ADAL" clId="{349221BC-3CB9-4CC5-9DE1-3A3AE633261D}" dt="2025-04-22T12:30:38.368" v="518"/>
        <pc:sldMkLst>
          <pc:docMk/>
          <pc:sldMk cId="3108892992" sldId="289"/>
        </pc:sldMkLst>
      </pc:sldChg>
      <pc:sldChg chg="modSp mod">
        <pc:chgData name="Ainslie Bradley" userId="cf0bf7ea-799c-42a9-bae9-2cd257c54eb6" providerId="ADAL" clId="{349221BC-3CB9-4CC5-9DE1-3A3AE633261D}" dt="2025-04-22T12:37:11.985" v="987" actId="13926"/>
        <pc:sldMkLst>
          <pc:docMk/>
          <pc:sldMk cId="946210017" sldId="295"/>
        </pc:sldMkLst>
        <pc:spChg chg="mod">
          <ac:chgData name="Ainslie Bradley" userId="cf0bf7ea-799c-42a9-bae9-2cd257c54eb6" providerId="ADAL" clId="{349221BC-3CB9-4CC5-9DE1-3A3AE633261D}" dt="2025-04-22T12:37:11.985" v="987" actId="13926"/>
          <ac:spMkLst>
            <pc:docMk/>
            <pc:sldMk cId="946210017" sldId="295"/>
            <ac:spMk id="8" creationId="{619B6A0B-1B81-972F-AB73-9865BCE66301}"/>
          </ac:spMkLst>
        </pc:spChg>
      </pc:sldChg>
      <pc:sldChg chg="modSp mod">
        <pc:chgData name="Ainslie Bradley" userId="cf0bf7ea-799c-42a9-bae9-2cd257c54eb6" providerId="ADAL" clId="{349221BC-3CB9-4CC5-9DE1-3A3AE633261D}" dt="2025-05-06T08:42:53.456" v="1060" actId="6549"/>
        <pc:sldMkLst>
          <pc:docMk/>
          <pc:sldMk cId="3693005957" sldId="300"/>
        </pc:sldMkLst>
        <pc:spChg chg="mod">
          <ac:chgData name="Ainslie Bradley" userId="cf0bf7ea-799c-42a9-bae9-2cd257c54eb6" providerId="ADAL" clId="{349221BC-3CB9-4CC5-9DE1-3A3AE633261D}" dt="2025-05-06T08:42:53.456" v="1060" actId="6549"/>
          <ac:spMkLst>
            <pc:docMk/>
            <pc:sldMk cId="3693005957" sldId="300"/>
            <ac:spMk id="7" creationId="{F0D31468-386B-4A1A-8ECA-B3014AD770F7}"/>
          </ac:spMkLst>
        </pc:spChg>
      </pc:sldChg>
      <pc:sldChg chg="modSp mod">
        <pc:chgData name="Ainslie Bradley" userId="cf0bf7ea-799c-42a9-bae9-2cd257c54eb6" providerId="ADAL" clId="{349221BC-3CB9-4CC5-9DE1-3A3AE633261D}" dt="2025-04-22T12:38:15.447" v="1036" actId="20577"/>
        <pc:sldMkLst>
          <pc:docMk/>
          <pc:sldMk cId="129951829" sldId="301"/>
        </pc:sldMkLst>
        <pc:spChg chg="mod">
          <ac:chgData name="Ainslie Bradley" userId="cf0bf7ea-799c-42a9-bae9-2cd257c54eb6" providerId="ADAL" clId="{349221BC-3CB9-4CC5-9DE1-3A3AE633261D}" dt="2025-04-22T12:38:06.721" v="1030" actId="20577"/>
          <ac:spMkLst>
            <pc:docMk/>
            <pc:sldMk cId="129951829" sldId="301"/>
            <ac:spMk id="26" creationId="{9CEDFC17-CE47-46F5-6AF8-FB596EB45C8A}"/>
          </ac:spMkLst>
        </pc:spChg>
        <pc:spChg chg="mod">
          <ac:chgData name="Ainslie Bradley" userId="cf0bf7ea-799c-42a9-bae9-2cd257c54eb6" providerId="ADAL" clId="{349221BC-3CB9-4CC5-9DE1-3A3AE633261D}" dt="2025-04-22T12:38:11.488" v="1034" actId="20577"/>
          <ac:spMkLst>
            <pc:docMk/>
            <pc:sldMk cId="129951829" sldId="301"/>
            <ac:spMk id="27" creationId="{16AA55DB-6131-06EE-1F07-F1AAAB122A91}"/>
          </ac:spMkLst>
        </pc:spChg>
        <pc:spChg chg="mod">
          <ac:chgData name="Ainslie Bradley" userId="cf0bf7ea-799c-42a9-bae9-2cd257c54eb6" providerId="ADAL" clId="{349221BC-3CB9-4CC5-9DE1-3A3AE633261D}" dt="2025-04-22T12:38:15.447" v="1036" actId="20577"/>
          <ac:spMkLst>
            <pc:docMk/>
            <pc:sldMk cId="129951829" sldId="301"/>
            <ac:spMk id="28" creationId="{1A90BB0E-4644-A113-F80D-48255D07A458}"/>
          </ac:spMkLst>
        </pc:spChg>
        <pc:spChg chg="mod">
          <ac:chgData name="Ainslie Bradley" userId="cf0bf7ea-799c-42a9-bae9-2cd257c54eb6" providerId="ADAL" clId="{349221BC-3CB9-4CC5-9DE1-3A3AE633261D}" dt="2025-04-22T12:38:09.230" v="1032" actId="20577"/>
          <ac:spMkLst>
            <pc:docMk/>
            <pc:sldMk cId="129951829" sldId="301"/>
            <ac:spMk id="30" creationId="{43B1C631-688E-633D-6642-3719B8E8038A}"/>
          </ac:spMkLst>
        </pc:spChg>
        <pc:spChg chg="mod">
          <ac:chgData name="Ainslie Bradley" userId="cf0bf7ea-799c-42a9-bae9-2cd257c54eb6" providerId="ADAL" clId="{349221BC-3CB9-4CC5-9DE1-3A3AE633261D}" dt="2025-04-22T12:38:04.144" v="1028" actId="20577"/>
          <ac:spMkLst>
            <pc:docMk/>
            <pc:sldMk cId="129951829" sldId="301"/>
            <ac:spMk id="31" creationId="{0F5FB8C2-C14F-E38D-1F05-812C83ECA74B}"/>
          </ac:spMkLst>
        </pc:spChg>
      </pc:sldChg>
      <pc:sldChg chg="modSp mod">
        <pc:chgData name="Ainslie Bradley" userId="cf0bf7ea-799c-42a9-bae9-2cd257c54eb6" providerId="ADAL" clId="{349221BC-3CB9-4CC5-9DE1-3A3AE633261D}" dt="2025-04-22T11:03:01.266" v="48" actId="20577"/>
        <pc:sldMkLst>
          <pc:docMk/>
          <pc:sldMk cId="2303596187" sldId="305"/>
        </pc:sldMkLst>
        <pc:spChg chg="mod">
          <ac:chgData name="Ainslie Bradley" userId="cf0bf7ea-799c-42a9-bae9-2cd257c54eb6" providerId="ADAL" clId="{349221BC-3CB9-4CC5-9DE1-3A3AE633261D}" dt="2025-04-22T11:03:01.266" v="48" actId="20577"/>
          <ac:spMkLst>
            <pc:docMk/>
            <pc:sldMk cId="2303596187" sldId="305"/>
            <ac:spMk id="2" creationId="{B3ABBA8C-6821-060A-9D0E-6852CC324C47}"/>
          </ac:spMkLst>
        </pc:spChg>
      </pc:sldChg>
      <pc:sldChg chg="del">
        <pc:chgData name="Ainslie Bradley" userId="cf0bf7ea-799c-42a9-bae9-2cd257c54eb6" providerId="ADAL" clId="{349221BC-3CB9-4CC5-9DE1-3A3AE633261D}" dt="2025-04-22T12:30:20.288" v="516" actId="47"/>
        <pc:sldMkLst>
          <pc:docMk/>
          <pc:sldMk cId="3185734724" sldId="306"/>
        </pc:sldMkLst>
      </pc:sldChg>
      <pc:sldChg chg="del">
        <pc:chgData name="Ainslie Bradley" userId="cf0bf7ea-799c-42a9-bae9-2cd257c54eb6" providerId="ADAL" clId="{349221BC-3CB9-4CC5-9DE1-3A3AE633261D}" dt="2025-04-22T12:37:51.035" v="1025" actId="47"/>
        <pc:sldMkLst>
          <pc:docMk/>
          <pc:sldMk cId="3466918221" sldId="307"/>
        </pc:sldMkLst>
      </pc:sldChg>
      <pc:sldChg chg="addSp delSp modSp mod">
        <pc:chgData name="Ainslie Bradley" userId="cf0bf7ea-799c-42a9-bae9-2cd257c54eb6" providerId="ADAL" clId="{349221BC-3CB9-4CC5-9DE1-3A3AE633261D}" dt="2025-04-22T12:34:20.951" v="585" actId="20577"/>
        <pc:sldMkLst>
          <pc:docMk/>
          <pc:sldMk cId="3209650847" sldId="308"/>
        </pc:sldMkLst>
        <pc:spChg chg="add del mod">
          <ac:chgData name="Ainslie Bradley" userId="cf0bf7ea-799c-42a9-bae9-2cd257c54eb6" providerId="ADAL" clId="{349221BC-3CB9-4CC5-9DE1-3A3AE633261D}" dt="2025-04-22T12:34:20.951" v="585" actId="20577"/>
          <ac:spMkLst>
            <pc:docMk/>
            <pc:sldMk cId="3209650847" sldId="308"/>
            <ac:spMk id="5" creationId="{79A9E5BA-E0CE-E0A6-6C5A-EFE8DF7E2F3D}"/>
          </ac:spMkLst>
        </pc:spChg>
      </pc:sldChg>
      <pc:sldChg chg="modSp mod">
        <pc:chgData name="Ainslie Bradley" userId="cf0bf7ea-799c-42a9-bae9-2cd257c54eb6" providerId="ADAL" clId="{349221BC-3CB9-4CC5-9DE1-3A3AE633261D}" dt="2025-04-22T12:33:39.270" v="571" actId="5793"/>
        <pc:sldMkLst>
          <pc:docMk/>
          <pc:sldMk cId="590339862" sldId="314"/>
        </pc:sldMkLst>
        <pc:spChg chg="mod">
          <ac:chgData name="Ainslie Bradley" userId="cf0bf7ea-799c-42a9-bae9-2cd257c54eb6" providerId="ADAL" clId="{349221BC-3CB9-4CC5-9DE1-3A3AE633261D}" dt="2025-04-22T12:33:39.270" v="571" actId="5793"/>
          <ac:spMkLst>
            <pc:docMk/>
            <pc:sldMk cId="590339862" sldId="314"/>
            <ac:spMk id="5" creationId="{19A0A8D7-3D64-4155-E82E-DDD5EEEB91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06/05/2025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5/6/2025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5/6/2025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Property Administrator</a:t>
            </a:r>
            <a:br>
              <a:rPr lang="en-US" sz="4400" dirty="0">
                <a:latin typeface="Tiempos Headline Regular" panose="02020503060303060403" pitchFamily="18" charset="0"/>
              </a:rPr>
            </a:br>
            <a:r>
              <a:rPr lang="en-US" sz="1800" dirty="0">
                <a:latin typeface="TWK Lausanne 350" panose="02000503040000020004" pitchFamily="50" charset="0"/>
              </a:rPr>
              <a:t>(April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774658"/>
          </a:xfrm>
          <a:prstGeom prst="rect">
            <a:avLst/>
          </a:prstGeom>
          <a:noFill/>
        </p:spPr>
        <p:txBody>
          <a:bodyPr wrap="square" rtlCol="0">
            <a:spAutoFit/>
          </a:bodyPr>
          <a:lstStyle/>
          <a:p>
            <a:pPr marL="285750" indent="-285750">
              <a:lnSpc>
                <a:spcPct val="115000"/>
              </a:lnSpc>
              <a:spcAft>
                <a:spcPts val="1000"/>
              </a:spcAft>
              <a:buFont typeface="Wingdings" panose="05000000000000000000" pitchFamily="2" charset="2"/>
              <a:buChar char="Ø"/>
            </a:pPr>
            <a:r>
              <a:rPr lang="en-US" sz="1200" dirty="0">
                <a:effectLst/>
                <a:latin typeface="TWK Lausanne 350" panose="02000503040000020004" pitchFamily="50" charset="0"/>
                <a:ea typeface="Calibri" panose="020F0502020204030204" pitchFamily="34" charset="0"/>
                <a:cs typeface="Arial" panose="020B0604020202020204" pitchFamily="34" charset="0"/>
              </a:rPr>
              <a:t>Educated to SQA Higher level</a:t>
            </a:r>
          </a:p>
          <a:p>
            <a:pPr marL="285750" indent="-285750">
              <a:lnSpc>
                <a:spcPct val="115000"/>
              </a:lnSpc>
              <a:spcAft>
                <a:spcPts val="1000"/>
              </a:spcAft>
              <a:buFont typeface="Wingdings" panose="05000000000000000000" pitchFamily="2" charset="2"/>
              <a:buChar char="Ø"/>
            </a:pPr>
            <a:r>
              <a:rPr lang="en-US" sz="1200" dirty="0">
                <a:effectLst/>
                <a:latin typeface="TWK Lausanne 350" panose="02000503040000020004" pitchFamily="50" charset="0"/>
                <a:ea typeface="Calibri" panose="020F0502020204030204" pitchFamily="34" charset="0"/>
                <a:cs typeface="Arial" panose="020B0604020202020204" pitchFamily="34" charset="0"/>
              </a:rPr>
              <a:t>Computer literate and competent with Microsoft Office software packages</a:t>
            </a:r>
          </a:p>
          <a:p>
            <a:pPr marL="285750" indent="-285750">
              <a:lnSpc>
                <a:spcPct val="115000"/>
              </a:lnSpc>
              <a:spcAft>
                <a:spcPts val="1000"/>
              </a:spcAft>
              <a:buFont typeface="Wingdings" panose="05000000000000000000" pitchFamily="2" charset="2"/>
              <a:buChar char="Ø"/>
            </a:pPr>
            <a:r>
              <a:rPr lang="en-GB" sz="1200" dirty="0">
                <a:solidFill>
                  <a:srgbClr val="000000"/>
                </a:solidFill>
                <a:latin typeface="TWK Lausanne 350" panose="02000503040000020004" pitchFamily="50" charset="0"/>
                <a:ea typeface="Calibri" panose="020F0502020204030204" pitchFamily="34" charset="0"/>
                <a:cs typeface="Arial" panose="020B0604020202020204" pitchFamily="34" charset="0"/>
              </a:rPr>
              <a:t>E</a:t>
            </a: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ffective Communication verbally and written</a:t>
            </a:r>
          </a:p>
          <a:p>
            <a:pPr marL="285750" indent="-285750">
              <a:lnSpc>
                <a:spcPct val="115000"/>
              </a:lnSpc>
              <a:spcAft>
                <a:spcPts val="10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Experience of Working Autonomously</a:t>
            </a:r>
          </a:p>
          <a:p>
            <a:pPr marL="285750" indent="-285750">
              <a:lnSpc>
                <a:spcPct val="115000"/>
              </a:lnSpc>
              <a:spcAft>
                <a:spcPts val="10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Experience of determining when appropriate to escalate an issue</a:t>
            </a:r>
          </a:p>
          <a:p>
            <a:pPr marL="285750" indent="-285750">
              <a:lnSpc>
                <a:spcPct val="115000"/>
              </a:lnSpc>
              <a:spcAft>
                <a:spcPts val="10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Experience of effective workload planning</a:t>
            </a:r>
          </a:p>
          <a:p>
            <a:pPr marL="285750" indent="-285750">
              <a:lnSpc>
                <a:spcPct val="115000"/>
              </a:lnSpc>
              <a:spcAft>
                <a:spcPts val="1000"/>
              </a:spcAft>
              <a:buFont typeface="Wingdings" panose="05000000000000000000" pitchFamily="2" charset="2"/>
              <a:buChar char="Ø"/>
            </a:pPr>
            <a:r>
              <a:rPr lang="en-US" sz="1200" dirty="0">
                <a:effectLst/>
                <a:latin typeface="TWK Lausanne 350" panose="02000503040000020004" pitchFamily="50" charset="0"/>
                <a:ea typeface="Calibri" panose="020F0502020204030204" pitchFamily="34" charset="0"/>
                <a:cs typeface="Arial" panose="020B0604020202020204" pitchFamily="34" charset="0"/>
              </a:rPr>
              <a:t>Experience of managing and achieving competing deadlines</a:t>
            </a:r>
          </a:p>
          <a:p>
            <a:pPr marL="285750" indent="-285750">
              <a:lnSpc>
                <a:spcPct val="115000"/>
              </a:lnSpc>
              <a:spcAft>
                <a:spcPts val="10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Experience of responding to changing priorities</a:t>
            </a:r>
          </a:p>
          <a:p>
            <a:pPr marL="285750" indent="-285750">
              <a:lnSpc>
                <a:spcPct val="115000"/>
              </a:lnSpc>
              <a:spcAft>
                <a:spcPts val="10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Demonstrates effective co-ordination of information from a variety of sources</a:t>
            </a:r>
          </a:p>
          <a:p>
            <a:pPr marL="171450" indent="-171450">
              <a:lnSpc>
                <a:spcPct val="115000"/>
              </a:lnSpc>
              <a:spcAft>
                <a:spcPts val="8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   Experience of effectively managing a task from start to completion</a:t>
            </a:r>
          </a:p>
          <a:p>
            <a:pPr marL="171450" indent="-171450">
              <a:lnSpc>
                <a:spcPct val="115000"/>
              </a:lnSpc>
              <a:spcAft>
                <a:spcPts val="8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   Experience of applying resourceful solutions to problems</a:t>
            </a:r>
          </a:p>
          <a:p>
            <a:pPr marL="171450" indent="-171450">
              <a:lnSpc>
                <a:spcPct val="115000"/>
              </a:lnSpc>
              <a:spcAft>
                <a:spcPts val="800"/>
              </a:spcAft>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Arial" panose="020B0604020202020204" pitchFamily="34" charset="0"/>
              </a:rPr>
              <a:t>   Demonstrates an understanding and consideration of the views,  concerns and needs of others when taking action</a:t>
            </a:r>
          </a:p>
          <a:p>
            <a:pPr marL="171450" indent="-171450">
              <a:lnSpc>
                <a:spcPct val="115000"/>
              </a:lnSpc>
              <a:spcAft>
                <a:spcPts val="800"/>
              </a:spcAft>
              <a:buFont typeface="Wingdings" panose="05000000000000000000" pitchFamily="2" charset="2"/>
              <a:buChar char="Ø"/>
            </a:pPr>
            <a:r>
              <a:rPr lang="en-US" sz="1200" dirty="0">
                <a:effectLst/>
                <a:latin typeface="TWK Lausanne 350" panose="02000503040000020004" pitchFamily="50" charset="0"/>
                <a:ea typeface="Calibri" panose="020F0502020204030204" pitchFamily="34" charset="0"/>
                <a:cs typeface="Arial" panose="020B0604020202020204" pitchFamily="34" charset="0"/>
              </a:rPr>
              <a:t>  Experience of collating, processing, presenting and </a:t>
            </a:r>
            <a:r>
              <a:rPr lang="en-US" sz="1200" dirty="0" err="1">
                <a:effectLst/>
                <a:latin typeface="TWK Lausanne 350" panose="02000503040000020004" pitchFamily="50" charset="0"/>
                <a:ea typeface="Calibri" panose="020F0502020204030204" pitchFamily="34" charset="0"/>
                <a:cs typeface="Arial" panose="020B0604020202020204" pitchFamily="34" charset="0"/>
              </a:rPr>
              <a:t>analysing</a:t>
            </a:r>
            <a:r>
              <a:rPr lang="en-US" sz="1200" dirty="0">
                <a:effectLst/>
                <a:latin typeface="TWK Lausanne 350" panose="02000503040000020004" pitchFamily="50" charset="0"/>
                <a:ea typeface="Calibri" panose="020F0502020204030204" pitchFamily="34" charset="0"/>
                <a:cs typeface="Arial" panose="020B0604020202020204" pitchFamily="34" charset="0"/>
              </a:rPr>
              <a:t> statistical data in a meaningful way</a:t>
            </a:r>
          </a:p>
          <a:p>
            <a:pPr marL="171450" indent="-171450">
              <a:lnSpc>
                <a:spcPct val="115000"/>
              </a:lnSpc>
              <a:spcAft>
                <a:spcPts val="8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  Experience of working in a busy environment</a:t>
            </a:r>
          </a:p>
          <a:p>
            <a:pPr marL="285750" indent="-285750">
              <a:lnSpc>
                <a:spcPct val="115000"/>
              </a:lnSpc>
              <a:spcAft>
                <a:spcPts val="1000"/>
              </a:spcAft>
              <a:buFont typeface="Wingdings" panose="05000000000000000000" pitchFamily="2" charset="2"/>
              <a:buChar char="Ø"/>
            </a:pPr>
            <a:endPar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4697953"/>
          </a:xfrm>
          <a:prstGeom prst="rect">
            <a:avLst/>
          </a:prstGeom>
          <a:noFill/>
        </p:spPr>
        <p:txBody>
          <a:bodyPr wrap="square" rtlCol="0">
            <a:spAutoFit/>
          </a:bodyPr>
          <a:lstStyle/>
          <a:p>
            <a:pPr marL="171450" indent="-171450">
              <a:lnSpc>
                <a:spcPct val="115000"/>
              </a:lnSpc>
              <a:spcAft>
                <a:spcPts val="8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Initiates action to achieve solutions</a:t>
            </a:r>
          </a:p>
          <a:p>
            <a:pPr marL="171450" indent="-171450">
              <a:lnSpc>
                <a:spcPct val="115000"/>
              </a:lnSpc>
              <a:spcAft>
                <a:spcPts val="8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Experience of following up on matters to achieve an effective outcome</a:t>
            </a:r>
          </a:p>
          <a:p>
            <a:pPr marL="171450" indent="-171450">
              <a:lnSpc>
                <a:spcPct val="115000"/>
              </a:lnSpc>
              <a:spcAft>
                <a:spcPts val="800"/>
              </a:spcAft>
              <a:buFont typeface="Wingdings" panose="05000000000000000000" pitchFamily="2" charset="2"/>
              <a:buChar char="Ø"/>
            </a:pPr>
            <a:endParaRPr lang="en-GB" sz="1200" dirty="0">
              <a:solidFill>
                <a:srgbClr val="000000"/>
              </a:solidFill>
              <a:latin typeface="TWK Lausanne 350" panose="02000503040000020004" pitchFamily="50" charset="0"/>
              <a:ea typeface="Calibri" panose="020F0502020204030204" pitchFamily="34" charset="0"/>
              <a:cs typeface="Arial" panose="020B0604020202020204" pitchFamily="34" charset="0"/>
            </a:endParaRPr>
          </a:p>
          <a:p>
            <a:pPr marL="171450" indent="-171450">
              <a:lnSpc>
                <a:spcPct val="115000"/>
              </a:lnSpc>
              <a:spcAft>
                <a:spcPts val="800"/>
              </a:spcAft>
              <a:buFont typeface="Wingdings" panose="05000000000000000000" pitchFamily="2" charset="2"/>
              <a:buChar char="Ø"/>
            </a:pPr>
            <a:endPar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endParaRPr>
          </a:p>
          <a:p>
            <a:pPr marL="171450" indent="-171450">
              <a:lnSpc>
                <a:spcPct val="115000"/>
              </a:lnSpc>
              <a:spcAft>
                <a:spcPts val="800"/>
              </a:spcAft>
              <a:buFont typeface="Wingdings" panose="05000000000000000000" pitchFamily="2" charset="2"/>
              <a:buChar char="Ø"/>
            </a:pPr>
            <a:endParaRPr lang="en-GB" sz="1200" dirty="0">
              <a:solidFill>
                <a:srgbClr val="000000"/>
              </a:solidFill>
              <a:latin typeface="TWK Lausanne 350" panose="02000503040000020004" pitchFamily="50" charset="0"/>
              <a:ea typeface="Calibri" panose="020F0502020204030204" pitchFamily="34" charset="0"/>
              <a:cs typeface="Arial" panose="020B0604020202020204" pitchFamily="34" charset="0"/>
            </a:endParaRPr>
          </a:p>
          <a:p>
            <a:pPr>
              <a:lnSpc>
                <a:spcPct val="115000"/>
              </a:lnSpc>
              <a:spcAft>
                <a:spcPts val="800"/>
              </a:spcAft>
            </a:pPr>
            <a:r>
              <a:rPr lang="en-GB" dirty="0">
                <a:solidFill>
                  <a:srgbClr val="000000"/>
                </a:solidFill>
                <a:effectLst/>
                <a:latin typeface="Tiempos Headline Regular" panose="02020503060303060403" pitchFamily="18" charset="0"/>
                <a:ea typeface="Calibri" panose="020F0502020204030204" pitchFamily="34" charset="0"/>
                <a:cs typeface="Arial" panose="020B0604020202020204" pitchFamily="34" charset="0"/>
              </a:rPr>
              <a:t>Desirable Knowledge</a:t>
            </a:r>
          </a:p>
          <a:p>
            <a:pPr marL="171450" indent="-171450">
              <a:lnSpc>
                <a:spcPct val="115000"/>
              </a:lnSpc>
              <a:spcAft>
                <a:spcPts val="10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Knowledge of </a:t>
            </a:r>
            <a:r>
              <a:rPr lang="en-GB" sz="1200" dirty="0" err="1">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Homemaster</a:t>
            </a: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 Housing Management software</a:t>
            </a:r>
          </a:p>
          <a:p>
            <a:pPr marL="171450" indent="-171450">
              <a:lnSpc>
                <a:spcPct val="115000"/>
              </a:lnSpc>
              <a:spcAft>
                <a:spcPts val="1000"/>
              </a:spcAft>
              <a:buFont typeface="Wingdings" panose="05000000000000000000" pitchFamily="2" charset="2"/>
              <a:buChar char="Ø"/>
            </a:pPr>
            <a:r>
              <a:rPr lang="en-US" sz="1200" dirty="0">
                <a:effectLst/>
                <a:latin typeface="TWK Lausanne 350" panose="02000503040000020004" pitchFamily="50" charset="0"/>
                <a:ea typeface="Calibri" panose="020F0502020204030204" pitchFamily="34" charset="0"/>
                <a:cs typeface="Arial" panose="020B0604020202020204" pitchFamily="34" charset="0"/>
              </a:rPr>
              <a:t>Knowledge of current housing legislation and evidence of continuous development</a:t>
            </a:r>
          </a:p>
          <a:p>
            <a:pPr marL="171450" indent="-171450">
              <a:lnSpc>
                <a:spcPct val="115000"/>
              </a:lnSpc>
              <a:spcAft>
                <a:spcPts val="10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Knowledge of the processes and practices that are central to the property maintenance function</a:t>
            </a:r>
          </a:p>
          <a:p>
            <a:pPr marL="171450" indent="-171450">
              <a:lnSpc>
                <a:spcPct val="115000"/>
              </a:lnSpc>
              <a:spcAft>
                <a:spcPts val="1000"/>
              </a:spcAft>
              <a:buFont typeface="Wingdings" panose="05000000000000000000" pitchFamily="2" charset="2"/>
              <a:buChar char="Ø"/>
            </a:pP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Awareness of issues surrounding charity sector</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15000"/>
              </a:lnSpc>
              <a:spcAft>
                <a:spcPts val="800"/>
              </a:spcAft>
              <a:buFont typeface="Wingdings" panose="05000000000000000000" pitchFamily="2" charset="2"/>
              <a:buChar char="Ø"/>
            </a:pPr>
            <a:endPar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endParaRPr>
          </a:p>
          <a:p>
            <a:pPr marL="171450" indent="-171450">
              <a:lnSpc>
                <a:spcPct val="115000"/>
              </a:lnSpc>
              <a:spcAft>
                <a:spcPts val="800"/>
              </a:spcAft>
              <a:buFont typeface="Wingdings" panose="05000000000000000000" pitchFamily="2" charset="2"/>
              <a:buChar char="Ø"/>
            </a:pPr>
            <a:endParaRPr lang="en-GB" sz="1200" dirty="0">
              <a:solidFill>
                <a:srgbClr val="000000"/>
              </a:solidFill>
              <a:latin typeface="TWK Lausanne 350" panose="02000503040000020004" pitchFamily="50" charset="0"/>
              <a:ea typeface="Calibri" panose="020F0502020204030204" pitchFamily="34" charset="0"/>
              <a:cs typeface="Arial" panose="020B0604020202020204" pitchFamily="34" charset="0"/>
            </a:endParaRPr>
          </a:p>
          <a:p>
            <a:pPr marL="171450" indent="-171450">
              <a:lnSpc>
                <a:spcPct val="115000"/>
              </a:lnSpc>
              <a:spcAft>
                <a:spcPts val="800"/>
              </a:spcAft>
              <a:buFont typeface="Wingdings" panose="05000000000000000000" pitchFamily="2" charset="2"/>
              <a:buChar char="Ø"/>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3860"/>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(£24,252 - £25,961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Property Administration Supervisor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worked Monday to Friday and flexibly between the hours of 8am and 6pm depending on the needs of the service, with 1-hour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Rosemount Business Park, 141-145 Charles Street,</a:t>
            </a:r>
            <a:r>
              <a:rPr lang="en-GB" sz="1200" dirty="0">
                <a:latin typeface="TWK Lausanne 350" panose="02000503040000020004" pitchFamily="50" charset="0"/>
                <a:ea typeface="Calibri" panose="020F0502020204030204" pitchFamily="34" charset="0"/>
                <a:cs typeface="Times New Roman" panose="02020603050405020304" pitchFamily="18" charset="0"/>
              </a:rPr>
              <a:t> Unit E2, Glasgow, G21 2QA.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820387"/>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475181" y="220968"/>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Property Administrator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788281"/>
          </a:xfrm>
          <a:prstGeom prst="rect">
            <a:avLst/>
          </a:prstGeom>
          <a:noFill/>
        </p:spPr>
        <p:txBody>
          <a:bodyPr wrap="square">
            <a:spAutoFit/>
          </a:bodyPr>
          <a:lstStyle/>
          <a:p>
            <a:pPr algn="just">
              <a:lnSpc>
                <a:spcPct val="115000"/>
              </a:lnSpc>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pPr>
            <a:r>
              <a:rPr lang="en-GB" sz="1400" dirty="0">
                <a:latin typeface="TWK Lausanne 350" panose="02000503040000020004" pitchFamily="50" charset="0"/>
                <a:cs typeface="Times New Roman" panose="02020603050405020304" pitchFamily="18" charset="0"/>
              </a:rPr>
              <a:t>The Property team is responsible for the management of a portfolio of 470+ properties of various size, predominantly in the Glasgow area and includes general administration, maintenance workers, technicians, painters and joiners</a:t>
            </a:r>
          </a:p>
          <a:p>
            <a:pPr algn="just">
              <a:lnSpc>
                <a:spcPct val="115000"/>
              </a:lnSpc>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pPr>
            <a:r>
              <a:rPr lang="en-GB" sz="1400" dirty="0">
                <a:effectLst/>
                <a:latin typeface="TWK Lausanne 350" panose="02000503040000020004" pitchFamily="50" charset="0"/>
                <a:ea typeface="Times New Roman" panose="02020603050405020304" pitchFamily="18" charset="0"/>
                <a:cs typeface="Arial" panose="020B0604020202020204" pitchFamily="34" charset="0"/>
              </a:rPr>
              <a:t>The Property Administrator will provide</a:t>
            </a:r>
            <a:r>
              <a:rPr lang="en-GB" sz="1400" b="1" dirty="0">
                <a:effectLst/>
                <a:latin typeface="TWK Lausanne 350" panose="02000503040000020004" pitchFamily="50" charset="0"/>
                <a:ea typeface="Times New Roman" panose="02020603050405020304" pitchFamily="18" charset="0"/>
                <a:cs typeface="Arial" panose="020B0604020202020204" pitchFamily="34" charset="0"/>
              </a:rPr>
              <a:t> </a:t>
            </a:r>
            <a:r>
              <a:rPr lang="en-US" sz="1400" dirty="0" err="1">
                <a:effectLst/>
                <a:latin typeface="TWK Lausanne 350" panose="02000503040000020004" pitchFamily="50" charset="0"/>
                <a:ea typeface="Times New Roman" panose="02020603050405020304" pitchFamily="18" charset="0"/>
                <a:cs typeface="Arial" panose="020B0604020202020204" pitchFamily="34" charset="0"/>
              </a:rPr>
              <a:t>organised</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 effective and efficient administration support to the Property Department. They will assist in the delivery of a full and sustainable administration service, as well as providing front line information to staff, managers, suppliers and contractors and other external agencies.</a:t>
            </a:r>
            <a:endParaRPr lang="en-GB" sz="1400" dirty="0">
              <a:effectLst/>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632225" y="1609619"/>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3074625" y="292805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Administration Supervisor</a:t>
            </a:r>
          </a:p>
        </p:txBody>
      </p:sp>
      <p:sp>
        <p:nvSpPr>
          <p:cNvPr id="4" name="Rectangle 3">
            <a:extLst>
              <a:ext uri="{FF2B5EF4-FFF2-40B4-BE49-F238E27FC236}">
                <a16:creationId xmlns:a16="http://schemas.microsoft.com/office/drawing/2014/main" id="{76E749A2-0140-EB20-E7F4-3E78F5E70418}"/>
              </a:ext>
            </a:extLst>
          </p:cNvPr>
          <p:cNvSpPr/>
          <p:nvPr/>
        </p:nvSpPr>
        <p:spPr>
          <a:xfrm>
            <a:off x="278219" y="4032872"/>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a:t>
            </a:r>
          </a:p>
        </p:txBody>
      </p:sp>
      <p:sp>
        <p:nvSpPr>
          <p:cNvPr id="11" name="Rectangle 10">
            <a:extLst>
              <a:ext uri="{FF2B5EF4-FFF2-40B4-BE49-F238E27FC236}">
                <a16:creationId xmlns:a16="http://schemas.microsoft.com/office/drawing/2014/main" id="{EA2CDF45-770A-9210-A299-A569CBBD342F}"/>
              </a:ext>
            </a:extLst>
          </p:cNvPr>
          <p:cNvSpPr/>
          <p:nvPr/>
        </p:nvSpPr>
        <p:spPr>
          <a:xfrm>
            <a:off x="3074624" y="4032872"/>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Administrators</a:t>
            </a:r>
          </a:p>
        </p:txBody>
      </p:sp>
      <p:sp>
        <p:nvSpPr>
          <p:cNvPr id="5" name="Rectangle 4">
            <a:extLst>
              <a:ext uri="{FF2B5EF4-FFF2-40B4-BE49-F238E27FC236}">
                <a16:creationId xmlns:a16="http://schemas.microsoft.com/office/drawing/2014/main" id="{D33DF51B-2462-0BED-5C3E-3B6BF91FC7C5}"/>
              </a:ext>
            </a:extLst>
          </p:cNvPr>
          <p:cNvSpPr/>
          <p:nvPr/>
        </p:nvSpPr>
        <p:spPr>
          <a:xfrm>
            <a:off x="278219" y="520988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Workers, Technicians, Painters, Joiner</a:t>
            </a:r>
          </a:p>
        </p:txBody>
      </p:sp>
      <p:sp>
        <p:nvSpPr>
          <p:cNvPr id="9" name="Rectangle 8">
            <a:extLst>
              <a:ext uri="{FF2B5EF4-FFF2-40B4-BE49-F238E27FC236}">
                <a16:creationId xmlns:a16="http://schemas.microsoft.com/office/drawing/2014/main" id="{DB7D1946-B998-64A6-5651-99D45B7735B8}"/>
              </a:ext>
            </a:extLst>
          </p:cNvPr>
          <p:cNvSpPr/>
          <p:nvPr/>
        </p:nvSpPr>
        <p:spPr>
          <a:xfrm>
            <a:off x="278219" y="292805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and Safety Manager</a:t>
            </a:r>
          </a:p>
        </p:txBody>
      </p:sp>
      <p:cxnSp>
        <p:nvCxnSpPr>
          <p:cNvPr id="18" name="Straight Connector 17">
            <a:extLst>
              <a:ext uri="{FF2B5EF4-FFF2-40B4-BE49-F238E27FC236}">
                <a16:creationId xmlns:a16="http://schemas.microsoft.com/office/drawing/2014/main" id="{A595BD2F-9AFC-A71B-653E-18DEDECD26C9}"/>
              </a:ext>
            </a:extLst>
          </p:cNvPr>
          <p:cNvCxnSpPr>
            <a:stCxn id="2" idx="2"/>
          </p:cNvCxnSpPr>
          <p:nvPr/>
        </p:nvCxnSpPr>
        <p:spPr>
          <a:xfrm flipH="1">
            <a:off x="2519329" y="2339551"/>
            <a:ext cx="1" cy="251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8DC1EA-E1FA-CC07-A22D-E2C8D6A8E06D}"/>
              </a:ext>
            </a:extLst>
          </p:cNvPr>
          <p:cNvCxnSpPr/>
          <p:nvPr/>
        </p:nvCxnSpPr>
        <p:spPr>
          <a:xfrm flipH="1">
            <a:off x="1165323" y="2590800"/>
            <a:ext cx="13540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1526C4-97C5-D890-D710-5997DED68D1F}"/>
              </a:ext>
            </a:extLst>
          </p:cNvPr>
          <p:cNvCxnSpPr/>
          <p:nvPr/>
        </p:nvCxnSpPr>
        <p:spPr>
          <a:xfrm>
            <a:off x="2519330" y="2590800"/>
            <a:ext cx="14423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777E3EC-34C5-5E63-E953-7B1921D9DDB0}"/>
              </a:ext>
            </a:extLst>
          </p:cNvPr>
          <p:cNvCxnSpPr>
            <a:endCxn id="9" idx="0"/>
          </p:cNvCxnSpPr>
          <p:nvPr/>
        </p:nvCxnSpPr>
        <p:spPr>
          <a:xfrm>
            <a:off x="1165323" y="2590800"/>
            <a:ext cx="1" cy="3372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FE7421F-5305-0CFF-1918-6F50E4FD03FF}"/>
              </a:ext>
            </a:extLst>
          </p:cNvPr>
          <p:cNvCxnSpPr>
            <a:stCxn id="9" idx="2"/>
            <a:endCxn id="4" idx="0"/>
          </p:cNvCxnSpPr>
          <p:nvPr/>
        </p:nvCxnSpPr>
        <p:spPr>
          <a:xfrm>
            <a:off x="1165324" y="3657987"/>
            <a:ext cx="0" cy="374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129E697-40E1-A0C2-4CC3-6D411D152839}"/>
              </a:ext>
            </a:extLst>
          </p:cNvPr>
          <p:cNvCxnSpPr>
            <a:stCxn id="4" idx="2"/>
            <a:endCxn id="5" idx="0"/>
          </p:cNvCxnSpPr>
          <p:nvPr/>
        </p:nvCxnSpPr>
        <p:spPr>
          <a:xfrm>
            <a:off x="1165324" y="4762804"/>
            <a:ext cx="0" cy="4470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55259C9-A52F-0342-35E2-F2F9091F9635}"/>
              </a:ext>
            </a:extLst>
          </p:cNvPr>
          <p:cNvCxnSpPr>
            <a:endCxn id="3" idx="0"/>
          </p:cNvCxnSpPr>
          <p:nvPr/>
        </p:nvCxnSpPr>
        <p:spPr>
          <a:xfrm>
            <a:off x="3961728" y="2590800"/>
            <a:ext cx="2" cy="3372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DF17E4-9C12-15BE-4A74-B6B3F7B7E1FD}"/>
              </a:ext>
            </a:extLst>
          </p:cNvPr>
          <p:cNvCxnSpPr>
            <a:stCxn id="3" idx="2"/>
            <a:endCxn id="11" idx="0"/>
          </p:cNvCxnSpPr>
          <p:nvPr/>
        </p:nvCxnSpPr>
        <p:spPr>
          <a:xfrm flipH="1">
            <a:off x="3961729" y="3657987"/>
            <a:ext cx="1" cy="374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215389"/>
            <a:ext cx="10716028" cy="5958426"/>
          </a:xfrm>
          <a:prstGeom prst="rect">
            <a:avLst/>
          </a:prstGeom>
          <a:noFill/>
        </p:spPr>
        <p:txBody>
          <a:bodyPr wrap="square">
            <a:spAutoFit/>
          </a:bodyPr>
          <a:lstStyle/>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Wingdings" panose="05000000000000000000" pitchFamily="2" charset="2"/>
              <a:buChar char="Ø"/>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Updating and managing the repairs and maintenance section of </a:t>
            </a:r>
            <a:r>
              <a:rPr lang="en-US" sz="1200" dirty="0" err="1">
                <a:effectLst/>
                <a:latin typeface="TWK Lausanne 350" panose="02000503040000020004" pitchFamily="50" charset="0"/>
                <a:ea typeface="Times New Roman" panose="02020603050405020304" pitchFamily="18" charset="0"/>
                <a:cs typeface="Arial" panose="020B0604020202020204" pitchFamily="34" charset="0"/>
              </a:rPr>
              <a:t>Homemaster</a:t>
            </a:r>
            <a:r>
              <a:rPr lang="en-US" sz="1200" dirty="0">
                <a:effectLst/>
                <a:latin typeface="TWK Lausanne 350" panose="02000503040000020004" pitchFamily="50" charset="0"/>
                <a:ea typeface="Times New Roman" panose="02020603050405020304" pitchFamily="18" charset="0"/>
                <a:cs typeface="Arial" panose="020B0604020202020204" pitchFamily="34" charset="0"/>
              </a:rPr>
              <a:t> to include internal, external and landlord repairs.</a:t>
            </a:r>
          </a:p>
          <a:p>
            <a:pPr marL="171450" lvl="0" indent="-171450">
              <a:lnSpc>
                <a:spcPct val="107000"/>
              </a:lnSpc>
              <a:spcAft>
                <a:spcPts val="800"/>
              </a:spcAft>
              <a:buFont typeface="Wingdings" panose="05000000000000000000" pitchFamily="2" charset="2"/>
              <a:buChar char="Ø"/>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Facilitate the administration process for repairs and maintenance.</a:t>
            </a:r>
          </a:p>
          <a:p>
            <a:pPr marL="171450" lvl="0" indent="-171450">
              <a:lnSpc>
                <a:spcPct val="107000"/>
              </a:lnSpc>
              <a:spcAft>
                <a:spcPts val="800"/>
              </a:spcAft>
              <a:buFont typeface="Wingdings" panose="05000000000000000000" pitchFamily="2" charset="2"/>
              <a:buChar char="Ø"/>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Liaise with staff teams and management in relation to property repairs and void assessments and repairs. </a:t>
            </a:r>
          </a:p>
          <a:p>
            <a:pPr marL="171450" lvl="0" indent="-171450">
              <a:lnSpc>
                <a:spcPct val="107000"/>
              </a:lnSpc>
              <a:spcAft>
                <a:spcPts val="800"/>
              </a:spcAft>
              <a:buFont typeface="Wingdings" panose="05000000000000000000" pitchFamily="2" charset="2"/>
              <a:buChar char="Ø"/>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Using the </a:t>
            </a:r>
            <a:r>
              <a:rPr lang="en-US" sz="1200" dirty="0" err="1">
                <a:effectLst/>
                <a:latin typeface="TWK Lausanne 350" panose="02000503040000020004" pitchFamily="50" charset="0"/>
                <a:ea typeface="Times New Roman" panose="02020603050405020304" pitchFamily="18" charset="0"/>
                <a:cs typeface="Arial" panose="020B0604020202020204" pitchFamily="34" charset="0"/>
              </a:rPr>
              <a:t>Homemaster</a:t>
            </a:r>
            <a:r>
              <a:rPr lang="en-US" sz="1200" dirty="0">
                <a:effectLst/>
                <a:latin typeface="TWK Lausanne 350" panose="02000503040000020004" pitchFamily="50" charset="0"/>
                <a:ea typeface="Times New Roman" panose="02020603050405020304" pitchFamily="18" charset="0"/>
                <a:cs typeface="Arial" panose="020B0604020202020204" pitchFamily="34" charset="0"/>
              </a:rPr>
              <a:t> system accurately record the repair or void and escalate to internal Maintenance Team. </a:t>
            </a:r>
          </a:p>
          <a:p>
            <a:pPr marL="171450" lvl="0" indent="-171450">
              <a:lnSpc>
                <a:spcPct val="107000"/>
              </a:lnSpc>
              <a:spcAft>
                <a:spcPts val="800"/>
              </a:spcAft>
              <a:buFont typeface="Wingdings" panose="05000000000000000000" pitchFamily="2" charset="2"/>
              <a:buChar char="Ø"/>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Monitor completion dates with internal, external and landlord contractors and escalate any issues to the relevant person/team.</a:t>
            </a:r>
          </a:p>
          <a:p>
            <a:pPr marL="171450" lvl="0" indent="-171450">
              <a:lnSpc>
                <a:spcPct val="107000"/>
              </a:lnSpc>
              <a:spcAft>
                <a:spcPts val="800"/>
              </a:spcAft>
              <a:buFont typeface="Wingdings" panose="05000000000000000000" pitchFamily="2" charset="2"/>
              <a:buChar char="Ø"/>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Update the Tracker system with status of void assessment and repair.</a:t>
            </a:r>
          </a:p>
          <a:p>
            <a:pPr marL="171450" lvl="0" indent="-171450">
              <a:lnSpc>
                <a:spcPct val="107000"/>
              </a:lnSpc>
              <a:spcAft>
                <a:spcPts val="800"/>
              </a:spcAft>
              <a:buFont typeface="Wingdings" panose="05000000000000000000" pitchFamily="2" charset="2"/>
              <a:buChar char="Ø"/>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Notify relevant staff or services to confirm status of property repairs.</a:t>
            </a:r>
          </a:p>
          <a:p>
            <a:pPr marL="171450" lvl="0" indent="-171450">
              <a:lnSpc>
                <a:spcPct val="107000"/>
              </a:lnSpc>
              <a:spcAft>
                <a:spcPts val="800"/>
              </a:spcAft>
              <a:buFont typeface="Wingdings" panose="05000000000000000000" pitchFamily="2" charset="2"/>
              <a:buChar char="Ø"/>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On receipt of </a:t>
            </a:r>
            <a:r>
              <a:rPr lang="en-US" sz="1200" dirty="0" err="1">
                <a:effectLst/>
                <a:latin typeface="TWK Lausanne 350" panose="02000503040000020004" pitchFamily="50" charset="0"/>
                <a:ea typeface="Times New Roman" panose="02020603050405020304" pitchFamily="18" charset="0"/>
                <a:cs typeface="Arial" panose="020B0604020202020204" pitchFamily="34" charset="0"/>
              </a:rPr>
              <a:t>authorised</a:t>
            </a:r>
            <a:r>
              <a:rPr lang="en-US" sz="1200" dirty="0">
                <a:effectLst/>
                <a:latin typeface="TWK Lausanne 350" panose="02000503040000020004" pitchFamily="50" charset="0"/>
                <a:ea typeface="Times New Roman" panose="02020603050405020304" pitchFamily="18" charset="0"/>
                <a:cs typeface="Arial" panose="020B0604020202020204" pitchFamily="34" charset="0"/>
              </a:rPr>
              <a:t> invoices close jobs on </a:t>
            </a:r>
            <a:r>
              <a:rPr lang="en-US" sz="1200" dirty="0" err="1">
                <a:effectLst/>
                <a:latin typeface="TWK Lausanne 350" panose="02000503040000020004" pitchFamily="50" charset="0"/>
                <a:ea typeface="Times New Roman" panose="02020603050405020304" pitchFamily="18" charset="0"/>
                <a:cs typeface="Arial" panose="020B0604020202020204" pitchFamily="34" charset="0"/>
              </a:rPr>
              <a:t>Homemaster</a:t>
            </a:r>
            <a:r>
              <a:rPr lang="en-US" sz="1200" dirty="0">
                <a:effectLst/>
                <a:latin typeface="TWK Lausanne 350" panose="02000503040000020004" pitchFamily="50" charset="0"/>
                <a:ea typeface="Times New Roman" panose="02020603050405020304" pitchFamily="18" charset="0"/>
                <a:cs typeface="Arial" panose="020B0604020202020204" pitchFamily="34" charset="0"/>
              </a:rPr>
              <a:t> and input all relevant costs and dates.</a:t>
            </a:r>
          </a:p>
          <a:p>
            <a:pPr marL="171450" lvl="0" indent="-171450">
              <a:lnSpc>
                <a:spcPct val="107000"/>
              </a:lnSpc>
              <a:spcAft>
                <a:spcPts val="800"/>
              </a:spcAft>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Ensure forward maintenance is planned. Schedule repairs into Outlook calendar for maintenance team, liaise with tenant to arrange access and confirm if there are any additional considerations.</a:t>
            </a:r>
          </a:p>
          <a:p>
            <a:pPr marL="171450" lvl="0" indent="-171450">
              <a:lnSpc>
                <a:spcPct val="107000"/>
              </a:lnSpc>
              <a:spcAft>
                <a:spcPts val="800"/>
              </a:spcAft>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Continuously update Work Orders on </a:t>
            </a:r>
            <a:r>
              <a:rPr lang="en-US" sz="1200" dirty="0" err="1">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Homemaster</a:t>
            </a: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 with applicable information. </a:t>
            </a:r>
          </a:p>
          <a:p>
            <a:pPr marL="171450" lvl="0" indent="-171450">
              <a:lnSpc>
                <a:spcPct val="107000"/>
              </a:lnSpc>
              <a:spcAft>
                <a:spcPts val="800"/>
              </a:spcAft>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Source appropriate external suppliers to be added to </a:t>
            </a:r>
            <a:r>
              <a:rPr lang="en-US" sz="1200" dirty="0" err="1">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Homemaster</a:t>
            </a: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 contractors list and ensure that all necessary checks have been carried out.</a:t>
            </a:r>
          </a:p>
          <a:p>
            <a:pPr marL="171450" lvl="0" indent="-171450">
              <a:lnSpc>
                <a:spcPct val="107000"/>
              </a:lnSpc>
              <a:spcAft>
                <a:spcPts val="800"/>
              </a:spcAft>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General housekeeping tasks in relation to </a:t>
            </a:r>
            <a:r>
              <a:rPr lang="en-US" sz="1200" dirty="0" err="1">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Homemaster</a:t>
            </a: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 and other systems are </a:t>
            </a:r>
            <a:r>
              <a:rPr lang="en-US" sz="1200" dirty="0" err="1">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utilised</a:t>
            </a: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a:t>
            </a:r>
          </a:p>
          <a:p>
            <a:pPr marL="171450" lvl="0" indent="-171450">
              <a:lnSpc>
                <a:spcPct val="107000"/>
              </a:lnSpc>
              <a:spcAft>
                <a:spcPts val="800"/>
              </a:spcAft>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Effective communication within wider Property Team at the relevant times.</a:t>
            </a:r>
          </a:p>
          <a:p>
            <a:pPr marL="171450" lvl="0" indent="-171450">
              <a:lnSpc>
                <a:spcPct val="107000"/>
              </a:lnSpc>
              <a:spcAft>
                <a:spcPts val="800"/>
              </a:spcAft>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General filing, admin and telephone support.</a:t>
            </a:r>
          </a:p>
          <a:p>
            <a:pPr marL="171450" lvl="0" indent="-171450">
              <a:lnSpc>
                <a:spcPct val="107000"/>
              </a:lnSpc>
              <a:spcAft>
                <a:spcPts val="800"/>
              </a:spcAft>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Any other ad hoc repairs </a:t>
            </a:r>
            <a:r>
              <a:rPr lang="en-US" sz="1200" dirty="0">
                <a:effectLst/>
                <a:latin typeface="TWK Lausanne 350" panose="02000503040000020004" pitchFamily="50" charset="0"/>
                <a:ea typeface="Times New Roman" panose="02020603050405020304" pitchFamily="18" charset="0"/>
                <a:cs typeface="Arial" panose="020B0604020202020204" pitchFamily="34" charset="0"/>
              </a:rPr>
              <a:t>and property admin duties as requested</a:t>
            </a:r>
          </a:p>
          <a:p>
            <a:pPr marL="171450" lvl="0" indent="-171450">
              <a:lnSpc>
                <a:spcPct val="107000"/>
              </a:lnSpc>
              <a:spcAft>
                <a:spcPts val="800"/>
              </a:spcAft>
              <a:buFont typeface="Wingdings" panose="05000000000000000000" pitchFamily="2" charset="2"/>
              <a:buChar char="Ø"/>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compliance with all relevant health and safety legislation and report any safety concerns or incidents</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07000"/>
              </a:lnSpc>
              <a:buSzPts val="1000"/>
              <a:buFont typeface="Symbol" panose="05050102010706020507" pitchFamily="18" charset="2"/>
              <a:buChar char=""/>
            </a:pP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br>
              <a:rPr lang="en-GB" sz="1200" dirty="0">
                <a:effectLst/>
                <a:latin typeface="TWK Lausanne 350" panose="02000503040000020004" pitchFamily="50" charset="0"/>
                <a:ea typeface="Calibri" panose="020F0502020204030204" pitchFamily="34" charset="0"/>
                <a:cs typeface="Times New Roman" panose="02020603050405020304" pitchFamily="18" charset="0"/>
              </a:rPr>
            </a:b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13788" y="1659921"/>
            <a:ext cx="10533603" cy="3747308"/>
          </a:xfrm>
          <a:prstGeom prst="rect">
            <a:avLst/>
          </a:prstGeom>
          <a:noFill/>
        </p:spPr>
        <p:txBody>
          <a:bodyPr wrap="square">
            <a:spAutoFit/>
          </a:bodyPr>
          <a:lstStyle/>
          <a:p>
            <a:pPr marL="171450" lvl="0" indent="-171450" algn="just">
              <a:lnSpc>
                <a:spcPct val="115000"/>
              </a:lnSpc>
              <a:buFont typeface="Wingdings" panose="05000000000000000000" pitchFamily="2" charset="2"/>
              <a:buChar char="Ø"/>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Actively contribute to your service, the service ARIP and the organisations development and improvement.</a:t>
            </a:r>
          </a:p>
          <a:p>
            <a:pPr marL="171450" lvl="0" indent="-171450" algn="just">
              <a:lnSpc>
                <a:spcPct val="115000"/>
              </a:lnSpc>
              <a:buFont typeface="Wingdings" panose="05000000000000000000" pitchFamily="2" charset="2"/>
              <a:buChar char="Ø"/>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Participate in team meetings.</a:t>
            </a:r>
          </a:p>
          <a:p>
            <a:pPr marL="171450" lvl="0" indent="-171450" algn="just">
              <a:lnSpc>
                <a:spcPct val="115000"/>
              </a:lnSpc>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Arial" panose="020B0604020202020204" pitchFamily="34" charset="0"/>
              </a:rPr>
              <a:t>Attend and participate in training and share learning experiences.</a:t>
            </a:r>
          </a:p>
          <a:p>
            <a:pPr marL="171450" lvl="0" indent="-171450" algn="just">
              <a:lnSpc>
                <a:spcPct val="115000"/>
              </a:lnSpc>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Arial" panose="020B0604020202020204" pitchFamily="34" charset="0"/>
              </a:rPr>
              <a:t>Engage in reflective practice.</a:t>
            </a:r>
          </a:p>
          <a:p>
            <a:pPr marL="171450" lvl="0" indent="-171450" algn="just">
              <a:lnSpc>
                <a:spcPct val="115000"/>
              </a:lnSpc>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Arial" panose="020B0604020202020204" pitchFamily="34" charset="0"/>
              </a:rPr>
              <a:t>Feedback on the review of organisational polices &amp; procedures and local guidelines.</a:t>
            </a:r>
          </a:p>
          <a:p>
            <a:pPr marL="171450" lvl="0" indent="-171450" algn="just">
              <a:lnSpc>
                <a:spcPct val="115000"/>
              </a:lnSpc>
              <a:buFont typeface="Wingdings" panose="05000000000000000000" pitchFamily="2" charset="2"/>
              <a:buChar char="Ø"/>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Promote and represent Right There services positively.</a:t>
            </a:r>
          </a:p>
          <a:p>
            <a:pPr marL="171450" lvl="0" indent="-171450" algn="just">
              <a:lnSpc>
                <a:spcPct val="115000"/>
              </a:lnSpc>
              <a:buFont typeface="Wingdings" panose="05000000000000000000" pitchFamily="2" charset="2"/>
              <a:buChar char="Ø"/>
            </a:pPr>
            <a:r>
              <a:rPr lang="en-GB" sz="1200" dirty="0">
                <a:effectLst/>
                <a:latin typeface="TWK Lausanne 350" panose="02000503040000020004" pitchFamily="50" charset="0"/>
                <a:ea typeface="Calibri" panose="020F0502020204030204" pitchFamily="34" charset="0"/>
                <a:cs typeface="Arial" panose="020B0604020202020204" pitchFamily="34" charset="0"/>
              </a:rPr>
              <a:t>Strive for continuous personal and professional development.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GB" sz="1200" b="1" dirty="0">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D794F1-94B9-4D1B-AED5-C98D7FEFA3F7}">
  <ds:schemaRefs>
    <ds:schemaRef ds:uri="5918e872-e67b-4fda-801c-e11e2e8f9e7e"/>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terms/"/>
    <ds:schemaRef ds:uri="http://purl.org/dc/elements/1.1/"/>
    <ds:schemaRef ds:uri="a3b0d63c-cdf0-4c0c-bf95-5155ff5031c1"/>
    <ds:schemaRef ds:uri="http://schemas.openxmlformats.org/package/2006/metadata/core-properties"/>
    <ds:schemaRef ds:uri="9f7d3311-57c9-43fe-8231-1e93a56e81a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1465</Words>
  <Application>Microsoft Office PowerPoint</Application>
  <PresentationFormat>Widescreen</PresentationFormat>
  <Paragraphs>136</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Tiempos Headline Regular</vt:lpstr>
      <vt:lpstr>Arial</vt:lpstr>
      <vt:lpstr>TWK Lausanne 500</vt:lpstr>
      <vt:lpstr>TWK Lausanne 450</vt:lpstr>
      <vt:lpstr>Tiempos Headline Medium</vt:lpstr>
      <vt:lpstr>Symbol</vt:lpstr>
      <vt:lpstr>TWK Lausanne 350</vt:lpstr>
      <vt:lpstr>Wingdings</vt:lpstr>
      <vt:lpstr>TWK Lausanne 300</vt:lpstr>
      <vt:lpstr>Segoe UI</vt:lpstr>
      <vt:lpstr>Calibri</vt:lpstr>
      <vt:lpstr>Times New Roman</vt:lpstr>
      <vt:lpstr>Calibri Light</vt:lpstr>
      <vt:lpstr>Office Theme</vt:lpstr>
      <vt:lpstr>1_Office Theme</vt:lpstr>
      <vt:lpstr>Job Pack   Property Administrator (April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2025-05-06T08:42:59Z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