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9" r:id="rId15"/>
    <p:sldId id="308"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6B0156CA-24B4-4CEA-86CC-AE69978A78A2}"/>
    <pc:docChg chg="modSld">
      <pc:chgData name="Ainslie Bradley" userId="cf0bf7ea-799c-42a9-bae9-2cd257c54eb6" providerId="ADAL" clId="{6B0156CA-24B4-4CEA-86CC-AE69978A78A2}" dt="2025-05-09T14:31:42.956" v="148" actId="20577"/>
      <pc:docMkLst>
        <pc:docMk/>
      </pc:docMkLst>
      <pc:sldChg chg="modSp mod">
        <pc:chgData name="Ainslie Bradley" userId="cf0bf7ea-799c-42a9-bae9-2cd257c54eb6" providerId="ADAL" clId="{6B0156CA-24B4-4CEA-86CC-AE69978A78A2}" dt="2025-04-23T06:23:08.425" v="52" actId="20577"/>
        <pc:sldMkLst>
          <pc:docMk/>
          <pc:sldMk cId="57218788" sldId="283"/>
        </pc:sldMkLst>
        <pc:spChg chg="mod">
          <ac:chgData name="Ainslie Bradley" userId="cf0bf7ea-799c-42a9-bae9-2cd257c54eb6" providerId="ADAL" clId="{6B0156CA-24B4-4CEA-86CC-AE69978A78A2}" dt="2025-04-23T06:23:01.447" v="47" actId="20577"/>
          <ac:spMkLst>
            <pc:docMk/>
            <pc:sldMk cId="57218788" sldId="283"/>
            <ac:spMk id="3" creationId="{0658C970-5B5D-D1BA-005E-CBAF0E55ED52}"/>
          </ac:spMkLst>
        </pc:spChg>
        <pc:spChg chg="mod">
          <ac:chgData name="Ainslie Bradley" userId="cf0bf7ea-799c-42a9-bae9-2cd257c54eb6" providerId="ADAL" clId="{6B0156CA-24B4-4CEA-86CC-AE69978A78A2}" dt="2025-04-23T06:23:08.425" v="52" actId="20577"/>
          <ac:spMkLst>
            <pc:docMk/>
            <pc:sldMk cId="57218788" sldId="283"/>
            <ac:spMk id="8" creationId="{0D1BD669-F8FA-143E-9814-6B3E60126B5A}"/>
          </ac:spMkLst>
        </pc:spChg>
      </pc:sldChg>
      <pc:sldChg chg="modSp mod">
        <pc:chgData name="Ainslie Bradley" userId="cf0bf7ea-799c-42a9-bae9-2cd257c54eb6" providerId="ADAL" clId="{6B0156CA-24B4-4CEA-86CC-AE69978A78A2}" dt="2025-05-09T14:31:42.956" v="148" actId="20577"/>
        <pc:sldMkLst>
          <pc:docMk/>
          <pc:sldMk cId="3693005957" sldId="300"/>
        </pc:sldMkLst>
        <pc:spChg chg="mod">
          <ac:chgData name="Ainslie Bradley" userId="cf0bf7ea-799c-42a9-bae9-2cd257c54eb6" providerId="ADAL" clId="{6B0156CA-24B4-4CEA-86CC-AE69978A78A2}" dt="2025-05-09T14:31:42.956" v="148"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09/05/2025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5/9/2025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5/9/2025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Property Clearance and Maintenance Worker </a:t>
            </a:r>
            <a:br>
              <a:rPr lang="en-US" sz="4400" dirty="0">
                <a:latin typeface="Tiempos Headline Regular" panose="02020503060303060403" pitchFamily="18" charset="0"/>
              </a:rPr>
            </a:br>
            <a:r>
              <a:rPr lang="en-US" sz="1800">
                <a:latin typeface="TWK Lausanne 350" panose="02000503040000020004" pitchFamily="50" charset="0"/>
              </a:rPr>
              <a:t>(January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960076"/>
          </a:xfrm>
          <a:prstGeom prst="rect">
            <a:avLst/>
          </a:prstGeom>
          <a:noFill/>
        </p:spPr>
        <p:txBody>
          <a:bodyPr wrap="square" rtlCol="0">
            <a:spAutoFit/>
          </a:bodyPr>
          <a:lstStyle/>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Experience of carrying out repairs and have good DIY skills </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Experience of carrying out labouring and cleaning duties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Understanding of Health and Safety issues</a:t>
            </a:r>
            <a:r>
              <a:rPr lang="en-GB" sz="1200" dirty="0">
                <a:latin typeface="TWK Lausanne 350" panose="02000503040000020004" pitchFamily="50" charset="0"/>
                <a:ea typeface="Times New Roman" panose="02020603050405020304" pitchFamily="18" charset="0"/>
                <a:cs typeface="Arial" panose="020B0604020202020204" pitchFamily="34" charset="0"/>
              </a:rPr>
              <a:t>, working to a safe and high standard in line with legislative requirements</a:t>
            </a:r>
            <a:endParaRPr lang="en-GB" sz="1200" dirty="0">
              <a:solidFill>
                <a:srgbClr val="000000"/>
              </a:solidFill>
              <a:latin typeface="TWK Lausanne 350" panose="02000503040000020004" pitchFamily="50" charset="0"/>
            </a:endParaRP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ensure the service is delivered in accordance with housing legislation</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show initiative, effective time management, and work in a high paced environment</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Record use of time and materials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Computer literate</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Flexibility with regards to working patterns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Full UK driving license </a:t>
            </a:r>
            <a:endParaRPr lang="en-GB" sz="1200" strike="sngStrike" dirty="0">
              <a:solidFill>
                <a:srgbClr val="000000"/>
              </a:solidFill>
              <a:highlight>
                <a:srgbClr val="FFFF00"/>
              </a:highlight>
              <a:latin typeface="TWK Lausanne 350" panose="02000503040000020004" pitchFamily="50" charset="0"/>
            </a:endParaRP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respond at short notice to crisis situations</a:t>
            </a: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build relationships with colleagues and contractors</a:t>
            </a: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understand and consider the views, concerns and needs of others when taking action</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Commitment to provide a safe environment for the people we support and our colleagues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163897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036455"/>
          </a:xfrm>
          <a:prstGeom prst="rect">
            <a:avLst/>
          </a:prstGeom>
          <a:noFill/>
        </p:spPr>
        <p:txBody>
          <a:bodyPr wrap="square" rtlCol="0">
            <a:spAutoFit/>
          </a:bodyPr>
          <a:lstStyle/>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Health and Safety Training</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First Aid Certificate</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Other relevant training</a:t>
            </a:r>
          </a:p>
          <a:p>
            <a:pPr marL="285750" indent="-285750">
              <a:lnSpc>
                <a:spcPct val="115000"/>
              </a:lnSpc>
              <a:spcAft>
                <a:spcPts val="800"/>
              </a:spcAft>
              <a:buFont typeface="Wingdings" panose="05000000000000000000" pitchFamily="2" charset="2"/>
              <a:buChar char="ü"/>
            </a:pPr>
            <a:r>
              <a:rPr lang="en-GB" sz="1200">
                <a:latin typeface="TWK Lausanne 350" panose="02000503040000020004" pitchFamily="50" charset="0"/>
                <a:ea typeface="Calibri" panose="020F0502020204030204" pitchFamily="34" charset="0"/>
              </a:rPr>
              <a:t>Current valid CSCS card</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Experience of working in a similar environment</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Awareness of issues surrounding homelessness</a:t>
            </a:r>
          </a:p>
          <a:p>
            <a:pPr marL="285750" indent="-285750">
              <a:buFont typeface="Wingdings" panose="05000000000000000000" pitchFamily="2" charset="2"/>
              <a:buChar char="ü"/>
            </a:pPr>
            <a:r>
              <a:rPr lang="en-US" sz="1200">
                <a:latin typeface="TWK Lausanne 350" panose="02000503040000020004" pitchFamily="50" charset="0"/>
                <a:cs typeface="Arial" panose="020B0604020202020204" pitchFamily="34" charset="0"/>
              </a:rPr>
              <a:t>Understanding the needs and rights of </a:t>
            </a:r>
            <a:r>
              <a:rPr lang="en-GB" sz="1200">
                <a:latin typeface="TWK Lausanne 350" panose="02000503040000020004" pitchFamily="50" charset="0"/>
                <a:cs typeface="Arial" panose="020B0604020202020204" pitchFamily="34" charset="0"/>
              </a:rPr>
              <a:t>people we support</a:t>
            </a:r>
            <a:endParaRPr lang="en-GB" sz="1200" dirty="0">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00902"/>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(£24,252 - £25,961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hours,  Monday to Friday – worked flexibly between the hours of 8.00am to 6.00pm, with one-hour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effectLst/>
                <a:latin typeface="TWK Lausanne 350" panose="02000503040000020004" pitchFamily="50" charset="0"/>
                <a:ea typeface="Calibri" panose="020F0502020204030204" pitchFamily="34" charset="0"/>
                <a:cs typeface="Aptos" panose="020B0004020202020204" pitchFamily="34" charset="0"/>
              </a:rPr>
              <a:t>Rosemount Business Park, 141-145 Charles Street, Unit M7/8,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t>
            </a:r>
            <a:r>
              <a:rPr lang="en-GB" sz="1400">
                <a:latin typeface="TWK Lausanne 350" panose="02000503040000020004" pitchFamily="50" charset="0"/>
              </a:rPr>
              <a:t>are received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Property Clearance and </a:t>
            </a:r>
          </a:p>
          <a:p>
            <a:r>
              <a:rPr lang="en-GB" sz="3200" dirty="0">
                <a:latin typeface="Tiempos Headline Regular" panose="02020503060303060403" pitchFamily="18" charset="0"/>
              </a:rPr>
              <a:t>Maintenance Worker </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154984"/>
          </a:xfrm>
          <a:prstGeom prst="rect">
            <a:avLst/>
          </a:prstGeom>
          <a:noFill/>
        </p:spPr>
        <p:txBody>
          <a:bodyPr wrap="square">
            <a:spAutoFit/>
          </a:bodyPr>
          <a:lstStyle/>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a:t>
            </a:r>
            <a:r>
              <a:rPr lang="en-GB" sz="1400">
                <a:latin typeface="TWK Lausanne 350" panose="02000503040000020004" pitchFamily="50" charset="0"/>
                <a:cs typeface="Times New Roman" panose="02020603050405020304" pitchFamily="18" charset="0"/>
              </a:rPr>
              <a:t>of 470+ </a:t>
            </a:r>
            <a:r>
              <a:rPr lang="en-GB" sz="1400" dirty="0">
                <a:latin typeface="TWK Lausanne 350" panose="02000503040000020004" pitchFamily="50" charset="0"/>
                <a:cs typeface="Times New Roman" panose="02020603050405020304" pitchFamily="18" charset="0"/>
              </a:rPr>
              <a:t>properties of various size, predominantly in the Glasgow area and includes general administration, maintenance workers, technicians, painters and joiners</a:t>
            </a:r>
          </a:p>
          <a:p>
            <a:pPr>
              <a:spcAft>
                <a:spcPts val="1200"/>
              </a:spcAft>
            </a:pPr>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Property Clearance and Maintenance Worker is part of the uplift and removal team </a:t>
            </a:r>
            <a:r>
              <a:rPr lang="en-US" sz="1400" dirty="0">
                <a:latin typeface="TWK Lausanne 350" panose="02000503040000020004" pitchFamily="50" charset="0"/>
                <a:ea typeface="Times New Roman" panose="02020603050405020304" pitchFamily="18" charset="0"/>
                <a:cs typeface="Arial" panose="020B0604020202020204" pitchFamily="34" charset="0"/>
              </a:rPr>
              <a:t>and will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carry out clearance and minor repairs of properties to provide a high-quality accommodation function facilitating and supporting Right There’s vision of a world where everyone has an equal chance to create a safe and supportive place to call home as well as providing holistic support to people across Scotland</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latin typeface="TWK Lausanne 350" panose="02000503040000020004" pitchFamily="50" charset="0"/>
            </a:endParaRPr>
          </a:p>
          <a:p>
            <a:pPr algn="ctr"/>
            <a:r>
              <a:rPr lang="en-GB" sz="1200" dirty="0">
                <a:solidFill>
                  <a:schemeClr val="tx1"/>
                </a:solidFill>
                <a:latin typeface="TWK Lausanne 350" panose="02000503040000020004" pitchFamily="50" charset="0"/>
              </a:rPr>
              <a:t>Maintenance Workers, Painters, </a:t>
            </a:r>
            <a:r>
              <a:rPr lang="en-GB" sz="1200" dirty="0" err="1">
                <a:solidFill>
                  <a:schemeClr val="tx1"/>
                </a:solidFill>
                <a:latin typeface="TWK Lausanne 350" panose="02000503040000020004" pitchFamily="50" charset="0"/>
              </a:rPr>
              <a:t>Joiner,Technicians</a:t>
            </a:r>
            <a:r>
              <a:rPr lang="en-GB" sz="1200" dirty="0">
                <a:solidFill>
                  <a:schemeClr val="tx1"/>
                </a:solidFill>
                <a:latin typeface="TWK Lausanne 350" panose="02000503040000020004" pitchFamily="50" charset="0"/>
              </a:rPr>
              <a:t>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4492640"/>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r>
              <a:rPr lang="en-US" sz="1400" b="1" dirty="0">
                <a:ln>
                  <a:noFill/>
                </a:ln>
                <a:solidFill>
                  <a:srgbClr val="000000"/>
                </a:solidFill>
                <a:effectLst/>
                <a:latin typeface="TWK Lausanne 350" panose="02000503040000020004" pitchFamily="50" charset="0"/>
                <a:ea typeface="Arial Unicode MS"/>
                <a:cs typeface="Arial Unicode MS"/>
              </a:rPr>
              <a:t>Uplift and Removal and maintenance repair responsibilities</a:t>
            </a: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285750" indent="-285750" fontAlgn="base">
              <a:spcAft>
                <a:spcPts val="600"/>
              </a:spcAft>
              <a:buFont typeface="Wingdings" panose="05000000000000000000" pitchFamily="2" charset="2"/>
              <a:buChar char="§"/>
            </a:pPr>
            <a:r>
              <a:rPr lang="en-US" sz="1200" kern="0" dirty="0">
                <a:solidFill>
                  <a:srgbClr val="000000"/>
                </a:solidFill>
                <a:latin typeface="TWK Lausanne 350" panose="02000503040000020004" pitchFamily="50" charset="0"/>
              </a:rPr>
              <a:t>Carry out clearance of property contents including fixtures and fittings, furnishings, white goods, floorings, and consumables. </a:t>
            </a:r>
            <a:endParaRPr lang="en-GB" sz="1200" kern="0" dirty="0">
              <a:solidFill>
                <a:srgbClr val="000000"/>
              </a:solidFill>
              <a:latin typeface="TWK Lausanne 350" panose="02000503040000020004" pitchFamily="50" charset="0"/>
            </a:endParaRP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Deliver furniture, white goods, flooring and consumables as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basic clean of property on a clean as you go basis.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Use </a:t>
            </a:r>
            <a:r>
              <a:rPr lang="en-GB" sz="1200" kern="0" dirty="0" err="1">
                <a:solidFill>
                  <a:srgbClr val="000000"/>
                </a:solidFill>
                <a:latin typeface="TWK Lausanne 350" panose="02000503040000020004" pitchFamily="50" charset="0"/>
              </a:rPr>
              <a:t>Sanondaf</a:t>
            </a:r>
            <a:r>
              <a:rPr lang="en-GB" sz="1200" kern="0" dirty="0">
                <a:solidFill>
                  <a:srgbClr val="000000"/>
                </a:solidFill>
                <a:latin typeface="TWK Lausanne 350" panose="02000503040000020004" pitchFamily="50" charset="0"/>
              </a:rPr>
              <a:t> products in initial clearance and on final check before handover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Keep all Right There vehicles clean and tidy using </a:t>
            </a:r>
            <a:r>
              <a:rPr lang="en-GB" sz="1200" kern="0" dirty="0" err="1">
                <a:solidFill>
                  <a:srgbClr val="000000"/>
                </a:solidFill>
                <a:latin typeface="TWK Lausanne 350" panose="02000503040000020004" pitchFamily="50" charset="0"/>
              </a:rPr>
              <a:t>Sanondaf</a:t>
            </a:r>
            <a:r>
              <a:rPr lang="en-GB" sz="1200" kern="0" dirty="0">
                <a:solidFill>
                  <a:srgbClr val="000000"/>
                </a:solidFill>
                <a:latin typeface="TWK Lausanne 350" panose="02000503040000020004" pitchFamily="50" charset="0"/>
              </a:rPr>
              <a:t> were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Keep all Right There tools and equipment in good condition, report where items are damaged or need to be replaced.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Look for ways to recycle /upcycle any equipment taken from properties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Make sure all waste is disposed of in a timely manner with the appropriate waste transfer notes in place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Work closely with Maintenance Supervisor advising on any timeline blockers to completion of property.</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minor repairs and maintenance works.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general planned maintenance when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Recording of time, materials and consumables used to carry out jobs.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Ensure the Right There vehicles, tools and IT devices are kept in good condition.</a:t>
            </a:r>
          </a:p>
          <a:p>
            <a:pPr lvl="0" fontAlgn="base"/>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457200" y="408000"/>
            <a:ext cx="11625944" cy="6026778"/>
          </a:xfrm>
          <a:prstGeom prst="rect">
            <a:avLst/>
          </a:prstGeom>
          <a:noFill/>
        </p:spPr>
        <p:txBody>
          <a:bodyPr wrap="square">
            <a:spAutoFit/>
          </a:bodyPr>
          <a:lstStyle/>
          <a:p>
            <a:pPr fontAlgn="base">
              <a:lnSpc>
                <a:spcPct val="107000"/>
              </a:lnSpc>
              <a:spcAft>
                <a:spcPts val="800"/>
              </a:spcAft>
            </a:pPr>
            <a:r>
              <a:rPr lang="en-GB" sz="1200" b="1" kern="0" dirty="0">
                <a:solidFill>
                  <a:srgbClr val="000000"/>
                </a:solidFill>
                <a:latin typeface="TWK Lausanne 350" panose="02000503040000020004" pitchFamily="50" charset="0"/>
              </a:rPr>
              <a:t>Compliance</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Risk assess all areas prior to any works commencing and use the correct PPE dependant on the level of risk.</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Ensuring works are carried out to a standard in line with Right There and contractors’ standards.</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Ensuring compliance with all relevant health and safety legislation and report any safety concerns or incidents.</a:t>
            </a:r>
          </a:p>
          <a:p>
            <a:pPr marL="342900" indent="-342900" fontAlgn="base">
              <a:lnSpc>
                <a:spcPct val="115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Consistent adherence to all  Right There’s policies and procedures ensuring best practice and legal compliance</a:t>
            </a:r>
          </a:p>
          <a:p>
            <a:pPr marL="342900" lvl="0" indent="-342900" fontAlgn="base">
              <a:lnSpc>
                <a:spcPct val="115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Right There’s policies and procedures.</a:t>
            </a:r>
          </a:p>
          <a:p>
            <a:pPr marL="342900" lvl="0" indent="-342900" fontAlgn="base">
              <a:lnSpc>
                <a:spcPct val="115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Requirements of external agencies and contractors.</a:t>
            </a:r>
          </a:p>
          <a:p>
            <a:pPr>
              <a:lnSpc>
                <a:spcPct val="115000"/>
              </a:lnSpc>
            </a:pPr>
            <a:endParaRPr lang="en-GB" sz="1200" b="1"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15000"/>
              </a:lnSpc>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2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Develop and maintain good communication and working relationships with line manager,  colleagues, contractors and people we support</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Work cooperatively with others as part of a team demonstrating commitment to service objectives</a:t>
            </a:r>
          </a:p>
          <a:p>
            <a:pPr marL="342900" indent="-342900" fontAlgn="base">
              <a:lnSpc>
                <a:spcPct val="115000"/>
              </a:lnSpc>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Have a high standard of professional integrity with colleagues and other providers</a:t>
            </a:r>
            <a:endParaRPr lang="en-GB" sz="12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Establish and uphold clear professional boundaries at all times.</a:t>
            </a:r>
            <a:endParaRPr lang="en-GB" sz="12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Attend and participate in training and engage in reflective practice to share learning experiences.</a:t>
            </a: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Actively participate in regular team meetings providing valuable input and feedback to meet the needs of the Property Team and commit to its development and improvement </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Feedback on the review of organisational polices &amp; procedures and local guidelines. </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Ability to work towards performance targets to achieve agreed result</a:t>
            </a:r>
          </a:p>
          <a:p>
            <a:pPr marL="342900" indent="-342900">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Promote Right There services through agreed mediums</a:t>
            </a:r>
          </a:p>
          <a:p>
            <a:pPr marL="342900" lvl="0" indent="-342900" fontAlgn="base">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Represent the Right There brand following agreed ways of working, demonstrating values led behaviours, and taking pride in wearing the Right There uniform.</a:t>
            </a: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dcmitype/"/>
    <ds:schemaRef ds:uri="http://schemas.openxmlformats.org/package/2006/metadata/core-properties"/>
    <ds:schemaRef ds:uri="5918e872-e67b-4fda-801c-e11e2e8f9e7e"/>
    <ds:schemaRef ds:uri="http://schemas.microsoft.com/office/2006/documentManagement/types"/>
    <ds:schemaRef ds:uri="http://schemas.microsoft.com/office/infopath/2007/PartnerControls"/>
    <ds:schemaRef ds:uri="http://schemas.microsoft.com/office/2006/metadata/properties"/>
    <ds:schemaRef ds:uri="http://purl.org/dc/terms/"/>
    <ds:schemaRef ds:uri="a3b0d63c-cdf0-4c0c-bf95-5155ff5031c1"/>
    <ds:schemaRef ds:uri="9f7d3311-57c9-43fe-8231-1e93a56e81a6"/>
    <ds:schemaRef ds:uri="http://www.w3.org/XML/1998/namespace"/>
    <ds:schemaRef ds:uri="http://purl.org/dc/elements/1.1/"/>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1623</Words>
  <Application>Microsoft Office PowerPoint</Application>
  <PresentationFormat>Widescreen</PresentationFormat>
  <Paragraphs>137</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TWK Lausanne 500</vt:lpstr>
      <vt:lpstr>Tiempos Headline Regular</vt:lpstr>
      <vt:lpstr>Wingdings</vt:lpstr>
      <vt:lpstr>Symbol</vt:lpstr>
      <vt:lpstr>TWK Lausanne 450</vt:lpstr>
      <vt:lpstr>Calibri</vt:lpstr>
      <vt:lpstr>Segoe UI</vt:lpstr>
      <vt:lpstr>Calibri Light</vt:lpstr>
      <vt:lpstr>TWK Lausanne 350</vt:lpstr>
      <vt:lpstr>TWK Lausanne 300</vt:lpstr>
      <vt:lpstr>Tiempos Headline Medium</vt:lpstr>
      <vt:lpstr>Arial</vt:lpstr>
      <vt:lpstr>Office Theme</vt:lpstr>
      <vt:lpstr>1_Office Theme</vt:lpstr>
      <vt:lpstr>Job Pack   Property Clearance and Maintenance Worker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2025-05-09T14:31:43Z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