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315" r:id="rId7"/>
    <p:sldId id="301" r:id="rId8"/>
    <p:sldId id="279" r:id="rId9"/>
    <p:sldId id="278" r:id="rId10"/>
    <p:sldId id="303" r:id="rId11"/>
    <p:sldId id="277" r:id="rId12"/>
    <p:sldId id="285" r:id="rId13"/>
    <p:sldId id="289" r:id="rId14"/>
    <p:sldId id="302" r:id="rId15"/>
    <p:sldId id="308" r:id="rId16"/>
    <p:sldId id="314"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CB11301A-D698-40A0-B9F3-55A8A1F44EF0}"/>
    <pc:docChg chg="custSel mod addSld delSld modSld">
      <pc:chgData name="Ainslie Bradley" userId="cf0bf7ea-799c-42a9-bae9-2cd257c54eb6" providerId="ADAL" clId="{CB11301A-D698-40A0-B9F3-55A8A1F44EF0}" dt="2025-04-22T13:33:37.341" v="768" actId="20577"/>
      <pc:docMkLst>
        <pc:docMk/>
      </pc:docMkLst>
      <pc:sldChg chg="modSp del mod">
        <pc:chgData name="Ainslie Bradley" userId="cf0bf7ea-799c-42a9-bae9-2cd257c54eb6" providerId="ADAL" clId="{CB11301A-D698-40A0-B9F3-55A8A1F44EF0}" dt="2025-04-17T14:02:31.114" v="467" actId="2696"/>
        <pc:sldMkLst>
          <pc:docMk/>
          <pc:sldMk cId="57218788" sldId="283"/>
        </pc:sldMkLst>
      </pc:sldChg>
      <pc:sldChg chg="add del setBg">
        <pc:chgData name="Ainslie Bradley" userId="cf0bf7ea-799c-42a9-bae9-2cd257c54eb6" providerId="ADAL" clId="{CB11301A-D698-40A0-B9F3-55A8A1F44EF0}" dt="2025-04-17T13:55:07.200" v="251"/>
        <pc:sldMkLst>
          <pc:docMk/>
          <pc:sldMk cId="1058346331" sldId="285"/>
        </pc:sldMkLst>
      </pc:sldChg>
      <pc:sldChg chg="modSp add del mod setBg">
        <pc:chgData name="Ainslie Bradley" userId="cf0bf7ea-799c-42a9-bae9-2cd257c54eb6" providerId="ADAL" clId="{CB11301A-D698-40A0-B9F3-55A8A1F44EF0}" dt="2025-04-22T08:41:41.697" v="547" actId="20577"/>
        <pc:sldMkLst>
          <pc:docMk/>
          <pc:sldMk cId="3108892992" sldId="289"/>
        </pc:sldMkLst>
        <pc:spChg chg="mod">
          <ac:chgData name="Ainslie Bradley" userId="cf0bf7ea-799c-42a9-bae9-2cd257c54eb6" providerId="ADAL" clId="{CB11301A-D698-40A0-B9F3-55A8A1F44EF0}" dt="2025-04-22T08:41:41.697" v="547" actId="20577"/>
          <ac:spMkLst>
            <pc:docMk/>
            <pc:sldMk cId="3108892992" sldId="289"/>
            <ac:spMk id="8" creationId="{619B6A0B-1B81-972F-AB73-9865BCE66301}"/>
          </ac:spMkLst>
        </pc:spChg>
      </pc:sldChg>
      <pc:sldChg chg="modSp mod">
        <pc:chgData name="Ainslie Bradley" userId="cf0bf7ea-799c-42a9-bae9-2cd257c54eb6" providerId="ADAL" clId="{CB11301A-D698-40A0-B9F3-55A8A1F44EF0}" dt="2025-04-22T13:33:37.341" v="768" actId="20577"/>
        <pc:sldMkLst>
          <pc:docMk/>
          <pc:sldMk cId="946210017" sldId="295"/>
        </pc:sldMkLst>
        <pc:spChg chg="mod">
          <ac:chgData name="Ainslie Bradley" userId="cf0bf7ea-799c-42a9-bae9-2cd257c54eb6" providerId="ADAL" clId="{CB11301A-D698-40A0-B9F3-55A8A1F44EF0}" dt="2025-04-22T13:33:37.341" v="768" actId="20577"/>
          <ac:spMkLst>
            <pc:docMk/>
            <pc:sldMk cId="946210017" sldId="295"/>
            <ac:spMk id="8" creationId="{619B6A0B-1B81-972F-AB73-9865BCE66301}"/>
          </ac:spMkLst>
        </pc:spChg>
      </pc:sldChg>
      <pc:sldChg chg="modSp mod">
        <pc:chgData name="Ainslie Bradley" userId="cf0bf7ea-799c-42a9-bae9-2cd257c54eb6" providerId="ADAL" clId="{CB11301A-D698-40A0-B9F3-55A8A1F44EF0}" dt="2025-04-22T08:28:54.383" v="521" actId="20577"/>
        <pc:sldMkLst>
          <pc:docMk/>
          <pc:sldMk cId="3693005957" sldId="300"/>
        </pc:sldMkLst>
        <pc:spChg chg="mod">
          <ac:chgData name="Ainslie Bradley" userId="cf0bf7ea-799c-42a9-bae9-2cd257c54eb6" providerId="ADAL" clId="{CB11301A-D698-40A0-B9F3-55A8A1F44EF0}" dt="2025-04-22T08:28:54.383" v="521" actId="20577"/>
          <ac:spMkLst>
            <pc:docMk/>
            <pc:sldMk cId="3693005957" sldId="300"/>
            <ac:spMk id="7" creationId="{F0D31468-386B-4A1A-8ECA-B3014AD770F7}"/>
          </ac:spMkLst>
        </pc:spChg>
      </pc:sldChg>
      <pc:sldChg chg="modSp mod">
        <pc:chgData name="Ainslie Bradley" userId="cf0bf7ea-799c-42a9-bae9-2cd257c54eb6" providerId="ADAL" clId="{CB11301A-D698-40A0-B9F3-55A8A1F44EF0}" dt="2025-04-17T14:03:21.469" v="491" actId="20577"/>
        <pc:sldMkLst>
          <pc:docMk/>
          <pc:sldMk cId="129951829" sldId="301"/>
        </pc:sldMkLst>
        <pc:spChg chg="mod">
          <ac:chgData name="Ainslie Bradley" userId="cf0bf7ea-799c-42a9-bae9-2cd257c54eb6" providerId="ADAL" clId="{CB11301A-D698-40A0-B9F3-55A8A1F44EF0}" dt="2025-04-17T14:02:56.330" v="476" actId="20577"/>
          <ac:spMkLst>
            <pc:docMk/>
            <pc:sldMk cId="129951829" sldId="301"/>
            <ac:spMk id="25" creationId="{5E43C70D-8C36-E5D0-E553-DBA6669B33A4}"/>
          </ac:spMkLst>
        </pc:spChg>
        <pc:spChg chg="mod">
          <ac:chgData name="Ainslie Bradley" userId="cf0bf7ea-799c-42a9-bae9-2cd257c54eb6" providerId="ADAL" clId="{CB11301A-D698-40A0-B9F3-55A8A1F44EF0}" dt="2025-04-17T14:03:11.222" v="483" actId="20577"/>
          <ac:spMkLst>
            <pc:docMk/>
            <pc:sldMk cId="129951829" sldId="301"/>
            <ac:spMk id="26" creationId="{9CEDFC17-CE47-46F5-6AF8-FB596EB45C8A}"/>
          </ac:spMkLst>
        </pc:spChg>
        <pc:spChg chg="mod">
          <ac:chgData name="Ainslie Bradley" userId="cf0bf7ea-799c-42a9-bae9-2cd257c54eb6" providerId="ADAL" clId="{CB11301A-D698-40A0-B9F3-55A8A1F44EF0}" dt="2025-04-17T14:03:17.650" v="487" actId="20577"/>
          <ac:spMkLst>
            <pc:docMk/>
            <pc:sldMk cId="129951829" sldId="301"/>
            <ac:spMk id="27" creationId="{16AA55DB-6131-06EE-1F07-F1AAAB122A91}"/>
          </ac:spMkLst>
        </pc:spChg>
        <pc:spChg chg="mod">
          <ac:chgData name="Ainslie Bradley" userId="cf0bf7ea-799c-42a9-bae9-2cd257c54eb6" providerId="ADAL" clId="{CB11301A-D698-40A0-B9F3-55A8A1F44EF0}" dt="2025-04-17T14:03:21.469" v="491" actId="20577"/>
          <ac:spMkLst>
            <pc:docMk/>
            <pc:sldMk cId="129951829" sldId="301"/>
            <ac:spMk id="28" creationId="{1A90BB0E-4644-A113-F80D-48255D07A458}"/>
          </ac:spMkLst>
        </pc:spChg>
        <pc:spChg chg="mod">
          <ac:chgData name="Ainslie Bradley" userId="cf0bf7ea-799c-42a9-bae9-2cd257c54eb6" providerId="ADAL" clId="{CB11301A-D698-40A0-B9F3-55A8A1F44EF0}" dt="2025-04-17T14:03:14.138" v="485" actId="20577"/>
          <ac:spMkLst>
            <pc:docMk/>
            <pc:sldMk cId="129951829" sldId="301"/>
            <ac:spMk id="30" creationId="{43B1C631-688E-633D-6642-3719B8E8038A}"/>
          </ac:spMkLst>
        </pc:spChg>
        <pc:spChg chg="mod">
          <ac:chgData name="Ainslie Bradley" userId="cf0bf7ea-799c-42a9-bae9-2cd257c54eb6" providerId="ADAL" clId="{CB11301A-D698-40A0-B9F3-55A8A1F44EF0}" dt="2025-04-17T14:03:05.812" v="481" actId="20577"/>
          <ac:spMkLst>
            <pc:docMk/>
            <pc:sldMk cId="129951829" sldId="301"/>
            <ac:spMk id="31" creationId="{0F5FB8C2-C14F-E38D-1F05-812C83ECA74B}"/>
          </ac:spMkLst>
        </pc:spChg>
      </pc:sldChg>
      <pc:sldChg chg="modSp add del mod">
        <pc:chgData name="Ainslie Bradley" userId="cf0bf7ea-799c-42a9-bae9-2cd257c54eb6" providerId="ADAL" clId="{CB11301A-D698-40A0-B9F3-55A8A1F44EF0}" dt="2025-04-22T08:48:21.251" v="554" actId="20577"/>
        <pc:sldMkLst>
          <pc:docMk/>
          <pc:sldMk cId="3981110628" sldId="302"/>
        </pc:sldMkLst>
        <pc:spChg chg="mod">
          <ac:chgData name="Ainslie Bradley" userId="cf0bf7ea-799c-42a9-bae9-2cd257c54eb6" providerId="ADAL" clId="{CB11301A-D698-40A0-B9F3-55A8A1F44EF0}" dt="2025-04-22T08:48:21.251" v="554" actId="20577"/>
          <ac:spMkLst>
            <pc:docMk/>
            <pc:sldMk cId="3981110628" sldId="302"/>
            <ac:spMk id="5" creationId="{B356520C-4EC0-426D-4E62-4348E971F181}"/>
          </ac:spMkLst>
        </pc:spChg>
      </pc:sldChg>
      <pc:sldChg chg="modSp mod">
        <pc:chgData name="Ainslie Bradley" userId="cf0bf7ea-799c-42a9-bae9-2cd257c54eb6" providerId="ADAL" clId="{CB11301A-D698-40A0-B9F3-55A8A1F44EF0}" dt="2025-04-22T08:57:53.137" v="563" actId="20577"/>
        <pc:sldMkLst>
          <pc:docMk/>
          <pc:sldMk cId="2303596187" sldId="305"/>
        </pc:sldMkLst>
        <pc:spChg chg="mod">
          <ac:chgData name="Ainslie Bradley" userId="cf0bf7ea-799c-42a9-bae9-2cd257c54eb6" providerId="ADAL" clId="{CB11301A-D698-40A0-B9F3-55A8A1F44EF0}" dt="2025-04-22T08:57:53.137" v="563" actId="20577"/>
          <ac:spMkLst>
            <pc:docMk/>
            <pc:sldMk cId="2303596187" sldId="305"/>
            <ac:spMk id="2" creationId="{B3ABBA8C-6821-060A-9D0E-6852CC324C47}"/>
          </ac:spMkLst>
        </pc:spChg>
      </pc:sldChg>
      <pc:sldChg chg="del">
        <pc:chgData name="Ainslie Bradley" userId="cf0bf7ea-799c-42a9-bae9-2cd257c54eb6" providerId="ADAL" clId="{CB11301A-D698-40A0-B9F3-55A8A1F44EF0}" dt="2025-04-17T13:23:51.633" v="75" actId="47"/>
        <pc:sldMkLst>
          <pc:docMk/>
          <pc:sldMk cId="3185734724" sldId="306"/>
        </pc:sldMkLst>
      </pc:sldChg>
      <pc:sldChg chg="del">
        <pc:chgData name="Ainslie Bradley" userId="cf0bf7ea-799c-42a9-bae9-2cd257c54eb6" providerId="ADAL" clId="{CB11301A-D698-40A0-B9F3-55A8A1F44EF0}" dt="2025-04-17T13:15:21.962" v="55" actId="47"/>
        <pc:sldMkLst>
          <pc:docMk/>
          <pc:sldMk cId="3466918221" sldId="307"/>
        </pc:sldMkLst>
      </pc:sldChg>
      <pc:sldChg chg="modSp mod">
        <pc:chgData name="Ainslie Bradley" userId="cf0bf7ea-799c-42a9-bae9-2cd257c54eb6" providerId="ADAL" clId="{CB11301A-D698-40A0-B9F3-55A8A1F44EF0}" dt="2025-04-22T08:56:33.724" v="557" actId="20577"/>
        <pc:sldMkLst>
          <pc:docMk/>
          <pc:sldMk cId="3209650847" sldId="308"/>
        </pc:sldMkLst>
        <pc:spChg chg="mod">
          <ac:chgData name="Ainslie Bradley" userId="cf0bf7ea-799c-42a9-bae9-2cd257c54eb6" providerId="ADAL" clId="{CB11301A-D698-40A0-B9F3-55A8A1F44EF0}" dt="2025-04-22T08:56:33.724" v="557" actId="20577"/>
          <ac:spMkLst>
            <pc:docMk/>
            <pc:sldMk cId="3209650847" sldId="308"/>
            <ac:spMk id="5" creationId="{79A9E5BA-E0CE-E0A6-6C5A-EFE8DF7E2F3D}"/>
          </ac:spMkLst>
        </pc:spChg>
      </pc:sldChg>
      <pc:sldChg chg="modSp mod">
        <pc:chgData name="Ainslie Bradley" userId="cf0bf7ea-799c-42a9-bae9-2cd257c54eb6" providerId="ADAL" clId="{CB11301A-D698-40A0-B9F3-55A8A1F44EF0}" dt="2025-04-17T13:57:18.521" v="273"/>
        <pc:sldMkLst>
          <pc:docMk/>
          <pc:sldMk cId="590339862" sldId="314"/>
        </pc:sldMkLst>
        <pc:spChg chg="mod">
          <ac:chgData name="Ainslie Bradley" userId="cf0bf7ea-799c-42a9-bae9-2cd257c54eb6" providerId="ADAL" clId="{CB11301A-D698-40A0-B9F3-55A8A1F44EF0}" dt="2025-04-17T13:25:14.602" v="106" actId="20577"/>
          <ac:spMkLst>
            <pc:docMk/>
            <pc:sldMk cId="590339862" sldId="314"/>
            <ac:spMk id="3" creationId="{1F77A093-778D-1D00-7ADF-6FC38548F51B}"/>
          </ac:spMkLst>
        </pc:spChg>
        <pc:spChg chg="mod">
          <ac:chgData name="Ainslie Bradley" userId="cf0bf7ea-799c-42a9-bae9-2cd257c54eb6" providerId="ADAL" clId="{CB11301A-D698-40A0-B9F3-55A8A1F44EF0}" dt="2025-04-17T13:57:18.521" v="273"/>
          <ac:spMkLst>
            <pc:docMk/>
            <pc:sldMk cId="590339862" sldId="314"/>
            <ac:spMk id="5" creationId="{19A0A8D7-3D64-4155-E82E-DDD5EEEB91A0}"/>
          </ac:spMkLst>
        </pc:spChg>
      </pc:sldChg>
      <pc:sldChg chg="addSp modSp add mod">
        <pc:chgData name="Ainslie Bradley" userId="cf0bf7ea-799c-42a9-bae9-2cd257c54eb6" providerId="ADAL" clId="{CB11301A-D698-40A0-B9F3-55A8A1F44EF0}" dt="2025-04-22T08:59:18.601" v="765" actId="20577"/>
        <pc:sldMkLst>
          <pc:docMk/>
          <pc:sldMk cId="3060166517" sldId="315"/>
        </pc:sldMkLst>
        <pc:spChg chg="mod">
          <ac:chgData name="Ainslie Bradley" userId="cf0bf7ea-799c-42a9-bae9-2cd257c54eb6" providerId="ADAL" clId="{CB11301A-D698-40A0-B9F3-55A8A1F44EF0}" dt="2025-04-22T08:58:49.434" v="722" actId="20577"/>
          <ac:spMkLst>
            <pc:docMk/>
            <pc:sldMk cId="3060166517" sldId="315"/>
            <ac:spMk id="3" creationId="{0658C970-5B5D-D1BA-005E-CBAF0E55ED52}"/>
          </ac:spMkLst>
        </pc:spChg>
        <pc:spChg chg="mod">
          <ac:chgData name="Ainslie Bradley" userId="cf0bf7ea-799c-42a9-bae9-2cd257c54eb6" providerId="ADAL" clId="{CB11301A-D698-40A0-B9F3-55A8A1F44EF0}" dt="2025-04-22T08:59:18.601" v="765" actId="20577"/>
          <ac:spMkLst>
            <pc:docMk/>
            <pc:sldMk cId="3060166517" sldId="315"/>
            <ac:spMk id="4" creationId="{76E749A2-0140-EB20-E7F4-3E78F5E70418}"/>
          </ac:spMkLst>
        </pc:spChg>
        <pc:spChg chg="add mod">
          <ac:chgData name="Ainslie Bradley" userId="cf0bf7ea-799c-42a9-bae9-2cd257c54eb6" providerId="ADAL" clId="{CB11301A-D698-40A0-B9F3-55A8A1F44EF0}" dt="2025-04-22T08:59:11.736" v="762"/>
          <ac:spMkLst>
            <pc:docMk/>
            <pc:sldMk cId="3060166517" sldId="315"/>
            <ac:spMk id="5" creationId="{8F0D41C9-F92C-0F9C-03F6-C2C149EA151E}"/>
          </ac:spMkLst>
        </pc:spChg>
        <pc:spChg chg="mod">
          <ac:chgData name="Ainslie Bradley" userId="cf0bf7ea-799c-42a9-bae9-2cd257c54eb6" providerId="ADAL" clId="{CB11301A-D698-40A0-B9F3-55A8A1F44EF0}" dt="2025-04-22T08:58:09.553" v="628" actId="20577"/>
          <ac:spMkLst>
            <pc:docMk/>
            <pc:sldMk cId="3060166517" sldId="315"/>
            <ac:spMk id="6" creationId="{071588D8-25EB-D819-C489-01ED78A5C193}"/>
          </ac:spMkLst>
        </pc:spChg>
        <pc:spChg chg="mod">
          <ac:chgData name="Ainslie Bradley" userId="cf0bf7ea-799c-42a9-bae9-2cd257c54eb6" providerId="ADAL" clId="{CB11301A-D698-40A0-B9F3-55A8A1F44EF0}" dt="2025-04-17T14:02:26.982" v="466"/>
          <ac:spMkLst>
            <pc:docMk/>
            <pc:sldMk cId="3060166517" sldId="315"/>
            <ac:spMk id="8" creationId="{0D1BD669-F8FA-143E-9814-6B3E60126B5A}"/>
          </ac:spMkLst>
        </pc:spChg>
      </pc:sldChg>
    </pc:docChg>
  </pc:docChgLst>
  <pc:docChgLst>
    <pc:chgData name="Ainslie Bradley" userId="cf0bf7ea-799c-42a9-bae9-2cd257c54eb6" providerId="ADAL" clId="{504C6429-743A-46F6-8576-2D21CF351380}"/>
    <pc:docChg chg="undo custSel modSld">
      <pc:chgData name="Ainslie Bradley" userId="cf0bf7ea-799c-42a9-bae9-2cd257c54eb6" providerId="ADAL" clId="{504C6429-743A-46F6-8576-2D21CF351380}" dt="2025-06-05T13:32:03.048" v="237" actId="20577"/>
      <pc:docMkLst>
        <pc:docMk/>
      </pc:docMkLst>
      <pc:sldChg chg="modSp mod">
        <pc:chgData name="Ainslie Bradley" userId="cf0bf7ea-799c-42a9-bae9-2cd257c54eb6" providerId="ADAL" clId="{504C6429-743A-46F6-8576-2D21CF351380}" dt="2025-06-05T13:32:03.048" v="237" actId="20577"/>
        <pc:sldMkLst>
          <pc:docMk/>
          <pc:sldMk cId="3693005957" sldId="300"/>
        </pc:sldMkLst>
        <pc:spChg chg="mod">
          <ac:chgData name="Ainslie Bradley" userId="cf0bf7ea-799c-42a9-bae9-2cd257c54eb6" providerId="ADAL" clId="{504C6429-743A-46F6-8576-2D21CF351380}" dt="2025-06-05T13:32:03.048" v="237"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05/06/2025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6/5/2025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6/5/2025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Maintenance Supervisor</a:t>
            </a:r>
            <a:br>
              <a:rPr lang="en-US" sz="4400" dirty="0">
                <a:latin typeface="Tiempos Headline Regular" panose="02020503060303060403" pitchFamily="18" charset="0"/>
              </a:rPr>
            </a:br>
            <a:r>
              <a:rPr lang="en-US" sz="1800" dirty="0">
                <a:latin typeface="TWK Lausanne 350" panose="02000503040000020004" pitchFamily="50" charset="0"/>
              </a:rPr>
              <a:t>(April 2025 )</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56520C-4EC0-426D-4E62-4348E971F181}"/>
              </a:ext>
            </a:extLst>
          </p:cNvPr>
          <p:cNvSpPr txBox="1"/>
          <p:nvPr/>
        </p:nvSpPr>
        <p:spPr>
          <a:xfrm>
            <a:off x="465364" y="539159"/>
            <a:ext cx="11431996" cy="4659802"/>
          </a:xfrm>
          <a:prstGeom prst="rect">
            <a:avLst/>
          </a:prstGeom>
          <a:noFill/>
        </p:spPr>
        <p:txBody>
          <a:bodyPr wrap="square">
            <a:spAutoFit/>
          </a:bodyPr>
          <a:lstStyle/>
          <a:p>
            <a:pPr marL="342900" indent="-342900">
              <a:lnSpc>
                <a:spcPct val="107000"/>
              </a:lnSpc>
              <a:spcAft>
                <a:spcPts val="800"/>
              </a:spcAft>
              <a:buFont typeface="+mj-lt"/>
              <a:buAutoNum type="arabicPeriod" startAt="5"/>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Compliance </a:t>
            </a:r>
          </a:p>
          <a:p>
            <a:pPr marL="285750" indent="-28575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Ensure wider team are using PPE, undertaking risk assessments and working safely, advise Head of Property of any issues that may need review.</a:t>
            </a:r>
          </a:p>
          <a:p>
            <a:pPr marL="285750" indent="-28575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Responsible for the issue and maintenance of PPE and keeping stock at agreed leve</a:t>
            </a:r>
            <a:r>
              <a:rPr lang="en-GB" sz="1400" kern="0" dirty="0">
                <a:latin typeface="TWK Lausanne 350" panose="02000503040000020004" pitchFamily="50" charset="0"/>
                <a:ea typeface="Arial Unicode MS"/>
                <a:cs typeface="Arial Unicode MS"/>
              </a:rPr>
              <a:t>ls.</a:t>
            </a:r>
          </a:p>
          <a:p>
            <a:pPr marL="285750" indent="-285750" fontAlgn="base">
              <a:lnSpc>
                <a:spcPct val="107000"/>
              </a:lnSpc>
              <a:spcAft>
                <a:spcPts val="800"/>
              </a:spcAft>
              <a:buFont typeface="Wingdings" panose="05000000000000000000" pitchFamily="2" charset="2"/>
              <a:buChar char="§"/>
              <a:tabLst>
                <a:tab pos="457200" algn="l"/>
              </a:tabLst>
            </a:pPr>
            <a:r>
              <a:rPr lang="en-GB" sz="1400" kern="0" dirty="0">
                <a:latin typeface="TWK Lausanne 350" panose="02000503040000020004" pitchFamily="50" charset="0"/>
                <a:ea typeface="Arial Unicode MS"/>
                <a:cs typeface="Arial Unicode MS"/>
              </a:rPr>
              <a:t>Advise, log and act on any accidents/near misses during the course of any works.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eriod" startAt="6"/>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External stakeholders </a:t>
            </a:r>
          </a:p>
          <a:p>
            <a:pPr marL="342900" indent="-342900">
              <a:lnSpc>
                <a:spcPct val="107000"/>
              </a:lnSpc>
              <a:spcAft>
                <a:spcPts val="800"/>
              </a:spcAft>
              <a:buFont typeface="Wingdings" panose="05000000000000000000" pitchFamily="2"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D</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evelop strong working partnerships with external agencies, promoting Right There’s work </a:t>
            </a: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ea typeface="Calibri" panose="020F0502020204030204" pitchFamily="34" charset="0"/>
                <a:cs typeface="Times New Roman" panose="02020603050405020304" pitchFamily="18" charset="0"/>
              </a:rPr>
              <a:t>Day to day working</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partnership with key suppliers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Authorities, Social Work, Housing Services and other relevant services</a:t>
            </a: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 </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and bodies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Take the lead in maintenance delivery matters as </a:t>
            </a:r>
            <a:r>
              <a:rPr lang="en-GB" sz="1400" dirty="0">
                <a:latin typeface="TWK Lausanne 350" panose="02000503040000020004" pitchFamily="50" charset="0"/>
                <a:ea typeface="Calibri" panose="020F0502020204030204" pitchFamily="34" charset="0"/>
                <a:cs typeface="Times New Roman" panose="02020603050405020304" pitchFamily="18" charset="0"/>
              </a:rPr>
              <a:t>it</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applies to all properties, maintaining positive working relations with </a:t>
            </a:r>
            <a:r>
              <a:rPr lang="en-GB" sz="1400" dirty="0">
                <a:latin typeface="TWK Lausanne 350" panose="02000503040000020004" pitchFamily="50" charset="0"/>
                <a:ea typeface="Calibri" panose="020F0502020204030204" pitchFamily="34" charset="0"/>
                <a:cs typeface="Times New Roman" panose="02020603050405020304" pitchFamily="18" charset="0"/>
              </a:rPr>
              <a:t>external stakeholders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ea typeface="Calibri" panose="020F0502020204030204" pitchFamily="34" charset="0"/>
                <a:cs typeface="Times New Roman" panose="02020603050405020304" pitchFamily="18" charset="0"/>
              </a:rPr>
              <a:t>Work closely with landlords and/or tenants as required</a:t>
            </a:r>
          </a:p>
          <a:p>
            <a:pPr lvl="0">
              <a:lnSpc>
                <a:spcPct val="107000"/>
              </a:lnSpc>
              <a:spcAft>
                <a:spcPts val="800"/>
              </a:spcAft>
              <a:tabLst>
                <a:tab pos="457200" algn="l"/>
              </a:tabLst>
            </a:pP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A086B04-1E26-9BC7-81B9-81883B5C5751}"/>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981110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201424"/>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alibri" panose="020F0502020204030204" pitchFamily="34" charset="0"/>
              </a:rPr>
              <a:t>ONC or equivalent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Demonstrate a property /building background</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Working knowledge of Health &amp; Safety</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Trades Background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Clear understanding of WGLL for property repair and standards of workmanship</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Arial" panose="020B0604020202020204" pitchFamily="34" charset="0"/>
              </a:rPr>
              <a:t>Experience in building,  leading and managing a team</a:t>
            </a:r>
            <a:endParaRPr lang="en-GB" sz="1200" dirty="0">
              <a:latin typeface="TWK Lausanne 350" panose="02000503040000020004" pitchFamily="50"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Root cause problems finding simple solutions where applicable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latin typeface="TWK Lausanne 350" panose="02000503040000020004" pitchFamily="50" charset="0"/>
              </a:rPr>
              <a:t>Full UK driving </a:t>
            </a:r>
            <a:r>
              <a:rPr lang="en-GB" sz="1200" dirty="0">
                <a:latin typeface="TWK Lausanne 350" panose="02000503040000020004" pitchFamily="50" charset="0"/>
              </a:rPr>
              <a:t>licence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Proven</a:t>
            </a:r>
            <a:r>
              <a:rPr lang="en-GB" sz="1200" spc="-2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track</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record</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in</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effective</a:t>
            </a:r>
            <a:r>
              <a:rPr lang="en-GB" sz="1200" spc="-1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coaching</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and</a:t>
            </a:r>
            <a:r>
              <a:rPr lang="en-GB" sz="1200" spc="-1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people</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management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Proven</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track</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record</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in</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effective</a:t>
            </a:r>
            <a:r>
              <a:rPr lang="en-GB" sz="1200" spc="9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planning,</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performance</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management </a:t>
            </a:r>
            <a:r>
              <a:rPr lang="en-GB" sz="1200" spc="-26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and quality</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assurance</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lead and take ownership and accountability for a programme.</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Proven effective communicator</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build strong professional relationships both within the organisation and externally</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collate and analyse data for decision making purposes</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Proven ability in effective prioritisation and organisation</a:t>
            </a:r>
          </a:p>
          <a:p>
            <a:pPr marL="285750" indent="-285750">
              <a:lnSpc>
                <a:spcPct val="100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Skills and experience cont.</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847481"/>
          </a:xfrm>
          <a:prstGeom prst="rect">
            <a:avLst/>
          </a:prstGeom>
          <a:noFill/>
        </p:spPr>
        <p:txBody>
          <a:bodyPr wrap="square" rtlCol="0">
            <a:spAutoFit/>
          </a:bodyPr>
          <a:lstStyle/>
          <a:p>
            <a:r>
              <a:rPr lang="en-GB" sz="1600" b="1">
                <a:latin typeface="TWK Lausanne 350" panose="02000503040000020004" pitchFamily="50" charset="0"/>
              </a:rPr>
              <a:t>Essential </a:t>
            </a:r>
          </a:p>
          <a:p>
            <a:endParaRPr lang="en-GB" sz="800" b="1">
              <a:latin typeface="TWK Lausanne 350" panose="02000503040000020004" pitchFamily="50"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Computer</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literate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competent</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with</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Microsoft</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Office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software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package </a:t>
            </a:r>
          </a:p>
          <a:p>
            <a:pPr marL="285750" marR="6604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Ability</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to</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ensure</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the</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service</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is</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delivered</a:t>
            </a:r>
            <a:r>
              <a:rPr lang="en-GB" sz="1400" spc="9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in</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accordance</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with</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corporate</a:t>
            </a:r>
            <a:r>
              <a:rPr lang="en-GB" sz="1400" spc="9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policy</a:t>
            </a:r>
            <a:r>
              <a:rPr lang="en-GB" sz="1400" spc="-26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 </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objectives</a:t>
            </a:r>
          </a:p>
          <a:p>
            <a:pPr marL="285750" indent="-285750">
              <a:lnSpc>
                <a:spcPct val="100000"/>
              </a:lnSpc>
              <a:spcBef>
                <a:spcPts val="0"/>
              </a:spcBef>
              <a:spcAft>
                <a:spcPts val="600"/>
              </a:spcAft>
              <a:buFont typeface="Wingdings" panose="05000000000000000000" pitchFamily="2" charset="2"/>
              <a:buChar char="ü"/>
            </a:pPr>
            <a:r>
              <a:rPr lang="en-GB" sz="1400">
                <a:effectLst/>
                <a:latin typeface="TWK Lausanne 350" panose="02000503040000020004" pitchFamily="50" charset="0"/>
                <a:ea typeface="Arial" panose="020B0604020202020204" pitchFamily="34" charset="0"/>
              </a:rPr>
              <a:t>Ability</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to</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respond</a:t>
            </a:r>
            <a:r>
              <a:rPr lang="en-GB" sz="1400" spc="-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at</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short</a:t>
            </a:r>
            <a:r>
              <a:rPr lang="en-GB" sz="1400" spc="-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notice</a:t>
            </a:r>
          </a:p>
          <a:p>
            <a:pPr>
              <a:lnSpc>
                <a:spcPct val="100000"/>
              </a:lnSpc>
              <a:spcBef>
                <a:spcPts val="0"/>
              </a:spcBef>
              <a:spcAft>
                <a:spcPts val="600"/>
              </a:spcAft>
            </a:pPr>
            <a:endParaRPr lang="en-GB" sz="1400" b="1">
              <a:latin typeface="TWK Lausanne 350" panose="02000503040000020004" pitchFamily="50" charset="0"/>
              <a:ea typeface="Courier New" panose="02070309020205020404" pitchFamily="49" charset="0"/>
            </a:endParaRPr>
          </a:p>
          <a:p>
            <a:pPr>
              <a:lnSpc>
                <a:spcPct val="100000"/>
              </a:lnSpc>
              <a:spcBef>
                <a:spcPts val="0"/>
              </a:spcBef>
              <a:spcAft>
                <a:spcPts val="600"/>
              </a:spcAft>
            </a:pPr>
            <a:r>
              <a:rPr lang="en-GB" sz="1600" b="1">
                <a:latin typeface="TWK Lausanne 350" panose="02000503040000020004" pitchFamily="50" charset="0"/>
                <a:ea typeface="Courier New" panose="02070309020205020404" pitchFamily="49" charset="0"/>
              </a:rPr>
              <a:t>Desirable</a:t>
            </a:r>
          </a:p>
          <a:p>
            <a:pPr marL="285750" marR="62865"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latin typeface="TWK Lausanne 350" panose="02000503040000020004" pitchFamily="50" charset="0"/>
                <a:ea typeface="Courier New" panose="02070309020205020404" pitchFamily="49" charset="0"/>
              </a:rPr>
              <a:t>E</a:t>
            </a:r>
            <a:r>
              <a:rPr lang="en-GB" sz="1400">
                <a:effectLst/>
                <a:latin typeface="TWK Lausanne 350" panose="02000503040000020004" pitchFamily="50" charset="0"/>
                <a:ea typeface="Courier New" panose="02070309020205020404" pitchFamily="49" charset="0"/>
              </a:rPr>
              <a:t>quivalent Management</a:t>
            </a:r>
            <a:r>
              <a:rPr lang="en-GB" sz="1400" spc="12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experience</a:t>
            </a:r>
            <a:r>
              <a:rPr lang="en-GB" sz="1400" spc="12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in</a:t>
            </a:r>
            <a:r>
              <a:rPr lang="en-GB" sz="1400" spc="1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providing housing, </a:t>
            </a:r>
            <a:r>
              <a:rPr lang="en-GB" sz="1400" spc="-26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social</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care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support</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services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Arial" panose="020B0604020202020204" pitchFamily="34" charset="0"/>
              </a:rPr>
              <a:t>Understanding</a:t>
            </a:r>
            <a:r>
              <a:rPr lang="en-GB" sz="1400" spc="7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of</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the</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principles</a:t>
            </a:r>
            <a:r>
              <a:rPr lang="en-GB" sz="1400" spc="8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of</a:t>
            </a:r>
            <a:r>
              <a:rPr lang="en-GB" sz="1400" spc="9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working</a:t>
            </a:r>
            <a:r>
              <a:rPr lang="en-GB" sz="1400" spc="7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within</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a</a:t>
            </a:r>
            <a:r>
              <a:rPr lang="en-GB" sz="1400" spc="9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Psychologically</a:t>
            </a:r>
            <a:r>
              <a:rPr lang="en-GB" sz="1400" spc="8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Informed </a:t>
            </a:r>
            <a:r>
              <a:rPr lang="en-GB" sz="1400" spc="-26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Environment</a:t>
            </a:r>
            <a:r>
              <a:rPr lang="en-GB" sz="1400" spc="-1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(PIE)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latin typeface="TWK Lausanne 350" panose="02000503040000020004" pitchFamily="50" charset="0"/>
                <a:ea typeface="Courier New" panose="02070309020205020404" pitchFamily="49" charset="0"/>
              </a:rPr>
              <a:t> Experience in setting and managing budgets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Knowledge</a:t>
            </a:r>
            <a:r>
              <a:rPr lang="en-GB" sz="1400" spc="13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of</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current</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relevant</a:t>
            </a:r>
            <a:r>
              <a:rPr lang="en-GB" sz="1400" spc="14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legislation,</a:t>
            </a:r>
            <a:r>
              <a:rPr lang="en-GB" sz="1400" spc="14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policies</a:t>
            </a:r>
            <a:r>
              <a:rPr lang="en-GB" sz="1400" spc="14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12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strategies</a:t>
            </a:r>
            <a:r>
              <a:rPr lang="en-GB" sz="1400" spc="13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relating</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to </a:t>
            </a:r>
            <a:r>
              <a:rPr lang="en-GB" sz="1400" spc="-26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housing</a:t>
            </a:r>
            <a:r>
              <a:rPr lang="en-GB" sz="1400">
                <a:latin typeface="TWK Lausanne 350" panose="02000503040000020004" pitchFamily="50" charset="0"/>
                <a:ea typeface="Courier New" panose="02070309020205020404" pitchFamily="49" charset="0"/>
              </a:rPr>
              <a:t> and homelessness</a:t>
            </a:r>
          </a:p>
          <a:p>
            <a:pPr marL="285750" indent="-285750">
              <a:buFont typeface="Wingdings" panose="05000000000000000000" pitchFamily="2" charset="2"/>
              <a:buChar char="ü"/>
            </a:pPr>
            <a:r>
              <a:rPr lang="en-US" sz="1400">
                <a:latin typeface="TWK Lausanne 350" panose="02000503040000020004" pitchFamily="50" charset="0"/>
              </a:rPr>
              <a:t>Understanding the needs and rights of </a:t>
            </a:r>
            <a:r>
              <a:rPr lang="en-GB" sz="1400">
                <a:latin typeface="TWK Lausanne 350" panose="02000503040000020004" pitchFamily="50" charset="0"/>
              </a:rPr>
              <a:t>people we support</a:t>
            </a:r>
          </a:p>
          <a:p>
            <a:pPr marL="285750" indent="-285750">
              <a:buFont typeface="Wingdings" panose="05000000000000000000" pitchFamily="2" charset="2"/>
              <a:buChar char="ü"/>
            </a:pPr>
            <a:r>
              <a:rPr lang="en-GB" sz="1400">
                <a:latin typeface="TWK Lausanne 350" panose="02000503040000020004" pitchFamily="50" charset="0"/>
              </a:rPr>
              <a:t>Health and Safety Qualification</a:t>
            </a:r>
          </a:p>
          <a:p>
            <a:pPr marL="285750" indent="-285750">
              <a:buFont typeface="Wingdings" panose="05000000000000000000" pitchFamily="2" charset="2"/>
              <a:buChar char="ü"/>
            </a:pPr>
            <a:r>
              <a:rPr lang="en-GB" sz="1400">
                <a:latin typeface="TWK Lausanne 350" panose="02000503040000020004" pitchFamily="50" charset="0"/>
                <a:ea typeface="Calibri" panose="020F0502020204030204" pitchFamily="34" charset="0"/>
              </a:rPr>
              <a:t>Current valid CSCS card</a:t>
            </a:r>
            <a:endParaRPr lang="en-GB" sz="1400" dirty="0">
              <a:latin typeface="TWK Lausanne 350" panose="02000503040000020004" pitchFamily="50" charset="0"/>
              <a:ea typeface="Calibri" panose="020F050202020403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(£32,391 - £35,482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Property Maintenance and Heath &amp; Safety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Monday to Friday – worked flexibly between the hours of 8.00am to 6.00pm depending on the needs of the service with one-hour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a:t>
            </a:r>
            <a:r>
              <a:rPr lang="en-GB" sz="1200">
                <a:effectLst/>
                <a:latin typeface="TWK Lausanne 350" panose="02000503040000020004" pitchFamily="50" charset="0"/>
                <a:ea typeface="Calibri" panose="020F0502020204030204" pitchFamily="34" charset="0"/>
                <a:cs typeface="Times New Roman" panose="02020603050405020304" pitchFamily="18" charset="0"/>
              </a:rPr>
              <a:t>, G21 </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82038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a:t>
            </a: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interviews arranged.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Maintenance Supervisor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739759"/>
          </a:xfrm>
          <a:prstGeom prst="rect">
            <a:avLst/>
          </a:prstGeom>
          <a:noFill/>
        </p:spPr>
        <p:txBody>
          <a:bodyPr wrap="square">
            <a:spAutoFit/>
          </a:bodyPr>
          <a:lstStyle/>
          <a:p>
            <a:pPr>
              <a:spcAft>
                <a:spcPts val="1200"/>
              </a:spcAft>
            </a:pPr>
            <a:r>
              <a:rPr lang="en-GB" sz="140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spcAft>
                <a:spcPts val="1200"/>
              </a:spcAft>
            </a:pPr>
            <a:r>
              <a:rPr lang="en-GB" sz="1400">
                <a:latin typeface="TWK Lausanne 350" panose="02000503040000020004" pitchFamily="50" charset="0"/>
                <a:cs typeface="Times New Roman" panose="02020603050405020304" pitchFamily="18" charset="0"/>
              </a:rPr>
              <a:t>The Maintenance Supervisor will be responsible for leading the maintenance field team and overseeing their day-to-day activities.</a:t>
            </a:r>
          </a:p>
          <a:p>
            <a:pPr>
              <a:spcAft>
                <a:spcPts val="1200"/>
              </a:spcAft>
            </a:pPr>
            <a:r>
              <a:rPr lang="en-GB" sz="1400">
                <a:latin typeface="TWK Lausanne 350" panose="02000503040000020004" pitchFamily="50" charset="0"/>
                <a:cs typeface="Times New Roman" panose="02020603050405020304" pitchFamily="18" charset="0"/>
              </a:rPr>
              <a:t>Scoping and planning of works from void properties and reviewing works required for tenanted properties.</a:t>
            </a:r>
          </a:p>
          <a:p>
            <a:pPr>
              <a:spcAft>
                <a:spcPts val="1200"/>
              </a:spcAft>
            </a:pPr>
            <a:r>
              <a:rPr lang="en-GB" sz="1400">
                <a:latin typeface="TWK Lausanne 350" panose="02000503040000020004" pitchFamily="50" charset="0"/>
                <a:cs typeface="Times New Roman" panose="02020603050405020304" pitchFamily="18" charset="0"/>
              </a:rPr>
              <a:t>Supporting Head of Property to advise where there are skills gaps within the team and update on general performance .</a:t>
            </a:r>
          </a:p>
          <a:p>
            <a:pPr>
              <a:spcAft>
                <a:spcPts val="1200"/>
              </a:spcAft>
            </a:pPr>
            <a:r>
              <a:rPr lang="en-GB" sz="1400">
                <a:latin typeface="TWK Lausanne 350" panose="02000503040000020004" pitchFamily="50" charset="0"/>
                <a:cs typeface="Times New Roman" panose="02020603050405020304" pitchFamily="18" charset="0"/>
              </a:rPr>
              <a:t>Support the Admin supervisor on planning works for the internal team while feeding back on contractor performance.</a:t>
            </a:r>
          </a:p>
          <a:p>
            <a:pPr>
              <a:spcAft>
                <a:spcPts val="1200"/>
              </a:spcAft>
            </a:pPr>
            <a:r>
              <a:rPr lang="en-GB" sz="1400">
                <a:latin typeface="TWK Lausanne 350" panose="02000503040000020004" pitchFamily="50" charset="0"/>
                <a:cs typeface="Times New Roman" panose="02020603050405020304" pitchFamily="18" charset="0"/>
              </a:rPr>
              <a:t>Support the wider team to deliver on key objectives to achieve full property occupancy for Right There.</a:t>
            </a: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5262979"/>
          </a:xfrm>
          <a:prstGeom prst="rect">
            <a:avLst/>
          </a:prstGeom>
          <a:noFill/>
        </p:spPr>
        <p:txBody>
          <a:bodyPr wrap="square">
            <a:spAutoFit/>
          </a:bodyPr>
          <a:lstStyle/>
          <a:p>
            <a:pPr lvl="0" fontAlgn="base"/>
            <a:r>
              <a:rPr lang="en-GB" sz="1400" b="1" kern="0" dirty="0">
                <a:solidFill>
                  <a:srgbClr val="000000"/>
                </a:solidFill>
                <a:latin typeface="TWK Lausanne 350" panose="02000503040000020004" pitchFamily="50" charset="0"/>
                <a:ea typeface="Arial Unicode MS"/>
                <a:cs typeface="Arial Unicode MS"/>
              </a:rPr>
              <a:t>Leading the management of void properties and maintenance of tenanted properties</a:t>
            </a:r>
          </a:p>
          <a:p>
            <a:pPr lvl="0" fontAlgn="base"/>
            <a:endParaRPr lang="en-GB" sz="1400" b="1" kern="0" dirty="0">
              <a:solidFill>
                <a:srgbClr val="000000"/>
              </a:solidFill>
              <a:latin typeface="TWK Lausanne 350" panose="02000503040000020004" pitchFamily="50" charset="0"/>
              <a:ea typeface="Arial Unicode MS"/>
              <a:cs typeface="Arial Unicode MS"/>
            </a:endParaRP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Responsible for scoping void properties, carrying out a detailed review of the property with clear guidance on category rating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Advise on works required to bring void property back to agreed standard, with clear detail of whether works will be carried out by internal or external teams.</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Phase works and advise if there are any barriers to stop completion of works in agreed timelines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Plan all works and procurement, advise of any parts that can be purchased in advance thus easing the need to attend suppliers by having stock items at Charles St.</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Responsibility for creation and filling of all documentation including before and after document to be sent on completion of any void repair works.</a:t>
            </a:r>
          </a:p>
          <a:p>
            <a:pPr marL="34290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Create WGLL document of property. </a:t>
            </a:r>
          </a:p>
          <a:p>
            <a:pPr marL="34290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Produce clear and detailed reports were applicable to support the admin team.</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Review property along with standards of workmanship upon completion of the void upgrade.</a:t>
            </a:r>
          </a:p>
          <a:p>
            <a:pPr marL="342900" lvl="0" indent="-342900" fontAlgn="base">
              <a:buFont typeface="Wingdings" panose="05000000000000000000" pitchFamily="2" charset="2"/>
              <a:buChar char="§"/>
            </a:pPr>
            <a:r>
              <a:rPr lang="en-GB" sz="1400" u="none" strike="noStrike" kern="0" spc="0" dirty="0">
                <a:ln>
                  <a:noFill/>
                </a:ln>
                <a:effectLst/>
                <a:latin typeface="TWK Lausanne 350" panose="02000503040000020004" pitchFamily="50" charset="0"/>
                <a:ea typeface="Arial Unicode MS"/>
                <a:cs typeface="Arial Unicode MS"/>
              </a:rPr>
              <a:t>Support the Head of Property with feedback on property conditions </a:t>
            </a:r>
          </a:p>
          <a:p>
            <a:pPr marL="342900" lvl="0" indent="-342900" fontAlgn="base">
              <a:buFont typeface="Wingdings" panose="05000000000000000000" pitchFamily="2" charset="2"/>
              <a:buChar char="§"/>
            </a:pPr>
            <a:r>
              <a:rPr lang="en-GB" sz="1400" u="none" strike="noStrike" kern="0" spc="0" dirty="0">
                <a:ln>
                  <a:noFill/>
                </a:ln>
                <a:effectLst/>
                <a:latin typeface="TWK Lausanne 350" panose="02000503040000020004" pitchFamily="50" charset="0"/>
                <a:ea typeface="Arial Unicode MS"/>
                <a:cs typeface="Arial Unicode MS"/>
              </a:rPr>
              <a:t>Communicate and collaborate with </a:t>
            </a:r>
            <a:r>
              <a:rPr lang="en-GB" sz="1400" strike="sngStrike" kern="0" dirty="0">
                <a:latin typeface="TWK Lausanne 350" panose="02000503040000020004" pitchFamily="50" charset="0"/>
                <a:ea typeface="Arial Unicode MS"/>
                <a:cs typeface="Arial Unicode MS"/>
              </a:rPr>
              <a:t> </a:t>
            </a:r>
            <a:r>
              <a:rPr lang="en-GB" sz="1400" u="none" strike="noStrike" kern="0" spc="0" dirty="0">
                <a:ln>
                  <a:noFill/>
                </a:ln>
                <a:effectLst/>
                <a:latin typeface="TWK Lausanne 350" panose="02000503040000020004" pitchFamily="50" charset="0"/>
                <a:ea typeface="Arial Unicode MS"/>
                <a:cs typeface="Arial Unicode MS"/>
              </a:rPr>
              <a:t>the admin supervisor on updates /plans on completion of works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Review status of all properties undergoing any works via the internal field team at weekly meetings with admin team/Head of Property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Lead on change initiatives and any health and safety programmes from the wider business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Coordinate replacement of any items taken from voids at initial clear out ensuring complete inventory. Look to recycle /upcycle were possible.</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Support Maintenance Technicians to deliver on PPM schedule .</a:t>
            </a:r>
          </a:p>
          <a:p>
            <a:pPr lvl="0" fontAlgn="base"/>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Font typeface="+mj-lt"/>
              <a:buAutoNum type="arabicPeriod"/>
            </a:pPr>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523665" y="274741"/>
            <a:ext cx="10533603" cy="6350649"/>
          </a:xfrm>
          <a:prstGeom prst="rect">
            <a:avLst/>
          </a:prstGeom>
          <a:noFill/>
        </p:spPr>
        <p:txBody>
          <a:bodyPr wrap="square">
            <a:spAutoFit/>
          </a:bodyPr>
          <a:lstStyle/>
          <a:p>
            <a:pPr>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People Management</a:t>
            </a:r>
          </a:p>
          <a:p>
            <a:pPr marL="342900" indent="-34290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Lead the internal maintenance field team with a clear focus on delivery performance and outcome attainment to deliver all the required works to return void properties back to Short Term Housing as soon as possible. </a:t>
            </a:r>
          </a:p>
          <a:p>
            <a:pPr marL="342900" indent="-34290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Build and maintain strong relationships with field team, feeding back on performance and highlight where there are skill gaps.</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 Lead the  teams to deliver great “customer” service and a People First Approach</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Work in partnership with Right There colleagues; promote clear and singular communication</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Embrace a positive working culture working collaboratively, promoting inclusiveness, cooperation, trust and open exchange of ideas to fulfil Right There’s strategic aims supporting delivery staff to do likewise. </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Build your team taking responsibility for recruitment, induction and performance using support and supervision and appraisal tools.</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Responsibility for the learning and continued professional development of yourself and your teams, actively encouraging reflective practice for team learning</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Be accountable for </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 safe environment for employees and those people what we support through applying Health and Safety legislation and practices. </a:t>
            </a:r>
          </a:p>
          <a:p>
            <a:pPr>
              <a:lnSpc>
                <a:spcPct val="107000"/>
              </a:lnSpc>
              <a:spcAft>
                <a:spcPts val="800"/>
              </a:spcAf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pPr>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Data and Performance</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Accountable for specific data collection, analysis and regular agreed reporting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Deliver on performance, using KPI data to support decision making and planning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property team.</a:t>
            </a: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Lead on policies and processes developments and management as they impact on the property team</a:t>
            </a:r>
            <a:endParaRPr lang="en-GB" sz="1400" u="none" strike="noStrike" kern="0" spc="0" dirty="0">
              <a:ln>
                <a:noFill/>
              </a:ln>
              <a:effectLst/>
              <a:latin typeface="TWK Lausanne 350" panose="02000503040000020004" pitchFamily="50" charset="0"/>
              <a:ea typeface="Arial Unicode MS"/>
              <a:cs typeface="Arial Unicode MS"/>
            </a:endParaRP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elements/1.1/"/>
    <ds:schemaRef ds:uri="http://schemas.microsoft.com/office/infopath/2007/PartnerControls"/>
    <ds:schemaRef ds:uri="http://schemas.openxmlformats.org/package/2006/metadata/core-properties"/>
    <ds:schemaRef ds:uri="5918e872-e67b-4fda-801c-e11e2e8f9e7e"/>
    <ds:schemaRef ds:uri="http://schemas.microsoft.com/office/2006/metadata/properties"/>
    <ds:schemaRef ds:uri="9f7d3311-57c9-43fe-8231-1e93a56e81a6"/>
    <ds:schemaRef ds:uri="http://www.w3.org/XML/1998/namespace"/>
    <ds:schemaRef ds:uri="http://schemas.microsoft.com/office/2006/documentManagement/types"/>
    <ds:schemaRef ds:uri="http://purl.org/dc/dcmitype/"/>
    <ds:schemaRef ds:uri="a3b0d63c-cdf0-4c0c-bf95-5155ff5031c1"/>
    <ds:schemaRef ds:uri="http://purl.org/dc/te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1900</Words>
  <Application>Microsoft Office PowerPoint</Application>
  <PresentationFormat>Widescreen</PresentationFormat>
  <Paragraphs>154</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Segoe UI</vt:lpstr>
      <vt:lpstr>TWK Lausanne 450</vt:lpstr>
      <vt:lpstr>Calibri Light</vt:lpstr>
      <vt:lpstr>Tiempos Headline Medium</vt:lpstr>
      <vt:lpstr>TWK Lausanne 350</vt:lpstr>
      <vt:lpstr>Arial</vt:lpstr>
      <vt:lpstr>Tiempos Headline Regular</vt:lpstr>
      <vt:lpstr>TWK Lausanne 300</vt:lpstr>
      <vt:lpstr>TWK Lausanne 500</vt:lpstr>
      <vt:lpstr>Symbol</vt:lpstr>
      <vt:lpstr>Wingdings</vt:lpstr>
      <vt:lpstr>Calibri</vt:lpstr>
      <vt:lpstr>Office Theme</vt:lpstr>
      <vt:lpstr>1_Office Theme</vt:lpstr>
      <vt:lpstr>Job Pack   Maintenance Supervisor (April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2025-06-05T13:32:06Z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