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7" r:id="rId8"/>
    <p:sldId id="301" r:id="rId9"/>
    <p:sldId id="279" r:id="rId10"/>
    <p:sldId id="278" r:id="rId11"/>
    <p:sldId id="303" r:id="rId12"/>
    <p:sldId id="277" r:id="rId13"/>
    <p:sldId id="285"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0549C-9DBA-48F0-BA63-8FD25D40B0D2}" v="1" dt="2025-06-28T07:09:21.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6327"/>
  </p:normalViewPr>
  <p:slideViewPr>
    <p:cSldViewPr snapToGrid="0" snapToObjects="1">
      <p:cViewPr varScale="1">
        <p:scale>
          <a:sx n="95" d="100"/>
          <a:sy n="95" d="100"/>
        </p:scale>
        <p:origin x="1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650549C-9DBA-48F0-BA63-8FD25D40B0D2}"/>
    <pc:docChg chg="modSld">
      <pc:chgData name="Ainslie Bradley" userId="cf0bf7ea-799c-42a9-bae9-2cd257c54eb6" providerId="ADAL" clId="{3650549C-9DBA-48F0-BA63-8FD25D40B0D2}" dt="2025-06-28T07:12:26.303" v="359" actId="20577"/>
      <pc:docMkLst>
        <pc:docMk/>
      </pc:docMkLst>
      <pc:sldChg chg="modSp mod">
        <pc:chgData name="Ainslie Bradley" userId="cf0bf7ea-799c-42a9-bae9-2cd257c54eb6" providerId="ADAL" clId="{3650549C-9DBA-48F0-BA63-8FD25D40B0D2}" dt="2025-06-28T07:00:33.883" v="227" actId="20577"/>
        <pc:sldMkLst>
          <pc:docMk/>
          <pc:sldMk cId="57218788" sldId="283"/>
        </pc:sldMkLst>
        <pc:spChg chg="mod">
          <ac:chgData name="Ainslie Bradley" userId="cf0bf7ea-799c-42a9-bae9-2cd257c54eb6" providerId="ADAL" clId="{3650549C-9DBA-48F0-BA63-8FD25D40B0D2}" dt="2025-06-28T07:00:33.883" v="227" actId="20577"/>
          <ac:spMkLst>
            <pc:docMk/>
            <pc:sldMk cId="57218788" sldId="283"/>
            <ac:spMk id="8" creationId="{0D1BD669-F8FA-143E-9814-6B3E60126B5A}"/>
          </ac:spMkLst>
        </pc:spChg>
      </pc:sldChg>
      <pc:sldChg chg="modSp mod">
        <pc:chgData name="Ainslie Bradley" userId="cf0bf7ea-799c-42a9-bae9-2cd257c54eb6" providerId="ADAL" clId="{3650549C-9DBA-48F0-BA63-8FD25D40B0D2}" dt="2025-06-28T07:12:26.303" v="359" actId="20577"/>
        <pc:sldMkLst>
          <pc:docMk/>
          <pc:sldMk cId="946210017" sldId="295"/>
        </pc:sldMkLst>
        <pc:spChg chg="mod">
          <ac:chgData name="Ainslie Bradley" userId="cf0bf7ea-799c-42a9-bae9-2cd257c54eb6" providerId="ADAL" clId="{3650549C-9DBA-48F0-BA63-8FD25D40B0D2}" dt="2025-06-28T07:12:26.303" v="359" actId="20577"/>
          <ac:spMkLst>
            <pc:docMk/>
            <pc:sldMk cId="946210017" sldId="295"/>
            <ac:spMk id="8" creationId="{619B6A0B-1B81-972F-AB73-9865BCE66301}"/>
          </ac:spMkLst>
        </pc:spChg>
      </pc:sldChg>
      <pc:sldChg chg="modSp mod">
        <pc:chgData name="Ainslie Bradley" userId="cf0bf7ea-799c-42a9-bae9-2cd257c54eb6" providerId="ADAL" clId="{3650549C-9DBA-48F0-BA63-8FD25D40B0D2}" dt="2025-06-28T06:56:27.435" v="218" actId="20577"/>
        <pc:sldMkLst>
          <pc:docMk/>
          <pc:sldMk cId="3693005957" sldId="300"/>
        </pc:sldMkLst>
        <pc:spChg chg="mod">
          <ac:chgData name="Ainslie Bradley" userId="cf0bf7ea-799c-42a9-bae9-2cd257c54eb6" providerId="ADAL" clId="{3650549C-9DBA-48F0-BA63-8FD25D40B0D2}" dt="2025-06-28T06:56:27.435" v="218"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6/28/2025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28/06/2025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6/28/2025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6/28/2025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(Nights)</a:t>
            </a:r>
            <a:br>
              <a:rPr lang="en-US" sz="4400" dirty="0">
                <a:latin typeface="Tiempos Headline Regular" panose="02020503060303060403" pitchFamily="18" charset="0"/>
              </a:rPr>
            </a:br>
            <a:r>
              <a:rPr lang="en-US" sz="1800" dirty="0">
                <a:latin typeface="TWK Lausanne 350" panose="02000503040000020004" pitchFamily="50" charset="0"/>
              </a:rPr>
              <a:t>(June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773708"/>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Qualified to SVQ2 in Social Services and Healthcare or SCQF equivalent or willing to work towards this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ensure the programme is delivered in accordance with corporate policy and Right There values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Skills and ability in effective time management and working to deadlines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compile comprehensive reports as required</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Knowledge of local resources and programmes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Flexibility with regards to working patterns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respond at short notice to crisis situations</a:t>
            </a: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200329"/>
          </a:xfrm>
          <a:prstGeom prst="rect">
            <a:avLst/>
          </a:prstGeom>
          <a:noFill/>
        </p:spPr>
        <p:txBody>
          <a:bodyPr wrap="square" rtlCol="0">
            <a:spAutoFit/>
          </a:bodyPr>
          <a:lstStyle/>
          <a:p>
            <a:pPr marL="171450" indent="-171450">
              <a:buFont typeface="Wingdings" panose="05000000000000000000" pitchFamily="2" charset="2"/>
              <a:buChar char="Ø"/>
            </a:pPr>
            <a:r>
              <a:rPr lang="en-GB" sz="1200" dirty="0">
                <a:latin typeface="TWK Lausanne 350" panose="02000503040000020004" pitchFamily="50" charset="0"/>
              </a:rPr>
              <a:t>First Aid Certificate</a:t>
            </a:r>
          </a:p>
          <a:p>
            <a:pPr marL="171450" indent="-171450">
              <a:buFont typeface="Wingdings" panose="05000000000000000000" pitchFamily="2" charset="2"/>
              <a:buChar char="Ø"/>
            </a:pPr>
            <a:r>
              <a:rPr lang="en-GB" sz="1200" dirty="0">
                <a:latin typeface="TWK Lausanne 350" panose="02000503040000020004" pitchFamily="50" charset="0"/>
              </a:rPr>
              <a:t>Other relevant training</a:t>
            </a:r>
          </a:p>
          <a:p>
            <a:pPr marL="171450" indent="-171450">
              <a:buFont typeface="Wingdings" panose="05000000000000000000" pitchFamily="2" charset="2"/>
              <a:buChar char="Ø"/>
            </a:pPr>
            <a:r>
              <a:rPr lang="en-GB" sz="1200" dirty="0">
                <a:latin typeface="TWK Lausanne 350" panose="02000503040000020004" pitchFamily="50" charset="0"/>
              </a:rPr>
              <a:t>Counselling skills in drugs, alcohol and mental health</a:t>
            </a:r>
          </a:p>
          <a:p>
            <a:pPr marL="171450" indent="-171450">
              <a:buFont typeface="Wingdings" panose="05000000000000000000" pitchFamily="2" charset="2"/>
              <a:buChar char="Ø"/>
            </a:pPr>
            <a:r>
              <a:rPr lang="en-GB" sz="1200" dirty="0">
                <a:latin typeface="TWK Lausanne 350" panose="02000503040000020004" pitchFamily="50" charset="0"/>
              </a:rPr>
              <a:t>Knowledge of local resources and programmes</a:t>
            </a:r>
          </a:p>
          <a:p>
            <a:pPr marL="171450" indent="-171450">
              <a:buFont typeface="Wingdings" panose="05000000000000000000" pitchFamily="2" charset="2"/>
              <a:buChar char="Ø"/>
            </a:pPr>
            <a:r>
              <a:rPr lang="en-GB" sz="1200" dirty="0">
                <a:latin typeface="TWK Lausanne 350" panose="02000503040000020004" pitchFamily="50" charset="0"/>
              </a:rPr>
              <a:t>Experience of working in a similar environment</a:t>
            </a:r>
          </a:p>
          <a:p>
            <a:pPr marL="171450" indent="-171450">
              <a:buFont typeface="Wingdings" panose="05000000000000000000" pitchFamily="2" charset="2"/>
              <a:buChar char="Ø"/>
            </a:pPr>
            <a:r>
              <a:rPr lang="en-GB" sz="1200" dirty="0">
                <a:latin typeface="TWK Lausanne 350" panose="02000503040000020004" pitchFamily="50" charset="0"/>
              </a:rPr>
              <a:t>Experience of crisis work with vulnerable people</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0796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39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(£27,023 - £28,928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rPr>
              <a:t>Your normal place of work will be Supported Accommodation Glasgow, 95 </a:t>
            </a:r>
            <a:r>
              <a:rPr lang="en-GB" sz="1200" dirty="0" err="1">
                <a:latin typeface="TWK Lausanne 350" panose="02000503040000020004" pitchFamily="50" charset="0"/>
              </a:rPr>
              <a:t>Panmure</a:t>
            </a:r>
            <a:r>
              <a:rPr lang="en-GB" sz="1200" dirty="0">
                <a:latin typeface="TWK Lausanne 350" panose="02000503040000020004" pitchFamily="50" charset="0"/>
              </a:rPr>
              <a:t> Street, Glasgow, G20 7SJ</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rPr>
              <a:t>Your normal working hours are an average of 39 per week. These hours will be worked between Monday to Sunday in shifts which are defined by your line manager on a rolling rota, over a 52-week period. The rota will be available to you a minimum of one week in advance.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a:t>
            </a:r>
            <a:r>
              <a:rPr lang="en-GB" sz="1200">
                <a:effectLst/>
                <a:latin typeface="TWK Lausanne 350" panose="02000503040000020004" pitchFamily="50" charset="0"/>
                <a:ea typeface="Calibri" panose="020F0502020204030204" pitchFamily="34" charset="0"/>
                <a:cs typeface="Times New Roman" panose="02020603050405020304" pitchFamily="18" charset="0"/>
              </a:rPr>
              <a:t>of </a:t>
            </a:r>
            <a:r>
              <a:rPr lang="en-GB" sz="1200">
                <a:latin typeface="TWK Lausanne 350" panose="02000503040000020004" pitchFamily="50" charset="0"/>
                <a:ea typeface="Calibri" panose="020F0502020204030204" pitchFamily="34" charset="0"/>
                <a:cs typeface="Times New Roman" panose="02020603050405020304" pitchFamily="18" charset="0"/>
              </a:rPr>
              <a:t>234</a:t>
            </a:r>
            <a:r>
              <a:rPr lang="en-GB" sz="1200">
                <a:effectLst/>
                <a:latin typeface="TWK Lausanne 350" panose="02000503040000020004" pitchFamily="50" charset="0"/>
                <a:ea typeface="Calibri" panose="020F0502020204030204" pitchFamily="34" charset="0"/>
                <a:cs typeface="Times New Roman" panose="02020603050405020304" pitchFamily="18" charset="0"/>
              </a:rPr>
              <a:t> </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hours holiday (equivalent to 6 weeks) pro rata per year in the first year rising to </a:t>
            </a:r>
            <a:r>
              <a:rPr lang="en-GB" sz="1200" dirty="0">
                <a:latin typeface="TWK Lausanne 350" panose="02000503040000020004" pitchFamily="50" charset="0"/>
                <a:ea typeface="Calibri" panose="020F0502020204030204" pitchFamily="34" charset="0"/>
                <a:cs typeface="Times New Roman" panose="02020603050405020304" pitchFamily="18" charset="0"/>
              </a:rPr>
              <a:t>312</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663089"/>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 Nights</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493538"/>
          </a:xfrm>
          <a:prstGeom prst="rect">
            <a:avLst/>
          </a:prstGeom>
          <a:noFill/>
        </p:spPr>
        <p:txBody>
          <a:bodyPr wrap="square">
            <a:spAutoFit/>
          </a:bodyPr>
          <a:lstStyle/>
          <a:p>
            <a:pPr fontAlgn="base"/>
            <a:endParaRPr lang="en-GB" b="1" dirty="0"/>
          </a:p>
          <a:p>
            <a:pPr fontAlgn="base"/>
            <a:endParaRPr lang="en-GB" b="1" dirty="0"/>
          </a:p>
          <a:p>
            <a:pPr fontAlgn="base"/>
            <a:endParaRPr lang="en-GB" b="1" dirty="0"/>
          </a:p>
          <a:p>
            <a:pPr fontAlgn="base"/>
            <a:endParaRPr lang="en-GB" b="1" dirty="0"/>
          </a:p>
          <a:p>
            <a:pPr fontAlgn="base"/>
            <a:r>
              <a:rPr lang="en-GB" sz="1600" b="1" dirty="0">
                <a:latin typeface="TWK Lausanne 350" panose="02000503040000020004" pitchFamily="50" charset="0"/>
              </a:rPr>
              <a:t>Our Programme </a:t>
            </a:r>
          </a:p>
          <a:p>
            <a:pPr fontAlgn="base"/>
            <a:endParaRPr lang="en-GB" sz="1600" dirty="0">
              <a:latin typeface="TWK Lausanne 350" panose="02000503040000020004" pitchFamily="50" charset="0"/>
            </a:endParaRPr>
          </a:p>
          <a:p>
            <a:pPr fontAlgn="base"/>
            <a:r>
              <a:rPr lang="en-GB" sz="1400" dirty="0">
                <a:latin typeface="TWK Lausanne 350" panose="02000503040000020004" pitchFamily="50" charset="0"/>
              </a:rPr>
              <a:t>Supported Accommodation Glasgow programme provides a safe, secure , 24-hour supportive service  to 26 young people experiencing homelessness in the Glasgow area. The accommodation is safe and homely for the people we support many of whom have experienced significant trauma throughout their lives. </a:t>
            </a:r>
          </a:p>
          <a:p>
            <a:pPr fontAlgn="base"/>
            <a:endParaRPr lang="en-GB" sz="1400" dirty="0">
              <a:latin typeface="TWK Lausanne 350" panose="02000503040000020004" pitchFamily="50" charset="0"/>
            </a:endParaRPr>
          </a:p>
          <a:p>
            <a:pPr fontAlgn="base"/>
            <a:r>
              <a:rPr lang="en-GB" sz="1400" dirty="0">
                <a:latin typeface="TWK Lausanne 350" panose="02000503040000020004" pitchFamily="50" charset="0"/>
              </a:rPr>
              <a:t>The nightshift support worker will be expected to ensure the wellbeing of the people we support, maintain building security, respond to emergencies and record all relevant information to ensure continuity of support.</a:t>
            </a:r>
          </a:p>
          <a:p>
            <a:pPr fontAlgn="base"/>
            <a:endParaRPr lang="en-GB" sz="1400" dirty="0">
              <a:latin typeface="TWK Lausanne 350" panose="02000503040000020004" pitchFamily="50" charset="0"/>
            </a:endParaRPr>
          </a:p>
          <a:p>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Workers/Nights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pic>
        <p:nvPicPr>
          <p:cNvPr id="9" name="Picture 8" descr="Two women sitting at a table with a table with yellow banners&#10;&#10;Description automatically generated">
            <a:extLst>
              <a:ext uri="{FF2B5EF4-FFF2-40B4-BE49-F238E27FC236}">
                <a16:creationId xmlns:a16="http://schemas.microsoft.com/office/drawing/2014/main" id="{88D263C0-5F38-9CC6-AAA4-ECA42A0C78D6}"/>
              </a:ext>
            </a:extLst>
          </p:cNvPr>
          <p:cNvPicPr>
            <a:picLocks noChangeAspect="1"/>
          </p:cNvPicPr>
          <p:nvPr/>
        </p:nvPicPr>
        <p:blipFill rotWithShape="1">
          <a:blip r:embed="rId2"/>
          <a:srcRect l="20391" r="4608"/>
          <a:stretch/>
        </p:blipFill>
        <p:spPr>
          <a:xfrm>
            <a:off x="0" y="1483565"/>
            <a:ext cx="5374433" cy="5374433"/>
          </a:xfrm>
          <a:prstGeom prst="rect">
            <a:avLst/>
          </a:prstGeom>
        </p:spPr>
      </p:pic>
      <p:pic>
        <p:nvPicPr>
          <p:cNvPr id="5" name="Picture 4" descr="A black hexagon on a yellow background&#10;&#10;Description automatically generated">
            <a:extLst>
              <a:ext uri="{FF2B5EF4-FFF2-40B4-BE49-F238E27FC236}">
                <a16:creationId xmlns:a16="http://schemas.microsoft.com/office/drawing/2014/main" id="{645504B9-0BD5-39B2-7A14-169893268C3B}"/>
              </a:ext>
            </a:extLst>
          </p:cNvPr>
          <p:cNvPicPr>
            <a:picLocks noChangeAspect="1"/>
          </p:cNvPicPr>
          <p:nvPr/>
        </p:nvPicPr>
        <p:blipFill>
          <a:blip r:embed="rId3"/>
          <a:stretch>
            <a:fillRect/>
          </a:stretch>
        </p:blipFill>
        <p:spPr>
          <a:xfrm>
            <a:off x="0" y="1483566"/>
            <a:ext cx="5374433" cy="5374433"/>
          </a:xfrm>
          <a:prstGeom prst="rect">
            <a:avLst/>
          </a:prstGeom>
        </p:spPr>
      </p:pic>
      <p:sp>
        <p:nvSpPr>
          <p:cNvPr id="6" name="TextBox 5">
            <a:extLst>
              <a:ext uri="{FF2B5EF4-FFF2-40B4-BE49-F238E27FC236}">
                <a16:creationId xmlns:a16="http://schemas.microsoft.com/office/drawing/2014/main" id="{6408B15F-C9DF-E238-3271-5997C36B925C}"/>
              </a:ext>
            </a:extLst>
          </p:cNvPr>
          <p:cNvSpPr txBox="1"/>
          <p:nvPr/>
        </p:nvSpPr>
        <p:spPr>
          <a:xfrm>
            <a:off x="317240" y="289249"/>
            <a:ext cx="5561045" cy="584775"/>
          </a:xfrm>
          <a:prstGeom prst="rect">
            <a:avLst/>
          </a:prstGeom>
          <a:noFill/>
        </p:spPr>
        <p:txBody>
          <a:bodyPr wrap="square" rtlCol="0">
            <a:spAutoFit/>
          </a:bodyPr>
          <a:lstStyle/>
          <a:p>
            <a:r>
              <a:rPr lang="en-GB" sz="3200" dirty="0">
                <a:latin typeface="Tiempos Headline Regular" panose="02020503060303060403" pitchFamily="18" charset="0"/>
              </a:rPr>
              <a:t>Why Join Right There?</a:t>
            </a:r>
          </a:p>
        </p:txBody>
      </p:sp>
      <p:sp>
        <p:nvSpPr>
          <p:cNvPr id="7" name="TextBox 6">
            <a:extLst>
              <a:ext uri="{FF2B5EF4-FFF2-40B4-BE49-F238E27FC236}">
                <a16:creationId xmlns:a16="http://schemas.microsoft.com/office/drawing/2014/main" id="{B5B2D871-2D84-687C-8DB9-5D39A396A96E}"/>
              </a:ext>
            </a:extLst>
          </p:cNvPr>
          <p:cNvSpPr txBox="1"/>
          <p:nvPr/>
        </p:nvSpPr>
        <p:spPr>
          <a:xfrm>
            <a:off x="5607697" y="1380049"/>
            <a:ext cx="5561045" cy="5262979"/>
          </a:xfrm>
          <a:prstGeom prst="rect">
            <a:avLst/>
          </a:prstGeom>
          <a:noFill/>
        </p:spPr>
        <p:txBody>
          <a:bodyPr wrap="square" rtlCol="0">
            <a:spAutoFit/>
          </a:bodyPr>
          <a:lstStyle/>
          <a:p>
            <a:r>
              <a:rPr lang="en-GB" sz="1400" dirty="0">
                <a:latin typeface="TWK Lausanne 350" panose="02000503040000020004" pitchFamily="50" charset="0"/>
              </a:rPr>
              <a:t>“Working night shifts at Right There has been a rewarding experience. The role allows you to make a real difference in young peoples lives while being part of a supportive and compassionate team. There is a strong sense of belonging and purpose, and you are always encouraged to grow and develop.”</a:t>
            </a:r>
          </a:p>
          <a:p>
            <a:endParaRPr lang="en-GB" sz="1400" dirty="0">
              <a:latin typeface="TWK Lausanne 350" panose="02000503040000020004" pitchFamily="50" charset="0"/>
            </a:endParaRPr>
          </a:p>
          <a:p>
            <a:r>
              <a:rPr lang="en-GB" sz="1400" dirty="0">
                <a:latin typeface="TWK Lausanne 350" panose="02000503040000020004" pitchFamily="50" charset="0"/>
              </a:rPr>
              <a:t>Job Title – Night Support worker</a:t>
            </a:r>
          </a:p>
          <a:p>
            <a:r>
              <a:rPr lang="en-GB" sz="1400" dirty="0">
                <a:latin typeface="TWK Lausanne 350" panose="02000503040000020004" pitchFamily="50" charset="0"/>
              </a:rPr>
              <a:t>Department – Glasgow Supported Accommodation</a:t>
            </a:r>
          </a:p>
          <a:p>
            <a:endParaRPr lang="en-GB" sz="1400" dirty="0">
              <a:latin typeface="TWK Lausanne 350" panose="02000503040000020004" pitchFamily="50" charset="0"/>
            </a:endParaRPr>
          </a:p>
          <a:p>
            <a:endParaRPr lang="en-GB" sz="1400" dirty="0">
              <a:latin typeface="TWK Lausanne 350" panose="02000503040000020004" pitchFamily="50" charset="0"/>
            </a:endParaRPr>
          </a:p>
          <a:p>
            <a:r>
              <a:rPr lang="en-GB" sz="1400" dirty="0">
                <a:latin typeface="TWK Lausanne 350" panose="02000503040000020004" pitchFamily="50" charset="0"/>
              </a:rPr>
              <a:t>“Working as a nightshift support worker can be both a challenging and meaningful role. It is not just about being present during the night, it is about walking alongside the young people on their individual journeys, offering a listening ear during their toughest moments and creating a space where they feel safe, seen and heard. The job can be emotionally demanding at times, but the strength and compassion of the staff team makes a huge difference.  There is a real sense of support amongst colleagues. Ongoing training helps us grow both professionally and personally”</a:t>
            </a:r>
          </a:p>
          <a:p>
            <a:endParaRPr lang="en-GB" sz="1400" dirty="0">
              <a:latin typeface="TWK Lausanne 350" panose="02000503040000020004" pitchFamily="50" charset="0"/>
            </a:endParaRPr>
          </a:p>
          <a:p>
            <a:r>
              <a:rPr lang="en-GB" sz="1400" dirty="0">
                <a:latin typeface="TWK Lausanne 350" panose="02000503040000020004" pitchFamily="50" charset="0"/>
              </a:rPr>
              <a:t>Job Title – Night Support Worker</a:t>
            </a:r>
          </a:p>
          <a:p>
            <a:r>
              <a:rPr lang="en-GB" sz="1400" dirty="0">
                <a:latin typeface="TWK Lausanne 350" panose="02000503040000020004" pitchFamily="50" charset="0"/>
              </a:rPr>
              <a:t>Department – Glasgow Supported Accommodation</a:t>
            </a:r>
          </a:p>
          <a:p>
            <a:endParaRPr lang="en-GB" sz="1400" dirty="0">
              <a:latin typeface="Tiempos Headline Regular" panose="02020503060303060403" pitchFamily="18" charset="0"/>
            </a:endParaRPr>
          </a:p>
          <a:p>
            <a:endParaRPr lang="en-GB" sz="1400" dirty="0">
              <a:latin typeface="Tiempos Headline Regular" panose="02020503060303060403" pitchFamily="18" charset="0"/>
            </a:endParaRPr>
          </a:p>
        </p:txBody>
      </p:sp>
    </p:spTree>
    <p:extLst>
      <p:ext uri="{BB962C8B-B14F-4D97-AF65-F5344CB8AC3E}">
        <p14:creationId xmlns:p14="http://schemas.microsoft.com/office/powerpoint/2010/main" val="346691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US" dirty="0">
                <a:latin typeface="TWK Lausanne 350" panose="02000503040000020004" pitchFamily="50" charset="0"/>
              </a:rPr>
              <a:t>5</a:t>
            </a:r>
            <a:r>
              <a:rPr lang="en-GB" dirty="0">
                <a:latin typeface="TWK Lausanne 350" panose="02000503040000020004" pitchFamily="50" charset="0"/>
              </a:rPr>
              <a:t>-6</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US" dirty="0">
                <a:latin typeface="TWK Lausanne 350" panose="02000503040000020004" pitchFamily="50" charset="0"/>
              </a:rPr>
              <a:t>7</a:t>
            </a:r>
            <a:r>
              <a:rPr lang="en-GB" dirty="0">
                <a:latin typeface="TWK Lausanne 350" panose="02000503040000020004" pitchFamily="50" charset="0"/>
              </a:rPr>
              <a:t>-8</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US" dirty="0">
                <a:latin typeface="TWK Lausanne 350" panose="02000503040000020004" pitchFamily="50" charset="0"/>
              </a:rPr>
              <a:t>9</a:t>
            </a:r>
            <a:endParaRPr lang="en-GB" dirty="0">
              <a:latin typeface="TWK Lausanne 350" panose="02000503040000020004" pitchFamily="50" charset="0"/>
            </a:endParaRP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4893647"/>
          </a:xfrm>
          <a:prstGeom prst="rect">
            <a:avLst/>
          </a:prstGeom>
          <a:noFill/>
        </p:spPr>
        <p:txBody>
          <a:bodyPr wrap="square">
            <a:spAutoFit/>
          </a:bodyPr>
          <a:lstStyle/>
          <a:p>
            <a:pPr marL="171450" lvl="0" indent="-171450">
              <a:buFont typeface="Wingdings" panose="05000000000000000000" pitchFamily="2" charset="2"/>
              <a:buChar char="Ø"/>
            </a:pPr>
            <a:r>
              <a:rPr lang="en-GB" sz="1200" dirty="0">
                <a:latin typeface="TWK Lausanne 350" panose="02000503040000020004" pitchFamily="50" charset="0"/>
              </a:rPr>
              <a:t>Develop positive, respectful and compassionate relationships with the people we support, focusing on their strengths and aspirations as individuals.</a:t>
            </a:r>
          </a:p>
          <a:p>
            <a:pPr marL="171450" lvl="0" indent="-171450">
              <a:buFont typeface="Wingdings" panose="05000000000000000000" pitchFamily="2" charset="2"/>
              <a:buChar char="Ø"/>
            </a:pPr>
            <a:r>
              <a:rPr lang="en-GB" sz="1200" dirty="0">
                <a:latin typeface="TWK Lausanne 350" panose="02000503040000020004" pitchFamily="50" charset="0"/>
              </a:rPr>
              <a:t>Have a high standard of professional integrity with colleagues and other professionals.</a:t>
            </a:r>
          </a:p>
          <a:p>
            <a:pPr marL="171450" lvl="0" indent="-171450">
              <a:buFont typeface="Wingdings" panose="05000000000000000000" pitchFamily="2" charset="2"/>
              <a:buChar char="Ø"/>
            </a:pPr>
            <a:r>
              <a:rPr lang="en-GB" sz="1200" dirty="0">
                <a:latin typeface="TWK Lausanne 350" panose="02000503040000020004" pitchFamily="50" charset="0"/>
              </a:rPr>
              <a:t>Establish clear professional boundaries with the people we support.</a:t>
            </a:r>
          </a:p>
          <a:p>
            <a:pPr marL="171450" lvl="0" indent="-171450">
              <a:buFont typeface="Wingdings" panose="05000000000000000000" pitchFamily="2" charset="2"/>
              <a:buChar char="Ø"/>
            </a:pPr>
            <a:r>
              <a:rPr lang="en-GB" sz="1200" dirty="0">
                <a:latin typeface="TWK Lausanne 350" panose="02000503040000020004" pitchFamily="50" charset="0"/>
              </a:rPr>
              <a:t>Advocating on behalf of the people we support</a:t>
            </a:r>
          </a:p>
          <a:p>
            <a:pPr marL="171450" lvl="0" indent="-171450">
              <a:buFont typeface="Wingdings" panose="05000000000000000000" pitchFamily="2" charset="2"/>
              <a:buChar char="Ø"/>
            </a:pPr>
            <a:r>
              <a:rPr lang="en-GB" sz="1200" dirty="0">
                <a:latin typeface="TWK Lausanne 350" panose="02000503040000020004" pitchFamily="50" charset="0"/>
              </a:rPr>
              <a:t>Actively practicing person-centred planning and unconditional positive regard</a:t>
            </a:r>
          </a:p>
          <a:p>
            <a:pPr marL="171450" lvl="0" indent="-171450">
              <a:buFont typeface="Wingdings" panose="05000000000000000000" pitchFamily="2" charset="2"/>
              <a:buChar char="Ø"/>
            </a:pPr>
            <a:r>
              <a:rPr lang="en-GB" sz="1200" dirty="0">
                <a:latin typeface="TWK Lausanne 350" panose="02000503040000020004" pitchFamily="50" charset="0"/>
              </a:rPr>
              <a:t>Taking a Psychologically Informed Environment (PIE) approach.</a:t>
            </a:r>
          </a:p>
          <a:p>
            <a:pPr marL="171450" lvl="0" indent="-171450">
              <a:buFont typeface="Wingdings" panose="05000000000000000000" pitchFamily="2" charset="2"/>
              <a:buChar char="Ø"/>
            </a:pPr>
            <a:r>
              <a:rPr lang="en-GB" sz="1200" dirty="0">
                <a:latin typeface="TWK Lausanne 350" panose="02000503040000020004" pitchFamily="50" charset="0"/>
              </a:rPr>
              <a:t>Carry out regular welfare and security checks during shift</a:t>
            </a:r>
          </a:p>
          <a:p>
            <a:pPr marL="171450" lvl="0" indent="-171450">
              <a:buFont typeface="Wingdings" panose="05000000000000000000" pitchFamily="2" charset="2"/>
              <a:buChar char="Ø"/>
            </a:pPr>
            <a:r>
              <a:rPr lang="en-GB" sz="1200" dirty="0">
                <a:latin typeface="TWK Lausanne 350" panose="02000503040000020004" pitchFamily="50" charset="0"/>
              </a:rPr>
              <a:t>Work in line with safeguarding, confidentiality and GDPR policies</a:t>
            </a:r>
          </a:p>
          <a:p>
            <a:pPr marL="171450" lvl="0" indent="-171450">
              <a:buFont typeface="Wingdings" panose="05000000000000000000" pitchFamily="2" charset="2"/>
              <a:buChar char="Ø"/>
            </a:pPr>
            <a:r>
              <a:rPr lang="en-GB" sz="1200" dirty="0">
                <a:latin typeface="TWK Lausanne 350" panose="02000503040000020004" pitchFamily="50" charset="0"/>
              </a:rPr>
              <a:t>Provide appropriate levels of high-quality support to those we support.</a:t>
            </a:r>
          </a:p>
          <a:p>
            <a:pPr marL="171450" lvl="0" indent="-171450">
              <a:buFont typeface="Wingdings" panose="05000000000000000000" pitchFamily="2" charset="2"/>
              <a:buChar char="Ø"/>
            </a:pPr>
            <a:r>
              <a:rPr lang="en-GB" sz="1200" dirty="0">
                <a:latin typeface="TWK Lausanne 350" panose="02000503040000020004" pitchFamily="50" charset="0"/>
              </a:rPr>
              <a:t>Accurately record matters relating to the wellbeing of those we support.</a:t>
            </a:r>
          </a:p>
          <a:p>
            <a:pPr marL="171450" lvl="0" indent="-171450">
              <a:buFont typeface="Wingdings" panose="05000000000000000000" pitchFamily="2" charset="2"/>
              <a:buChar char="Ø"/>
            </a:pPr>
            <a:r>
              <a:rPr lang="en-GB" sz="1200" dirty="0">
                <a:latin typeface="TWK Lausanne 350" panose="02000503040000020004" pitchFamily="50" charset="0"/>
              </a:rPr>
              <a:t>Completing incident reports to a high standard and following the correct sharing and escalation process</a:t>
            </a:r>
          </a:p>
          <a:p>
            <a:pPr marL="171450" lvl="0" indent="-171450">
              <a:buFont typeface="Wingdings" panose="05000000000000000000" pitchFamily="2" charset="2"/>
              <a:buChar char="Ø"/>
            </a:pPr>
            <a:r>
              <a:rPr lang="en-GB" sz="1200" dirty="0">
                <a:latin typeface="TWK Lausanne 350" panose="02000503040000020004" pitchFamily="50" charset="0"/>
              </a:rPr>
              <a:t>Having detailed knowledge of other relevant programmes and signpost and refer to other agencies as appropriate.</a:t>
            </a:r>
          </a:p>
          <a:p>
            <a:pPr marL="171450" lvl="0" indent="-171450">
              <a:buFont typeface="Wingdings" panose="05000000000000000000" pitchFamily="2" charset="2"/>
              <a:buChar char="Ø"/>
            </a:pPr>
            <a:r>
              <a:rPr lang="en-GB" sz="1200" dirty="0">
                <a:latin typeface="TWK Lausanne 350" panose="02000503040000020004" pitchFamily="50" charset="0"/>
              </a:rPr>
              <a:t>Handover relevant information to oncoming staff to ensure continuity of care and support</a:t>
            </a:r>
          </a:p>
          <a:p>
            <a:pPr marL="171450" lvl="0" indent="-171450">
              <a:buFont typeface="Wingdings" panose="05000000000000000000" pitchFamily="2" charset="2"/>
              <a:buChar char="Ø"/>
            </a:pPr>
            <a:r>
              <a:rPr lang="en-GB" sz="1200" dirty="0">
                <a:latin typeface="TWK Lausanne 350" panose="02000503040000020004" pitchFamily="50" charset="0"/>
              </a:rPr>
              <a:t>Manage health and safety/fire safety controls within the programme as guided.</a:t>
            </a:r>
          </a:p>
          <a:p>
            <a:pPr marL="171450" lvl="0" indent="-171450">
              <a:buFont typeface="Wingdings" panose="05000000000000000000" pitchFamily="2" charset="2"/>
              <a:buChar char="Ø"/>
            </a:pPr>
            <a:r>
              <a:rPr lang="en-GB" sz="1200" dirty="0">
                <a:latin typeface="TWK Lausanne 350" panose="02000503040000020004" pitchFamily="50" charset="0"/>
              </a:rPr>
              <a:t>Maintaining a safe environment for those we support, colleagues and others.</a:t>
            </a:r>
          </a:p>
          <a:p>
            <a:pPr marL="171450" lvl="0" indent="-171450">
              <a:buFont typeface="Wingdings" panose="05000000000000000000" pitchFamily="2" charset="2"/>
              <a:buChar char="Ø"/>
            </a:pPr>
            <a:r>
              <a:rPr lang="en-GB" sz="1200" dirty="0">
                <a:latin typeface="TWK Lausanne 350" panose="02000503040000020004" pitchFamily="50" charset="0"/>
              </a:rPr>
              <a:t>Undertaking household domestic duties to maintain the accommodation to a high standard</a:t>
            </a:r>
          </a:p>
          <a:p>
            <a:pPr marL="171450" lvl="0" indent="-171450">
              <a:buFont typeface="Wingdings" panose="05000000000000000000" pitchFamily="2" charset="2"/>
              <a:buChar char="Ø"/>
            </a:pPr>
            <a:r>
              <a:rPr lang="en-GB" sz="1200" dirty="0">
                <a:latin typeface="TWK Lausanne 350" panose="02000503040000020004" pitchFamily="50" charset="0"/>
              </a:rPr>
              <a:t>Actively contribute to your programme and the organisation’s development and improvement.</a:t>
            </a:r>
          </a:p>
          <a:p>
            <a:pPr marL="171450" lvl="0" indent="-171450">
              <a:buFont typeface="Wingdings" panose="05000000000000000000" pitchFamily="2" charset="2"/>
              <a:buChar char="Ø"/>
            </a:pPr>
            <a:r>
              <a:rPr lang="en-GB" sz="1200" dirty="0">
                <a:latin typeface="TWK Lausanne 350" panose="02000503040000020004" pitchFamily="50" charset="0"/>
              </a:rPr>
              <a:t>Participate in team meetings.</a:t>
            </a:r>
          </a:p>
          <a:p>
            <a:pPr marL="171450" lvl="0" indent="-171450">
              <a:buFont typeface="Wingdings" panose="05000000000000000000" pitchFamily="2" charset="2"/>
              <a:buChar char="Ø"/>
            </a:pPr>
            <a:r>
              <a:rPr lang="en-GB" sz="1200" dirty="0">
                <a:latin typeface="TWK Lausanne 350" panose="02000503040000020004" pitchFamily="50" charset="0"/>
              </a:rPr>
              <a:t>Attend and participate in training and share learning experiences.</a:t>
            </a:r>
          </a:p>
          <a:p>
            <a:pPr marL="171450" lvl="0" indent="-171450">
              <a:buFont typeface="Wingdings" panose="05000000000000000000" pitchFamily="2" charset="2"/>
              <a:buChar char="Ø"/>
            </a:pPr>
            <a:r>
              <a:rPr lang="en-GB" sz="1200" dirty="0">
                <a:latin typeface="TWK Lausanne 350" panose="02000503040000020004" pitchFamily="50" charset="0"/>
              </a:rPr>
              <a:t>Engage in reflective practice.</a:t>
            </a:r>
          </a:p>
          <a:p>
            <a:pPr marL="171450" lvl="0" indent="-171450">
              <a:buFont typeface="Wingdings" panose="05000000000000000000" pitchFamily="2" charset="2"/>
              <a:buChar char="Ø"/>
            </a:pPr>
            <a:r>
              <a:rPr lang="en-GB" sz="1200" dirty="0">
                <a:latin typeface="TWK Lausanne 350" panose="02000503040000020004" pitchFamily="50" charset="0"/>
              </a:rPr>
              <a:t>Feedback on the review of organisational policies and procedures and local guidelines.</a:t>
            </a:r>
          </a:p>
          <a:p>
            <a:pPr marL="171450" lvl="0" indent="-171450">
              <a:buFont typeface="Wingdings" panose="05000000000000000000" pitchFamily="2" charset="2"/>
              <a:buChar char="Ø"/>
            </a:pPr>
            <a:r>
              <a:rPr lang="en-GB" sz="1200" dirty="0">
                <a:latin typeface="TWK Lausanne 350" panose="02000503040000020004" pitchFamily="50" charset="0"/>
              </a:rPr>
              <a:t>Promote and represent Right There programmes positively.</a:t>
            </a:r>
          </a:p>
          <a:p>
            <a:pPr marL="171450" lvl="0" indent="-171450">
              <a:buFont typeface="Wingdings" panose="05000000000000000000" pitchFamily="2" charset="2"/>
              <a:buChar char="Ø"/>
            </a:pPr>
            <a:r>
              <a:rPr lang="en-GB" sz="1200" dirty="0">
                <a:latin typeface="TWK Lausanne 350" panose="02000503040000020004" pitchFamily="50" charset="0"/>
              </a:rPr>
              <a:t>Strive for continuous personal and professional development.</a:t>
            </a:r>
          </a:p>
          <a:p>
            <a:pPr marL="171450" lvl="0" indent="-171450">
              <a:buFont typeface="Wingdings" panose="05000000000000000000" pitchFamily="2" charset="2"/>
              <a:buChar char="Ø"/>
            </a:pPr>
            <a:r>
              <a:rPr lang="en-GB" sz="1200" dirty="0">
                <a:latin typeface="TWK Lausanne 350" panose="02000503040000020004" pitchFamily="50" charset="0"/>
              </a:rPr>
              <a:t>Engage with any organisational initiatives or working groups such as NHS Healthy Working Lives, Investors in People, the LGBT Charter, etc.</a:t>
            </a:r>
          </a:p>
          <a:p>
            <a:pPr lvl="0"/>
            <a:endParaRPr lang="en-GB" sz="1200" dirty="0">
              <a:latin typeface="TWK Lausanne 350" panose="02000503040000020004" pitchFamily="50" charset="0"/>
            </a:endParaRP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80258978-33DF-47E1-B2AD-3F892AED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http://purl.org/dc/elements/1.1/"/>
    <ds:schemaRef ds:uri="http://schemas.microsoft.com/office/2006/metadata/properties"/>
    <ds:schemaRef ds:uri="9f7d3311-57c9-43fe-8231-1e93a56e81a6"/>
    <ds:schemaRef ds:uri="http://purl.org/dc/dcmitype/"/>
    <ds:schemaRef ds:uri="http://purl.org/dc/terms/"/>
    <ds:schemaRef ds:uri="0e4e5883-f808-4454-aeea-41849d9fd113"/>
    <ds:schemaRef ds:uri="http://schemas.microsoft.com/office/infopath/2007/PartnerControls"/>
    <ds:schemaRef ds:uri="http://schemas.microsoft.com/office/2006/documentManagement/types"/>
    <ds:schemaRef ds:uri="http://schemas.openxmlformats.org/package/2006/metadata/core-properties"/>
    <ds:schemaRef ds:uri="7695ba04-28c5-4f79-ab14-37b3f0ac88ff"/>
    <ds:schemaRef ds:uri="http://www.w3.org/XML/1998/namespace"/>
    <ds:schemaRef ds:uri="5918e872-e67b-4fda-801c-e11e2e8f9e7e"/>
  </ds:schemaRefs>
</ds:datastoreItem>
</file>

<file path=docMetadata/LabelInfo.xml><?xml version="1.0" encoding="utf-8"?>
<clbl:labelList xmlns:clbl="http://schemas.microsoft.com/office/2020/mipLabelMetadata">
  <clbl:label id="{758c3ec2-9229-4ed5-ab44-428106046a7e}" enabled="0" method="" siteId="{758c3ec2-9229-4ed5-ab44-428106046a7e}"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1542</Words>
  <Application>Microsoft Office PowerPoint</Application>
  <PresentationFormat>Widescreen</PresentationFormat>
  <Paragraphs>128</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TWK Lausanne 300</vt:lpstr>
      <vt:lpstr>TWK Lausanne 350</vt:lpstr>
      <vt:lpstr>Tiempos Headline Medium</vt:lpstr>
      <vt:lpstr>Tiempos Headline Regular</vt:lpstr>
      <vt:lpstr>Wingdings</vt:lpstr>
      <vt:lpstr>Symbol</vt:lpstr>
      <vt:lpstr>Calibri</vt:lpstr>
      <vt:lpstr>Segoe UI</vt:lpstr>
      <vt:lpstr>Calibri Light</vt:lpstr>
      <vt:lpstr>TWK Lausanne 450</vt:lpstr>
      <vt:lpstr>TWK Lausanne 500</vt:lpstr>
      <vt:lpstr>Office Theme</vt:lpstr>
      <vt:lpstr>1_Office Theme</vt:lpstr>
      <vt:lpstr>Job Pack   Support Worker (Nights) (June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150</cp:revision>
  <dcterms:created xsi:type="dcterms:W3CDTF">2021-11-30T15:33:31Z</dcterms:created>
  <dcterms:modified xsi:type="dcterms:W3CDTF">2025-06-28T07:12:33Z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