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07" r:id="rId8"/>
    <p:sldId id="301" r:id="rId9"/>
    <p:sldId id="279" r:id="rId10"/>
    <p:sldId id="278" r:id="rId11"/>
    <p:sldId id="303" r:id="rId12"/>
    <p:sldId id="277" r:id="rId13"/>
    <p:sldId id="285" r:id="rId14"/>
    <p:sldId id="315" r:id="rId15"/>
    <p:sldId id="308" r:id="rId16"/>
    <p:sldId id="314"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ACF05-8184-4425-92F6-2F3E22477304}" v="2" dt="2025-06-05T06:40:38.9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018ACF05-8184-4425-92F6-2F3E22477304}"/>
    <pc:docChg chg="undo custSel mod addSld delSld modSld">
      <pc:chgData name="Ainslie Bradley" userId="cf0bf7ea-799c-42a9-bae9-2cd257c54eb6" providerId="ADAL" clId="{018ACF05-8184-4425-92F6-2F3E22477304}" dt="2025-06-05T06:43:01.585" v="2393"/>
      <pc:docMkLst>
        <pc:docMk/>
      </pc:docMkLst>
      <pc:sldChg chg="addSp delSp modSp mod">
        <pc:chgData name="Ainslie Bradley" userId="cf0bf7ea-799c-42a9-bae9-2cd257c54eb6" providerId="ADAL" clId="{018ACF05-8184-4425-92F6-2F3E22477304}" dt="2025-06-04T15:36:54.125" v="1315" actId="20577"/>
        <pc:sldMkLst>
          <pc:docMk/>
          <pc:sldMk cId="57218788" sldId="283"/>
        </pc:sldMkLst>
        <pc:spChg chg="mod">
          <ac:chgData name="Ainslie Bradley" userId="cf0bf7ea-799c-42a9-bae9-2cd257c54eb6" providerId="ADAL" clId="{018ACF05-8184-4425-92F6-2F3E22477304}" dt="2025-06-04T08:42:44.987" v="406" actId="255"/>
          <ac:spMkLst>
            <pc:docMk/>
            <pc:sldMk cId="57218788" sldId="283"/>
            <ac:spMk id="2" creationId="{4A813FF3-6D98-D818-FB63-AC584196F74C}"/>
          </ac:spMkLst>
        </pc:spChg>
        <pc:spChg chg="mod">
          <ac:chgData name="Ainslie Bradley" userId="cf0bf7ea-799c-42a9-bae9-2cd257c54eb6" providerId="ADAL" clId="{018ACF05-8184-4425-92F6-2F3E22477304}" dt="2025-06-04T08:42:52.843" v="409" actId="255"/>
          <ac:spMkLst>
            <pc:docMk/>
            <pc:sldMk cId="57218788" sldId="283"/>
            <ac:spMk id="3" creationId="{0658C970-5B5D-D1BA-005E-CBAF0E55ED52}"/>
          </ac:spMkLst>
        </pc:spChg>
        <pc:spChg chg="mod">
          <ac:chgData name="Ainslie Bradley" userId="cf0bf7ea-799c-42a9-bae9-2cd257c54eb6" providerId="ADAL" clId="{018ACF05-8184-4425-92F6-2F3E22477304}" dt="2025-06-04T08:43:00.550" v="411" actId="255"/>
          <ac:spMkLst>
            <pc:docMk/>
            <pc:sldMk cId="57218788" sldId="283"/>
            <ac:spMk id="4" creationId="{76E749A2-0140-EB20-E7F4-3E78F5E70418}"/>
          </ac:spMkLst>
        </pc:spChg>
        <pc:spChg chg="mod">
          <ac:chgData name="Ainslie Bradley" userId="cf0bf7ea-799c-42a9-bae9-2cd257c54eb6" providerId="ADAL" clId="{018ACF05-8184-4425-92F6-2F3E22477304}" dt="2025-06-04T14:46:22.711" v="1136" actId="207"/>
          <ac:spMkLst>
            <pc:docMk/>
            <pc:sldMk cId="57218788" sldId="283"/>
            <ac:spMk id="6" creationId="{071588D8-25EB-D819-C489-01ED78A5C193}"/>
          </ac:spMkLst>
        </pc:spChg>
        <pc:spChg chg="mod">
          <ac:chgData name="Ainslie Bradley" userId="cf0bf7ea-799c-42a9-bae9-2cd257c54eb6" providerId="ADAL" clId="{018ACF05-8184-4425-92F6-2F3E22477304}" dt="2025-06-04T15:36:54.125" v="1315" actId="20577"/>
          <ac:spMkLst>
            <pc:docMk/>
            <pc:sldMk cId="57218788" sldId="283"/>
            <ac:spMk id="8" creationId="{0D1BD669-F8FA-143E-9814-6B3E60126B5A}"/>
          </ac:spMkLst>
        </pc:spChg>
        <pc:spChg chg="add mod">
          <ac:chgData name="Ainslie Bradley" userId="cf0bf7ea-799c-42a9-bae9-2cd257c54eb6" providerId="ADAL" clId="{018ACF05-8184-4425-92F6-2F3E22477304}" dt="2025-06-04T08:44:05.948" v="449" actId="1076"/>
          <ac:spMkLst>
            <pc:docMk/>
            <pc:sldMk cId="57218788" sldId="283"/>
            <ac:spMk id="9" creationId="{D038D192-4F26-F789-621F-9A6B86CC8E8F}"/>
          </ac:spMkLst>
        </pc:spChg>
        <pc:spChg chg="mod">
          <ac:chgData name="Ainslie Bradley" userId="cf0bf7ea-799c-42a9-bae9-2cd257c54eb6" providerId="ADAL" clId="{018ACF05-8184-4425-92F6-2F3E22477304}" dt="2025-06-04T08:43:07.061" v="413" actId="255"/>
          <ac:spMkLst>
            <pc:docMk/>
            <pc:sldMk cId="57218788" sldId="283"/>
            <ac:spMk id="11" creationId="{EA2CDF45-770A-9210-A299-A569CBBD342F}"/>
          </ac:spMkLst>
        </pc:spChg>
        <pc:cxnChg chg="mod">
          <ac:chgData name="Ainslie Bradley" userId="cf0bf7ea-799c-42a9-bae9-2cd257c54eb6" providerId="ADAL" clId="{018ACF05-8184-4425-92F6-2F3E22477304}" dt="2025-06-04T08:42:46.525" v="407" actId="1076"/>
          <ac:cxnSpMkLst>
            <pc:docMk/>
            <pc:sldMk cId="57218788" sldId="283"/>
            <ac:cxnSpMk id="7" creationId="{9844A910-38A9-1BE0-A5C8-16EBD0DDAB9C}"/>
          </ac:cxnSpMkLst>
        </pc:cxnChg>
        <pc:cxnChg chg="add mod">
          <ac:chgData name="Ainslie Bradley" userId="cf0bf7ea-799c-42a9-bae9-2cd257c54eb6" providerId="ADAL" clId="{018ACF05-8184-4425-92F6-2F3E22477304}" dt="2025-06-04T08:44:11.378" v="450" actId="208"/>
          <ac:cxnSpMkLst>
            <pc:docMk/>
            <pc:sldMk cId="57218788" sldId="283"/>
            <ac:cxnSpMk id="13" creationId="{677BA52E-1F2F-33FA-FA6B-C50D5EDF5753}"/>
          </ac:cxnSpMkLst>
        </pc:cxnChg>
        <pc:cxnChg chg="add del">
          <ac:chgData name="Ainslie Bradley" userId="cf0bf7ea-799c-42a9-bae9-2cd257c54eb6" providerId="ADAL" clId="{018ACF05-8184-4425-92F6-2F3E22477304}" dt="2025-06-04T08:43:54.354" v="447" actId="478"/>
          <ac:cxnSpMkLst>
            <pc:docMk/>
            <pc:sldMk cId="57218788" sldId="283"/>
            <ac:cxnSpMk id="16" creationId="{BCAC15FB-7B87-AD77-CBCE-F57CFEC574CE}"/>
          </ac:cxnSpMkLst>
        </pc:cxnChg>
        <pc:cxnChg chg="add mod">
          <ac:chgData name="Ainslie Bradley" userId="cf0bf7ea-799c-42a9-bae9-2cd257c54eb6" providerId="ADAL" clId="{018ACF05-8184-4425-92F6-2F3E22477304}" dt="2025-06-04T08:44:19.407" v="451" actId="208"/>
          <ac:cxnSpMkLst>
            <pc:docMk/>
            <pc:sldMk cId="57218788" sldId="283"/>
            <ac:cxnSpMk id="18" creationId="{C9594461-3863-BA7E-1255-BC231D0D6192}"/>
          </ac:cxnSpMkLst>
        </pc:cxnChg>
      </pc:sldChg>
      <pc:sldChg chg="modSp mod">
        <pc:chgData name="Ainslie Bradley" userId="cf0bf7ea-799c-42a9-bae9-2cd257c54eb6" providerId="ADAL" clId="{018ACF05-8184-4425-92F6-2F3E22477304}" dt="2025-06-04T15:46:28.698" v="1904" actId="20577"/>
        <pc:sldMkLst>
          <pc:docMk/>
          <pc:sldMk cId="1058346331" sldId="285"/>
        </pc:sldMkLst>
        <pc:spChg chg="mod">
          <ac:chgData name="Ainslie Bradley" userId="cf0bf7ea-799c-42a9-bae9-2cd257c54eb6" providerId="ADAL" clId="{018ACF05-8184-4425-92F6-2F3E22477304}" dt="2025-06-04T15:46:28.698" v="1904" actId="20577"/>
          <ac:spMkLst>
            <pc:docMk/>
            <pc:sldMk cId="1058346331" sldId="285"/>
            <ac:spMk id="8" creationId="{619B6A0B-1B81-972F-AB73-9865BCE66301}"/>
          </ac:spMkLst>
        </pc:spChg>
      </pc:sldChg>
      <pc:sldChg chg="modSp mod">
        <pc:chgData name="Ainslie Bradley" userId="cf0bf7ea-799c-42a9-bae9-2cd257c54eb6" providerId="ADAL" clId="{018ACF05-8184-4425-92F6-2F3E22477304}" dt="2025-06-04T09:07:55.640" v="984" actId="255"/>
        <pc:sldMkLst>
          <pc:docMk/>
          <pc:sldMk cId="946210017" sldId="295"/>
        </pc:sldMkLst>
        <pc:spChg chg="mod">
          <ac:chgData name="Ainslie Bradley" userId="cf0bf7ea-799c-42a9-bae9-2cd257c54eb6" providerId="ADAL" clId="{018ACF05-8184-4425-92F6-2F3E22477304}" dt="2025-06-04T09:07:55.640" v="984" actId="255"/>
          <ac:spMkLst>
            <pc:docMk/>
            <pc:sldMk cId="946210017" sldId="295"/>
            <ac:spMk id="8" creationId="{619B6A0B-1B81-972F-AB73-9865BCE66301}"/>
          </ac:spMkLst>
        </pc:spChg>
      </pc:sldChg>
      <pc:sldChg chg="modSp mod">
        <pc:chgData name="Ainslie Bradley" userId="cf0bf7ea-799c-42a9-bae9-2cd257c54eb6" providerId="ADAL" clId="{018ACF05-8184-4425-92F6-2F3E22477304}" dt="2025-06-05T06:42:51.244" v="2392" actId="20577"/>
        <pc:sldMkLst>
          <pc:docMk/>
          <pc:sldMk cId="3693005957" sldId="300"/>
        </pc:sldMkLst>
        <pc:spChg chg="mod">
          <ac:chgData name="Ainslie Bradley" userId="cf0bf7ea-799c-42a9-bae9-2cd257c54eb6" providerId="ADAL" clId="{018ACF05-8184-4425-92F6-2F3E22477304}" dt="2025-06-05T06:42:51.244" v="2392" actId="20577"/>
          <ac:spMkLst>
            <pc:docMk/>
            <pc:sldMk cId="3693005957" sldId="300"/>
            <ac:spMk id="7" creationId="{F0D31468-386B-4A1A-8ECA-B3014AD770F7}"/>
          </ac:spMkLst>
        </pc:spChg>
      </pc:sldChg>
      <pc:sldChg chg="modSp mod">
        <pc:chgData name="Ainslie Bradley" userId="cf0bf7ea-799c-42a9-bae9-2cd257c54eb6" providerId="ADAL" clId="{018ACF05-8184-4425-92F6-2F3E22477304}" dt="2025-06-04T09:09:06.632" v="1012" actId="20577"/>
        <pc:sldMkLst>
          <pc:docMk/>
          <pc:sldMk cId="129951829" sldId="301"/>
        </pc:sldMkLst>
        <pc:spChg chg="mod">
          <ac:chgData name="Ainslie Bradley" userId="cf0bf7ea-799c-42a9-bae9-2cd257c54eb6" providerId="ADAL" clId="{018ACF05-8184-4425-92F6-2F3E22477304}" dt="2025-06-04T09:08:39.500" v="999" actId="20577"/>
          <ac:spMkLst>
            <pc:docMk/>
            <pc:sldMk cId="129951829" sldId="301"/>
            <ac:spMk id="25" creationId="{5E43C70D-8C36-E5D0-E553-DBA6669B33A4}"/>
          </ac:spMkLst>
        </pc:spChg>
        <pc:spChg chg="mod">
          <ac:chgData name="Ainslie Bradley" userId="cf0bf7ea-799c-42a9-bae9-2cd257c54eb6" providerId="ADAL" clId="{018ACF05-8184-4425-92F6-2F3E22477304}" dt="2025-06-04T09:08:58.417" v="1006" actId="20577"/>
          <ac:spMkLst>
            <pc:docMk/>
            <pc:sldMk cId="129951829" sldId="301"/>
            <ac:spMk id="26" creationId="{9CEDFC17-CE47-46F5-6AF8-FB596EB45C8A}"/>
          </ac:spMkLst>
        </pc:spChg>
        <pc:spChg chg="mod">
          <ac:chgData name="Ainslie Bradley" userId="cf0bf7ea-799c-42a9-bae9-2cd257c54eb6" providerId="ADAL" clId="{018ACF05-8184-4425-92F6-2F3E22477304}" dt="2025-06-04T09:09:04.551" v="1010" actId="20577"/>
          <ac:spMkLst>
            <pc:docMk/>
            <pc:sldMk cId="129951829" sldId="301"/>
            <ac:spMk id="27" creationId="{16AA55DB-6131-06EE-1F07-F1AAAB122A91}"/>
          </ac:spMkLst>
        </pc:spChg>
        <pc:spChg chg="mod">
          <ac:chgData name="Ainslie Bradley" userId="cf0bf7ea-799c-42a9-bae9-2cd257c54eb6" providerId="ADAL" clId="{018ACF05-8184-4425-92F6-2F3E22477304}" dt="2025-06-04T09:09:06.632" v="1012" actId="20577"/>
          <ac:spMkLst>
            <pc:docMk/>
            <pc:sldMk cId="129951829" sldId="301"/>
            <ac:spMk id="28" creationId="{1A90BB0E-4644-A113-F80D-48255D07A458}"/>
          </ac:spMkLst>
        </pc:spChg>
        <pc:spChg chg="mod">
          <ac:chgData name="Ainslie Bradley" userId="cf0bf7ea-799c-42a9-bae9-2cd257c54eb6" providerId="ADAL" clId="{018ACF05-8184-4425-92F6-2F3E22477304}" dt="2025-06-04T09:09:01.204" v="1008" actId="20577"/>
          <ac:spMkLst>
            <pc:docMk/>
            <pc:sldMk cId="129951829" sldId="301"/>
            <ac:spMk id="30" creationId="{43B1C631-688E-633D-6642-3719B8E8038A}"/>
          </ac:spMkLst>
        </pc:spChg>
        <pc:spChg chg="mod">
          <ac:chgData name="Ainslie Bradley" userId="cf0bf7ea-799c-42a9-bae9-2cd257c54eb6" providerId="ADAL" clId="{018ACF05-8184-4425-92F6-2F3E22477304}" dt="2025-06-04T09:08:56.183" v="1004" actId="20577"/>
          <ac:spMkLst>
            <pc:docMk/>
            <pc:sldMk cId="129951829" sldId="301"/>
            <ac:spMk id="31" creationId="{0F5FB8C2-C14F-E38D-1F05-812C83ECA74B}"/>
          </ac:spMkLst>
        </pc:spChg>
      </pc:sldChg>
      <pc:sldChg chg="modSp mod">
        <pc:chgData name="Ainslie Bradley" userId="cf0bf7ea-799c-42a9-bae9-2cd257c54eb6" providerId="ADAL" clId="{018ACF05-8184-4425-92F6-2F3E22477304}" dt="2025-06-04T08:36:57.576" v="51" actId="20577"/>
        <pc:sldMkLst>
          <pc:docMk/>
          <pc:sldMk cId="2303596187" sldId="305"/>
        </pc:sldMkLst>
        <pc:spChg chg="mod">
          <ac:chgData name="Ainslie Bradley" userId="cf0bf7ea-799c-42a9-bae9-2cd257c54eb6" providerId="ADAL" clId="{018ACF05-8184-4425-92F6-2F3E22477304}" dt="2025-06-04T08:36:57.576" v="51" actId="20577"/>
          <ac:spMkLst>
            <pc:docMk/>
            <pc:sldMk cId="2303596187" sldId="305"/>
            <ac:spMk id="2" creationId="{B3ABBA8C-6821-060A-9D0E-6852CC324C47}"/>
          </ac:spMkLst>
        </pc:spChg>
      </pc:sldChg>
      <pc:sldChg chg="modSp del mod">
        <pc:chgData name="Ainslie Bradley" userId="cf0bf7ea-799c-42a9-bae9-2cd257c54eb6" providerId="ADAL" clId="{018ACF05-8184-4425-92F6-2F3E22477304}" dt="2025-06-04T15:45:34.660" v="1867" actId="47"/>
        <pc:sldMkLst>
          <pc:docMk/>
          <pc:sldMk cId="3185734724" sldId="306"/>
        </pc:sldMkLst>
        <pc:spChg chg="mod">
          <ac:chgData name="Ainslie Bradley" userId="cf0bf7ea-799c-42a9-bae9-2cd257c54eb6" providerId="ADAL" clId="{018ACF05-8184-4425-92F6-2F3E22477304}" dt="2025-06-04T08:47:55.474" v="538" actId="20577"/>
          <ac:spMkLst>
            <pc:docMk/>
            <pc:sldMk cId="3185734724" sldId="306"/>
            <ac:spMk id="8" creationId="{9DE1ADC3-14FC-B95F-9D4A-F4131A819D94}"/>
          </ac:spMkLst>
        </pc:spChg>
      </pc:sldChg>
      <pc:sldChg chg="modSp mod">
        <pc:chgData name="Ainslie Bradley" userId="cf0bf7ea-799c-42a9-bae9-2cd257c54eb6" providerId="ADAL" clId="{018ACF05-8184-4425-92F6-2F3E22477304}" dt="2025-06-05T06:39:55.925" v="1955" actId="20577"/>
        <pc:sldMkLst>
          <pc:docMk/>
          <pc:sldMk cId="3466918221" sldId="307"/>
        </pc:sldMkLst>
        <pc:spChg chg="mod">
          <ac:chgData name="Ainslie Bradley" userId="cf0bf7ea-799c-42a9-bae9-2cd257c54eb6" providerId="ADAL" clId="{018ACF05-8184-4425-92F6-2F3E22477304}" dt="2025-06-05T06:39:55.925" v="1955" actId="20577"/>
          <ac:spMkLst>
            <pc:docMk/>
            <pc:sldMk cId="3466918221" sldId="307"/>
            <ac:spMk id="6" creationId="{6408B15F-C9DF-E238-3271-5997C36B925C}"/>
          </ac:spMkLst>
        </pc:spChg>
        <pc:spChg chg="mod">
          <ac:chgData name="Ainslie Bradley" userId="cf0bf7ea-799c-42a9-bae9-2cd257c54eb6" providerId="ADAL" clId="{018ACF05-8184-4425-92F6-2F3E22477304}" dt="2025-06-05T06:39:16.706" v="1913" actId="20577"/>
          <ac:spMkLst>
            <pc:docMk/>
            <pc:sldMk cId="3466918221" sldId="307"/>
            <ac:spMk id="7" creationId="{B5B2D871-2D84-687C-8DB9-5D39A396A96E}"/>
          </ac:spMkLst>
        </pc:spChg>
      </pc:sldChg>
      <pc:sldChg chg="modSp mod">
        <pc:chgData name="Ainslie Bradley" userId="cf0bf7ea-799c-42a9-bae9-2cd257c54eb6" providerId="ADAL" clId="{018ACF05-8184-4425-92F6-2F3E22477304}" dt="2025-06-04T15:47:07.345" v="1912" actId="6549"/>
        <pc:sldMkLst>
          <pc:docMk/>
          <pc:sldMk cId="3209650847" sldId="308"/>
        </pc:sldMkLst>
        <pc:spChg chg="mod">
          <ac:chgData name="Ainslie Bradley" userId="cf0bf7ea-799c-42a9-bae9-2cd257c54eb6" providerId="ADAL" clId="{018ACF05-8184-4425-92F6-2F3E22477304}" dt="2025-06-04T15:47:07.345" v="1912" actId="6549"/>
          <ac:spMkLst>
            <pc:docMk/>
            <pc:sldMk cId="3209650847" sldId="308"/>
            <ac:spMk id="5" creationId="{79A9E5BA-E0CE-E0A6-6C5A-EFE8DF7E2F3D}"/>
          </ac:spMkLst>
        </pc:spChg>
      </pc:sldChg>
      <pc:sldChg chg="modSp mod">
        <pc:chgData name="Ainslie Bradley" userId="cf0bf7ea-799c-42a9-bae9-2cd257c54eb6" providerId="ADAL" clId="{018ACF05-8184-4425-92F6-2F3E22477304}" dt="2025-06-05T06:40:39.959" v="1961" actId="6549"/>
        <pc:sldMkLst>
          <pc:docMk/>
          <pc:sldMk cId="590339862" sldId="314"/>
        </pc:sldMkLst>
        <pc:spChg chg="mod">
          <ac:chgData name="Ainslie Bradley" userId="cf0bf7ea-799c-42a9-bae9-2cd257c54eb6" providerId="ADAL" clId="{018ACF05-8184-4425-92F6-2F3E22477304}" dt="2025-06-05T06:40:39.959" v="1961" actId="6549"/>
          <ac:spMkLst>
            <pc:docMk/>
            <pc:sldMk cId="590339862" sldId="314"/>
            <ac:spMk id="5" creationId="{19A0A8D7-3D64-4155-E82E-DDD5EEEB91A0}"/>
          </ac:spMkLst>
        </pc:spChg>
      </pc:sldChg>
      <pc:sldChg chg="modSp add mod">
        <pc:chgData name="Ainslie Bradley" userId="cf0bf7ea-799c-42a9-bae9-2cd257c54eb6" providerId="ADAL" clId="{018ACF05-8184-4425-92F6-2F3E22477304}" dt="2025-06-04T15:45:32.016" v="1866"/>
        <pc:sldMkLst>
          <pc:docMk/>
          <pc:sldMk cId="280524255" sldId="315"/>
        </pc:sldMkLst>
        <pc:spChg chg="mod">
          <ac:chgData name="Ainslie Bradley" userId="cf0bf7ea-799c-42a9-bae9-2cd257c54eb6" providerId="ADAL" clId="{018ACF05-8184-4425-92F6-2F3E22477304}" dt="2025-06-04T15:45:32.016" v="1866"/>
          <ac:spMkLst>
            <pc:docMk/>
            <pc:sldMk cId="280524255" sldId="315"/>
            <ac:spMk id="8" creationId="{C02705CB-E0A4-81C7-6CEB-34EFDD70D2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05/06/2025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6/5/2025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6/5/2025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Senior Family Support Worker</a:t>
            </a:r>
            <a:br>
              <a:rPr lang="en-US" sz="4400" dirty="0">
                <a:latin typeface="Tiempos Headline Regular" panose="02020503060303060403" pitchFamily="18" charset="0"/>
              </a:rPr>
            </a:br>
            <a:r>
              <a:rPr lang="en-US" sz="1800" dirty="0">
                <a:latin typeface="TWK Lausanne 350" panose="02000503040000020004" pitchFamily="50" charset="0"/>
              </a:rPr>
              <a:t>(June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81764079-4B84-1C09-D646-F299543B6FC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CC4A215-1A44-406D-2EB2-6E0453AA161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C02705CB-E0A4-81C7-6CEB-34EFDD70D22F}"/>
              </a:ext>
            </a:extLst>
          </p:cNvPr>
          <p:cNvSpPr txBox="1"/>
          <p:nvPr/>
        </p:nvSpPr>
        <p:spPr>
          <a:xfrm>
            <a:off x="737986" y="1075430"/>
            <a:ext cx="10716028" cy="5636671"/>
          </a:xfrm>
          <a:prstGeom prst="rect">
            <a:avLst/>
          </a:prstGeom>
          <a:noFill/>
        </p:spPr>
        <p:txBody>
          <a:bodyPr wrap="square">
            <a:spAutoFit/>
          </a:bodyPr>
          <a:lstStyle/>
          <a:p>
            <a:pPr marL="171450" lvl="0" indent="-171450">
              <a:lnSpc>
                <a:spcPct val="107000"/>
              </a:lnSpc>
              <a:spcAft>
                <a:spcPts val="8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Arial" panose="020B0604020202020204" pitchFamily="34" charset="0"/>
                <a:cs typeface="Arial" panose="020B0604020202020204" pitchFamily="34" charset="0"/>
              </a:rPr>
              <a:t>Have comprehensive local knowledge of other relevant services and support family members to access these</a:t>
            </a: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Commit to ensuring that that all support provided is Right There’s approach to ensuring a Psychologically Informed Environment</a:t>
            </a: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Adopt a person-centred approach and participate in reflective practice</a:t>
            </a: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Contribute to our commitment to work together with peers from other organisations delivering family support in the community by sharing resources, contributing to meetings, working together to create opportunity and share learning</a:t>
            </a: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Ensure delivery is aligned with the UN Convention on The Rights of The Child</a:t>
            </a:r>
          </a:p>
          <a:p>
            <a:pPr marL="171450" lvl="0" indent="-171450">
              <a:lnSpc>
                <a:spcPct val="107000"/>
              </a:lnSpc>
              <a:spcAft>
                <a:spcPts val="800"/>
              </a:spcAft>
              <a:buFont typeface="Wingdings" panose="05000000000000000000" pitchFamily="2" charset="2"/>
              <a:buChar char="Ø"/>
            </a:pPr>
            <a:r>
              <a:rPr lang="en-US" sz="1200" dirty="0">
                <a:solidFill>
                  <a:srgbClr val="000000"/>
                </a:solidFill>
                <a:effectLst/>
                <a:latin typeface="TWK Lausanne 350" panose="02000503040000020004" pitchFamily="50" charset="0"/>
                <a:ea typeface="Arial" panose="020B0604020202020204" pitchFamily="34" charset="0"/>
                <a:cs typeface="Arial" panose="020B0604020202020204" pitchFamily="34" charset="0"/>
              </a:rPr>
              <a:t>Encourage and promote people accessing the service to be involved in improvement and development of the service.</a:t>
            </a: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Develop good communication and working relationships with children and families, colleagues and other professionals</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Work alongside all immediate family members and extended family/support network as required</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Arial" panose="020B0604020202020204" pitchFamily="34" charset="0"/>
              </a:rPr>
              <a:t>Advocate on behalf of children and families</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Arial" panose="020B0604020202020204" pitchFamily="34" charset="0"/>
              </a:rPr>
              <a:t>Support children and families in the local community</a:t>
            </a:r>
          </a:p>
          <a:p>
            <a:pPr marL="171450" lvl="0" indent="-171450">
              <a:lnSpc>
                <a:spcPct val="115000"/>
              </a:lnSpc>
              <a:buFont typeface="Wingdings" panose="05000000000000000000" pitchFamily="2" charset="2"/>
              <a:buChar char="Ø"/>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Represent Right There to local partnership agencies including Local Authority, Social Work, Housing Services and other relevant bodies</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Actively contribute to your service and the organisation’s development and improvement.</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Participate in team meetings.</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Attend and participate in training and share learning experiences.</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Engage in reflective practice.</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Feedback on the review of organisational polices &amp; procedures and local guidelines</a:t>
            </a:r>
          </a:p>
          <a:p>
            <a:pPr marL="171450" lvl="0" indent="-171450">
              <a:lnSpc>
                <a:spcPct val="115000"/>
              </a:lnSpc>
              <a:buFont typeface="Wingdings" panose="05000000000000000000" pitchFamily="2" charset="2"/>
              <a:buChar char="Ø"/>
            </a:pPr>
            <a:r>
              <a:rPr lang="en-US" sz="1200" dirty="0">
                <a:effectLst/>
                <a:latin typeface="TWK Lausanne 350" panose="02000503040000020004" pitchFamily="50" charset="0"/>
                <a:ea typeface="Arial" panose="020B0604020202020204" pitchFamily="34" charset="0"/>
                <a:cs typeface="Arial" panose="020B0604020202020204" pitchFamily="34" charset="0"/>
              </a:rPr>
              <a:t>Promote and represent Right There services positively.</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Strive for continuous personal and professional development.</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Engage with any organisational initiatives or working groups such as NHS Healthy Working Lives, Investors In people etc.</a:t>
            </a:r>
          </a:p>
          <a:p>
            <a:pPr marL="171450" lvl="0" indent="-171450">
              <a:lnSpc>
                <a:spcPct val="115000"/>
              </a:lnSpc>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Retain up to date knowledge so that you can provide evidence-based family supports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Wingdings" panose="05000000000000000000" pitchFamily="2" charset="2"/>
              <a:buChar char="Ø"/>
            </a:pPr>
            <a:endParaRPr lang="en-GB" sz="1200" dirty="0">
              <a:effectLst/>
              <a:latin typeface="TWK Lausanne 350" panose="02000503040000020004" pitchFamily="50" charset="0"/>
              <a:ea typeface="Times New Roman" panose="02020603050405020304" pitchFamily="18" charset="0"/>
              <a:cs typeface="Arial" panose="020B0604020202020204" pitchFamily="34" charset="0"/>
            </a:endParaRPr>
          </a:p>
          <a:p>
            <a:pPr marL="171450" lvl="0" indent="-171450">
              <a:lnSpc>
                <a:spcPct val="107000"/>
              </a:lnSpc>
              <a:spcAft>
                <a:spcPts val="800"/>
              </a:spcAft>
              <a:buFont typeface="Wingdings" panose="05000000000000000000" pitchFamily="2" charset="2"/>
              <a:buChar char="Ø"/>
            </a:pPr>
            <a:endParaRPr lang="en-GB" sz="1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524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659352"/>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cs typeface="Arial" panose="020B0604020202020204" pitchFamily="34" charset="0"/>
              </a:rPr>
              <a:t>Experience of supervising and supporting a staff team.</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cs typeface="Arial" panose="020B0604020202020204" pitchFamily="34" charset="0"/>
              </a:rPr>
              <a:t>Experience of working with children, young people and families facing challenges and on the edges of care.</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cs typeface="Arial" panose="020B0604020202020204" pitchFamily="34" charset="0"/>
              </a:rPr>
              <a:t>Understanding of current relevant legislation and policies relating to children, young people and families, including GIRFEC, UNCRC, The Promise.</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cs typeface="Arial" panose="020B0604020202020204" pitchFamily="34" charset="0"/>
              </a:rPr>
              <a:t>Knowledge of the key issues facing children, young people and families such as the effects of trauma and poverty.</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cs typeface="Arial" panose="020B0604020202020204" pitchFamily="34" charset="0"/>
              </a:rPr>
              <a:t>Understanding of, and commitment to, children and young people’s rights.</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cs typeface="Arial" panose="020B0604020202020204" pitchFamily="34" charset="0"/>
              </a:rPr>
              <a:t>Ability to demonstrate experience of adopting a person-centred and strengths-based approach to working with people.</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cs typeface="Arial" panose="020B0604020202020204" pitchFamily="34" charset="0"/>
              </a:rPr>
              <a:t>Ability to work as part of a designated team to develop skills in assessment, support planning, risk assessment and reviews.</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cs typeface="Arial" panose="020B0604020202020204" pitchFamily="34" charset="0"/>
              </a:rPr>
              <a:t>Ability to influence and inform good working practices.</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cs typeface="Arial" panose="020B0604020202020204" pitchFamily="34" charset="0"/>
              </a:rPr>
              <a:t>Working knowledge of SSSC Codes of Practice.</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07000"/>
              </a:lnSpc>
              <a:spcAft>
                <a:spcPts val="800"/>
              </a:spcAft>
              <a:buFont typeface="Wingdings" panose="05000000000000000000" pitchFamily="2" charset="2"/>
              <a:buChar char="ü"/>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07000"/>
              </a:lnSpc>
              <a:spcAft>
                <a:spcPts val="800"/>
              </a:spcAft>
              <a:buFont typeface="Wingdings" panose="05000000000000000000" pitchFamily="2" charset="2"/>
              <a:buChar char="ü"/>
            </a:pPr>
            <a:endParaRPr lang="en-GB" sz="12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4498411"/>
          </a:xfrm>
          <a:prstGeom prst="rect">
            <a:avLst/>
          </a:prstGeom>
          <a:noFill/>
        </p:spPr>
        <p:txBody>
          <a:bodyPr wrap="square" rtlCol="0">
            <a:spAutoFit/>
          </a:bodyPr>
          <a:lstStyle/>
          <a:p>
            <a:pPr marL="171450" indent="-171450">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cs typeface="Arial" panose="020B0604020202020204" pitchFamily="34" charset="0"/>
              </a:rPr>
              <a:t>Able to demonstrate skills and experience in prioritizing resources to meet the needs of individuals / group.</a:t>
            </a:r>
          </a:p>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Flexibility with regards to working patterns.</a:t>
            </a:r>
          </a:p>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Ability to travel within agreed geographical area</a:t>
            </a:r>
          </a:p>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Ability to respond at short notice to crisis situations.</a:t>
            </a:r>
          </a:p>
          <a:p>
            <a:pPr marL="171450" indent="-171450">
              <a:lnSpc>
                <a:spcPct val="107000"/>
              </a:lnSpc>
              <a:spcAft>
                <a:spcPts val="800"/>
              </a:spcAft>
              <a:buFont typeface="Wingdings" panose="05000000000000000000" pitchFamily="2" charset="2"/>
              <a:buChar char="ü"/>
            </a:pPr>
            <a:endParaRPr lang="en-US" sz="1200" dirty="0">
              <a:effectLst/>
              <a:latin typeface="TWK Lausanne 350" panose="02000503040000020004" pitchFamily="50" charset="0"/>
              <a:ea typeface="Calibri" panose="020F0502020204030204" pitchFamily="34" charset="0"/>
              <a:cs typeface="Arial" panose="020B0604020202020204" pitchFamily="34" charset="0"/>
            </a:endParaRPr>
          </a:p>
          <a:p>
            <a:pPr marL="171450" indent="-171450">
              <a:lnSpc>
                <a:spcPct val="107000"/>
              </a:lnSpc>
              <a:spcAft>
                <a:spcPts val="800"/>
              </a:spcAft>
              <a:buFont typeface="Wingdings" panose="05000000000000000000" pitchFamily="2" charset="2"/>
              <a:buChar char="ü"/>
            </a:pPr>
            <a:endParaRPr lang="en-US" sz="1200" dirty="0">
              <a:latin typeface="TWK Lausanne 350" panose="02000503040000020004" pitchFamily="50" charset="0"/>
              <a:ea typeface="Calibri" panose="020F0502020204030204" pitchFamily="34" charset="0"/>
              <a:cs typeface="Arial" panose="020B0604020202020204" pitchFamily="34" charset="0"/>
            </a:endParaRPr>
          </a:p>
          <a:p>
            <a:pPr>
              <a:lnSpc>
                <a:spcPct val="107000"/>
              </a:lnSpc>
              <a:spcAft>
                <a:spcPts val="800"/>
              </a:spcAft>
            </a:pPr>
            <a:r>
              <a:rPr lang="en-US" sz="2000" dirty="0">
                <a:effectLst/>
                <a:latin typeface="Tiempos Headline Regular" panose="02020503060303060403" pitchFamily="18" charset="0"/>
                <a:ea typeface="Calibri" panose="020F0502020204030204" pitchFamily="34" charset="0"/>
                <a:cs typeface="Arial" panose="020B0604020202020204" pitchFamily="34" charset="0"/>
              </a:rPr>
              <a:t>Desirable Skills and Experience</a:t>
            </a:r>
          </a:p>
          <a:p>
            <a:pPr marL="171450" indent="-171450">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Calibri" panose="020F0502020204030204" pitchFamily="34" charset="0"/>
                <a:cs typeface="Arial" panose="020B0604020202020204" pitchFamily="34" charset="0"/>
              </a:rPr>
              <a:t>Understanding of the principles of working within a Psychologically Informed Environment (PIE).</a:t>
            </a:r>
          </a:p>
          <a:p>
            <a:pPr marL="171450" indent="-171450">
              <a:lnSpc>
                <a:spcPct val="107000"/>
              </a:lnSpc>
              <a:spcAft>
                <a:spcPts val="800"/>
              </a:spcAft>
              <a:buFont typeface="Wingdings" panose="05000000000000000000" pitchFamily="2" charset="2"/>
              <a:buChar char="ü"/>
            </a:pPr>
            <a:r>
              <a:rPr lang="en-GB" sz="1200" dirty="0">
                <a:latin typeface="TWK Lausanne 350" panose="02000503040000020004" pitchFamily="50" charset="0"/>
                <a:ea typeface="Calibri" panose="020F0502020204030204" pitchFamily="34" charset="0"/>
                <a:cs typeface="Arial" panose="020B0604020202020204" pitchFamily="34" charset="0"/>
              </a:rPr>
              <a:t>Qualified or willing to work towards a relevant professional qualification at SCQF level 7 or above, for example SVQ 3 Social Services (Children and Young People) or relevant HNC or equivalent.</a:t>
            </a:r>
          </a:p>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A full UK driving license and access to car for work purposes is beneficial</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ü"/>
            </a:pPr>
            <a:endParaRPr lang="en-US" sz="1200" dirty="0">
              <a:effectLst/>
              <a:latin typeface="TWK Lausanne 350" panose="02000503040000020004" pitchFamily="50" charset="0"/>
              <a:ea typeface="Calibri" panose="020F0502020204030204" pitchFamily="34" charset="0"/>
              <a:cs typeface="Arial" panose="020B0604020202020204" pitchFamily="34" charset="0"/>
            </a:endParaRPr>
          </a:p>
          <a:p>
            <a:pPr marL="171450" indent="-171450">
              <a:lnSpc>
                <a:spcPct val="107000"/>
              </a:lnSpc>
              <a:spcAft>
                <a:spcPts val="800"/>
              </a:spcAft>
              <a:buFont typeface="Wingdings" panose="05000000000000000000" pitchFamily="2" charset="2"/>
              <a:buChar char="ü"/>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566973"/>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(£26,687 - £29,285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Service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0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000" dirty="0">
                <a:effectLst/>
                <a:latin typeface="TWK Lausanne 350" panose="02000503040000020004" pitchFamily="50" charset="0"/>
                <a:ea typeface="Times New Roman" panose="02020603050405020304" pitchFamily="18" charset="0"/>
                <a:cs typeface="Arial" panose="020B0604020202020204" pitchFamily="34" charset="0"/>
              </a:rPr>
              <a:t>Your normal working hours are an average of </a:t>
            </a:r>
            <a:r>
              <a:rPr lang="en-GB" sz="1000" dirty="0">
                <a:latin typeface="TWK Lausanne 350" panose="02000503040000020004" pitchFamily="50" charset="0"/>
                <a:ea typeface="Times New Roman" panose="02020603050405020304" pitchFamily="18" charset="0"/>
                <a:cs typeface="Arial" panose="020B0604020202020204" pitchFamily="34" charset="0"/>
              </a:rPr>
              <a:t>35</a:t>
            </a:r>
            <a:r>
              <a:rPr lang="en-GB" sz="1000" dirty="0">
                <a:effectLst/>
                <a:latin typeface="TWK Lausanne 350" panose="02000503040000020004" pitchFamily="50" charset="0"/>
                <a:ea typeface="Times New Roman" panose="02020603050405020304" pitchFamily="18" charset="0"/>
                <a:cs typeface="Arial" panose="020B0604020202020204" pitchFamily="34" charset="0"/>
              </a:rPr>
              <a:t> per week. These hours will be worked between </a:t>
            </a:r>
            <a:r>
              <a:rPr lang="en-GB" sz="1000" dirty="0">
                <a:latin typeface="TWK Lausanne 350" panose="02000503040000020004" pitchFamily="50" charset="0"/>
                <a:ea typeface="Times New Roman" panose="02020603050405020304" pitchFamily="18" charset="0"/>
                <a:cs typeface="Arial" panose="020B0604020202020204" pitchFamily="34" charset="0"/>
              </a:rPr>
              <a:t>Monday</a:t>
            </a:r>
            <a:r>
              <a:rPr lang="en-GB" sz="1000" dirty="0">
                <a:effectLst/>
                <a:latin typeface="TWK Lausanne 350" panose="02000503040000020004" pitchFamily="50" charset="0"/>
                <a:ea typeface="Times New Roman" panose="02020603050405020304" pitchFamily="18" charset="0"/>
                <a:cs typeface="Arial" panose="020B0604020202020204" pitchFamily="34" charset="0"/>
              </a:rPr>
              <a:t> to </a:t>
            </a:r>
            <a:r>
              <a:rPr lang="en-GB" sz="1000" dirty="0">
                <a:latin typeface="TWK Lausanne 350" panose="02000503040000020004" pitchFamily="50" charset="0"/>
                <a:ea typeface="Times New Roman" panose="02020603050405020304" pitchFamily="18" charset="0"/>
                <a:cs typeface="Arial" panose="020B0604020202020204" pitchFamily="34" charset="0"/>
              </a:rPr>
              <a:t>Sunday between the hours of 08.00am and 10.00pm</a:t>
            </a:r>
            <a:r>
              <a:rPr lang="en-GB" sz="1000" dirty="0">
                <a:effectLst/>
                <a:latin typeface="TWK Lausanne 350" panose="02000503040000020004" pitchFamily="50" charset="0"/>
                <a:ea typeface="Times New Roman" panose="02020603050405020304" pitchFamily="18" charset="0"/>
                <a:cs typeface="Arial" panose="020B0604020202020204" pitchFamily="34" charset="0"/>
              </a:rPr>
              <a:t> in shifts which are defined by your line manager on a rolling rota, over a 52-week period. The rota will be available to you a minimum of one week in advance. You may be required to work different shift times, with reasonable notice, in agreement with your line manager.</a:t>
            </a:r>
          </a:p>
          <a:p>
            <a:pPr marL="342900" indent="-342900">
              <a:lnSpc>
                <a:spcPct val="107000"/>
              </a:lnSpc>
              <a:spcAft>
                <a:spcPts val="800"/>
              </a:spcAft>
              <a:buFont typeface="Symbol" panose="05050102010706020507" pitchFamily="18" charset="2"/>
              <a:buChar char="®"/>
            </a:pPr>
            <a:r>
              <a:rPr lang="en-GB" sz="1000" dirty="0">
                <a:effectLst/>
                <a:latin typeface="TWK Lausanne 350" panose="02000503040000020004" pitchFamily="50" charset="0"/>
                <a:ea typeface="Calibri" panose="020F0502020204030204" pitchFamily="34" charset="0"/>
                <a:cs typeface="Times New Roman" panose="02020603050405020304" pitchFamily="18" charset="0"/>
              </a:rPr>
              <a:t>Your usual place of work will be 15 Dava Street, Glasgow, G51 2JA. </a:t>
            </a:r>
            <a:r>
              <a:rPr lang="en-GB" sz="1000" dirty="0">
                <a:effectLst/>
                <a:latin typeface="TWK Lausanne 350" panose="02000503040000020004" pitchFamily="50" charset="0"/>
                <a:ea typeface="Calibri" panose="020F0502020204030204" pitchFamily="34" charset="0"/>
                <a:cs typeface="Arial" panose="020B0604020202020204" pitchFamily="34" charset="0"/>
              </a:rPr>
              <a:t>You are also required to work in the local communit</a:t>
            </a:r>
            <a:r>
              <a:rPr lang="en-GB" sz="1000" dirty="0">
                <a:latin typeface="TWK Lausanne 350" panose="02000503040000020004" pitchFamily="50" charset="0"/>
                <a:ea typeface="Calibri" panose="020F0502020204030204" pitchFamily="34" charset="0"/>
                <a:cs typeface="Arial" panose="020B0604020202020204" pitchFamily="34" charset="0"/>
              </a:rPr>
              <a:t>y, </a:t>
            </a:r>
            <a:r>
              <a:rPr lang="en-GB" sz="1000" dirty="0">
                <a:effectLst/>
                <a:latin typeface="TWK Lausanne 350" panose="02000503040000020004" pitchFamily="50" charset="0"/>
                <a:ea typeface="Calibri" panose="020F0502020204030204" pitchFamily="34" charset="0"/>
                <a:cs typeface="Arial" panose="020B0604020202020204" pitchFamily="34" charset="0"/>
              </a:rPr>
              <a:t>and you will be paid travel expenses between your usual place of work and appointments undertaken in the course of your duties.</a:t>
            </a:r>
          </a:p>
          <a:p>
            <a:pPr marL="342900" indent="-342900">
              <a:lnSpc>
                <a:spcPct val="107000"/>
              </a:lnSpc>
              <a:spcAft>
                <a:spcPts val="800"/>
              </a:spcAft>
              <a:buFont typeface="Symbol" panose="05050102010706020507" pitchFamily="18" charset="2"/>
              <a:buChar char="®"/>
            </a:pPr>
            <a:r>
              <a:rPr lang="en-GB" sz="1000" dirty="0">
                <a:effectLst/>
                <a:latin typeface="TWK Lausanne 350" panose="02000503040000020004" pitchFamily="50" charset="0"/>
                <a:ea typeface="Calibri" panose="020F0502020204030204" pitchFamily="34" charset="0"/>
                <a:cs typeface="Arial" panose="020B0604020202020204" pitchFamily="34" charset="0"/>
              </a:rPr>
              <a:t>Alternatively, you may also choose to work remotely from your home address where appropriate. Working arrangements must be agreed with your line manager, based on the needs of the service. </a:t>
            </a:r>
          </a:p>
          <a:p>
            <a:pPr marL="342900" indent="-342900">
              <a:lnSpc>
                <a:spcPct val="107000"/>
              </a:lnSpc>
              <a:spcAft>
                <a:spcPts val="800"/>
              </a:spcAft>
              <a:buFont typeface="Symbol" panose="05050102010706020507" pitchFamily="18" charset="2"/>
              <a:buChar char="®"/>
            </a:pPr>
            <a:r>
              <a:rPr lang="en-GB" sz="1000" dirty="0">
                <a:effectLst/>
                <a:latin typeface="TWK Lausanne 350" panose="02000503040000020004" pitchFamily="50" charset="0"/>
                <a:ea typeface="Calibri" panose="020F0502020204030204" pitchFamily="34" charset="0"/>
                <a:cs typeface="Arial" panose="020B0604020202020204" pitchFamily="34" charset="0"/>
              </a:rPr>
              <a:t>Expenses are not payable for travel between your home to your usual place of work.</a:t>
            </a:r>
            <a:endParaRPr lang="en-GB" sz="1000" dirty="0">
              <a:effectLst/>
              <a:latin typeface="TWK Lausanne 350" panose="02000503040000020004" pitchFamily="50" charset="0"/>
              <a:ea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0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0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0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0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0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0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0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358996"/>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the role</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are received and interviews arranged.</a:t>
            </a:r>
          </a:p>
          <a:p>
            <a:pPr>
              <a:lnSpc>
                <a:spcPct val="150000"/>
              </a:lnSpc>
            </a:pPr>
            <a:r>
              <a:rPr lang="en-GB" sz="1400" dirty="0">
                <a:latin typeface="TWK Lausanne 350" panose="02000503040000020004" pitchFamily="50" charset="0"/>
              </a:rPr>
              <a:t>Please also get in touch with any queries</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Senior Family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743076"/>
          </a:xfrm>
          <a:prstGeom prst="rect">
            <a:avLst/>
          </a:prstGeom>
          <a:noFill/>
        </p:spPr>
        <p:txBody>
          <a:bodyPr wrap="square">
            <a:spAutoFit/>
          </a:bodyPr>
          <a:lstStyle/>
          <a:p>
            <a:pPr algn="just">
              <a:lnSpc>
                <a:spcPct val="115000"/>
              </a:lnSpc>
              <a:spcAft>
                <a:spcPts val="800"/>
              </a:spcAft>
            </a:pPr>
            <a:endParaRPr lang="en-GB" sz="1400" dirty="0">
              <a:effectLst/>
              <a:latin typeface="TWK Lausanne 350" panose="02000503040000020004" pitchFamily="50" charset="0"/>
              <a:ea typeface="Arial" panose="020B0604020202020204" pitchFamily="34" charset="0"/>
              <a:cs typeface="Arial" panose="020B0604020202020204" pitchFamily="34" charset="0"/>
            </a:endParaRPr>
          </a:p>
          <a:p>
            <a:pPr algn="just">
              <a:lnSpc>
                <a:spcPct val="115000"/>
              </a:lnSpc>
              <a:spcAft>
                <a:spcPts val="800"/>
              </a:spcAft>
            </a:pPr>
            <a:endParaRPr lang="en-GB" sz="1400" dirty="0">
              <a:latin typeface="TWK Lausanne 350" panose="02000503040000020004" pitchFamily="50" charset="0"/>
              <a:ea typeface="Arial" panose="020B0604020202020204" pitchFamily="34" charset="0"/>
              <a:cs typeface="Arial" panose="020B0604020202020204" pitchFamily="34" charset="0"/>
            </a:endParaRPr>
          </a:p>
          <a:p>
            <a:pPr algn="just">
              <a:lnSpc>
                <a:spcPct val="115000"/>
              </a:lnSpc>
              <a:spcAft>
                <a:spcPts val="800"/>
              </a:spcAft>
            </a:pPr>
            <a:r>
              <a:rPr lang="en-GB" sz="1400" dirty="0">
                <a:latin typeface="TWK Lausanne 350" panose="02000503040000020004" pitchFamily="50" charset="0"/>
                <a:ea typeface="Arial" panose="020B0604020202020204" pitchFamily="34" charset="0"/>
                <a:cs typeface="Arial" panose="020B0604020202020204" pitchFamily="34" charset="0"/>
              </a:rPr>
              <a:t>The Senior Family Support Worker will lead and coach </a:t>
            </a:r>
            <a:r>
              <a:rPr lang="en-GB" sz="1400" dirty="0">
                <a:effectLst/>
                <a:latin typeface="TWK Lausanne 350" panose="02000503040000020004" pitchFamily="50" charset="0"/>
                <a:ea typeface="Arial" panose="020B0604020202020204" pitchFamily="34" charset="0"/>
                <a:cs typeface="Arial" panose="020B0604020202020204" pitchFamily="34" charset="0"/>
              </a:rPr>
              <a:t>a team of Family Support Workers whose aim is to provide flexible intensive family support that enables </a:t>
            </a:r>
            <a:r>
              <a:rPr lang="en-GB" sz="1400" dirty="0">
                <a:solidFill>
                  <a:srgbClr val="000000"/>
                </a:solidFill>
                <a:effectLst/>
                <a:latin typeface="TWK Lausanne 350" panose="02000503040000020004" pitchFamily="50" charset="0"/>
                <a:ea typeface="Arial" panose="020B0604020202020204" pitchFamily="34" charset="0"/>
                <a:cs typeface="Arial" panose="020B0604020202020204" pitchFamily="34" charset="0"/>
              </a:rPr>
              <a:t>children and young people on the edges of care, and their families, to receive the right support at the right time, building on their strengths and reducing the need for statutory supports. </a:t>
            </a:r>
            <a:r>
              <a:rPr lang="en-GB" sz="1400" dirty="0">
                <a:solidFill>
                  <a:srgbClr val="000000"/>
                </a:solidFill>
                <a:latin typeface="TWK Lausanne 350" panose="02000503040000020004" pitchFamily="50" charset="0"/>
                <a:ea typeface="Arial" panose="020B0604020202020204" pitchFamily="34" charset="0"/>
                <a:cs typeface="Arial" panose="020B0604020202020204" pitchFamily="34" charset="0"/>
              </a:rPr>
              <a:t>The Senior Family Support Worker </a:t>
            </a:r>
            <a:r>
              <a:rPr lang="en-GB" sz="1400" dirty="0">
                <a:solidFill>
                  <a:srgbClr val="000000"/>
                </a:solidFill>
                <a:effectLst/>
                <a:latin typeface="TWK Lausanne 350" panose="02000503040000020004" pitchFamily="50" charset="0"/>
                <a:ea typeface="Arial" panose="020B0604020202020204" pitchFamily="34" charset="0"/>
                <a:cs typeface="Arial" panose="020B0604020202020204" pitchFamily="34" charset="0"/>
              </a:rPr>
              <a:t>will also manage a small caseload of families and will work in partnership with other family support providers across the Glasgow Intensive Family Support Service (GIFSS) by sharing resources, learning and creating solutions that help families to thrive.</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Children and Families</a:t>
            </a:r>
          </a:p>
        </p:txBody>
      </p:sp>
      <p:sp>
        <p:nvSpPr>
          <p:cNvPr id="3" name="Rectangle 2">
            <a:extLst>
              <a:ext uri="{FF2B5EF4-FFF2-40B4-BE49-F238E27FC236}">
                <a16:creationId xmlns:a16="http://schemas.microsoft.com/office/drawing/2014/main" id="{0658C970-5B5D-D1BA-005E-CBAF0E55ED52}"/>
              </a:ext>
            </a:extLst>
          </p:cNvPr>
          <p:cNvSpPr/>
          <p:nvPr/>
        </p:nvSpPr>
        <p:spPr>
          <a:xfrm>
            <a:off x="1760558"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Family Support Workers</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flipH="1">
            <a:off x="2647663" y="2469499"/>
            <a:ext cx="3" cy="4877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Family Support Workers</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038D192-4F26-F789-621F-9A6B86CC8E8F}"/>
              </a:ext>
            </a:extLst>
          </p:cNvPr>
          <p:cNvSpPr/>
          <p:nvPr/>
        </p:nvSpPr>
        <p:spPr>
          <a:xfrm>
            <a:off x="3961731" y="394062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a:t>
            </a:r>
          </a:p>
        </p:txBody>
      </p:sp>
      <p:cxnSp>
        <p:nvCxnSpPr>
          <p:cNvPr id="13" name="Straight Connector 12">
            <a:extLst>
              <a:ext uri="{FF2B5EF4-FFF2-40B4-BE49-F238E27FC236}">
                <a16:creationId xmlns:a16="http://schemas.microsoft.com/office/drawing/2014/main" id="{677BA52E-1F2F-33FA-FA6B-C50D5EDF5753}"/>
              </a:ext>
            </a:extLst>
          </p:cNvPr>
          <p:cNvCxnSpPr>
            <a:stCxn id="3" idx="3"/>
          </p:cNvCxnSpPr>
          <p:nvPr/>
        </p:nvCxnSpPr>
        <p:spPr>
          <a:xfrm>
            <a:off x="3534767" y="3322204"/>
            <a:ext cx="1253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9594461-3863-BA7E-1255-BC231D0D6192}"/>
              </a:ext>
            </a:extLst>
          </p:cNvPr>
          <p:cNvCxnSpPr/>
          <p:nvPr/>
        </p:nvCxnSpPr>
        <p:spPr>
          <a:xfrm>
            <a:off x="4788568" y="3322204"/>
            <a:ext cx="0" cy="618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pic>
        <p:nvPicPr>
          <p:cNvPr id="9" name="Picture 8" descr="Two women sitting at a table with a table with yellow banners&#10;&#10;Description automatically generated">
            <a:extLst>
              <a:ext uri="{FF2B5EF4-FFF2-40B4-BE49-F238E27FC236}">
                <a16:creationId xmlns:a16="http://schemas.microsoft.com/office/drawing/2014/main" id="{88D263C0-5F38-9CC6-AAA4-ECA42A0C78D6}"/>
              </a:ext>
            </a:extLst>
          </p:cNvPr>
          <p:cNvPicPr>
            <a:picLocks noChangeAspect="1"/>
          </p:cNvPicPr>
          <p:nvPr/>
        </p:nvPicPr>
        <p:blipFill rotWithShape="1">
          <a:blip r:embed="rId2"/>
          <a:srcRect l="20391" r="4608"/>
          <a:stretch/>
        </p:blipFill>
        <p:spPr>
          <a:xfrm>
            <a:off x="0" y="1483565"/>
            <a:ext cx="5374433" cy="5374433"/>
          </a:xfrm>
          <a:prstGeom prst="rect">
            <a:avLst/>
          </a:prstGeom>
        </p:spPr>
      </p:pic>
      <p:pic>
        <p:nvPicPr>
          <p:cNvPr id="5" name="Picture 4" descr="A black hexagon on a yellow background&#10;&#10;Description automatically generated">
            <a:extLst>
              <a:ext uri="{FF2B5EF4-FFF2-40B4-BE49-F238E27FC236}">
                <a16:creationId xmlns:a16="http://schemas.microsoft.com/office/drawing/2014/main" id="{645504B9-0BD5-39B2-7A14-169893268C3B}"/>
              </a:ext>
            </a:extLst>
          </p:cNvPr>
          <p:cNvPicPr>
            <a:picLocks noChangeAspect="1"/>
          </p:cNvPicPr>
          <p:nvPr/>
        </p:nvPicPr>
        <p:blipFill>
          <a:blip r:embed="rId3"/>
          <a:stretch>
            <a:fillRect/>
          </a:stretch>
        </p:blipFill>
        <p:spPr>
          <a:xfrm>
            <a:off x="0" y="1483566"/>
            <a:ext cx="5374433" cy="5374433"/>
          </a:xfrm>
          <a:prstGeom prst="rect">
            <a:avLst/>
          </a:prstGeom>
        </p:spPr>
      </p:pic>
      <p:sp>
        <p:nvSpPr>
          <p:cNvPr id="6" name="TextBox 5">
            <a:extLst>
              <a:ext uri="{FF2B5EF4-FFF2-40B4-BE49-F238E27FC236}">
                <a16:creationId xmlns:a16="http://schemas.microsoft.com/office/drawing/2014/main" id="{6408B15F-C9DF-E238-3271-5997C36B925C}"/>
              </a:ext>
            </a:extLst>
          </p:cNvPr>
          <p:cNvSpPr txBox="1"/>
          <p:nvPr/>
        </p:nvSpPr>
        <p:spPr>
          <a:xfrm>
            <a:off x="317240" y="289249"/>
            <a:ext cx="5561045" cy="584775"/>
          </a:xfrm>
          <a:prstGeom prst="rect">
            <a:avLst/>
          </a:prstGeom>
          <a:noFill/>
        </p:spPr>
        <p:txBody>
          <a:bodyPr wrap="square" rtlCol="0">
            <a:spAutoFit/>
          </a:bodyPr>
          <a:lstStyle/>
          <a:p>
            <a:r>
              <a:rPr lang="en-GB" sz="3200" dirty="0">
                <a:latin typeface="Tiempos Headline Regular" panose="02020503060303060403" pitchFamily="18" charset="0"/>
              </a:rPr>
              <a:t>What does our team say?</a:t>
            </a:r>
          </a:p>
        </p:txBody>
      </p:sp>
      <p:sp>
        <p:nvSpPr>
          <p:cNvPr id="7" name="TextBox 6">
            <a:extLst>
              <a:ext uri="{FF2B5EF4-FFF2-40B4-BE49-F238E27FC236}">
                <a16:creationId xmlns:a16="http://schemas.microsoft.com/office/drawing/2014/main" id="{B5B2D871-2D84-687C-8DB9-5D39A396A96E}"/>
              </a:ext>
            </a:extLst>
          </p:cNvPr>
          <p:cNvSpPr txBox="1"/>
          <p:nvPr/>
        </p:nvSpPr>
        <p:spPr>
          <a:xfrm>
            <a:off x="5607698" y="1483566"/>
            <a:ext cx="5281126" cy="3416320"/>
          </a:xfrm>
          <a:prstGeom prst="rect">
            <a:avLst/>
          </a:prstGeom>
          <a:noFill/>
        </p:spPr>
        <p:txBody>
          <a:bodyPr wrap="square" rtlCol="0">
            <a:spAutoFit/>
          </a:bodyPr>
          <a:lstStyle/>
          <a:p>
            <a:r>
              <a:rPr lang="en-GB" sz="1200" dirty="0">
                <a:effectLst/>
                <a:latin typeface="TWK Lausanne 350" panose="02000503040000020004" pitchFamily="50" charset="0"/>
                <a:ea typeface="Aptos" panose="020B0004020202020204" pitchFamily="34" charset="0"/>
                <a:cs typeface="Aptos" panose="020B0004020202020204" pitchFamily="34" charset="0"/>
              </a:rPr>
              <a:t>I joined Right There in early 2023 and I was supported by my colleagues and management to become confident in my role. Later that year an </a:t>
            </a:r>
            <a:r>
              <a:rPr lang="en-GB" sz="1200" dirty="0">
                <a:latin typeface="TWK Lausanne 350" panose="02000503040000020004" pitchFamily="50" charset="0"/>
                <a:ea typeface="Aptos" panose="020B0004020202020204" pitchFamily="34" charset="0"/>
                <a:cs typeface="Aptos" panose="020B0004020202020204" pitchFamily="34" charset="0"/>
              </a:rPr>
              <a:t>opportunity became available for the post of Senior within the team, and I was supported and encouraged to apply internally.</a:t>
            </a:r>
          </a:p>
          <a:p>
            <a:r>
              <a:rPr lang="en-GB" sz="1200" dirty="0">
                <a:latin typeface="TWK Lausanne 350" panose="02000503040000020004" pitchFamily="50" charset="0"/>
                <a:ea typeface="Aptos" panose="020B0004020202020204" pitchFamily="34" charset="0"/>
                <a:cs typeface="Aptos" panose="020B0004020202020204" pitchFamily="34" charset="0"/>
              </a:rPr>
              <a:t> </a:t>
            </a:r>
          </a:p>
          <a:p>
            <a:r>
              <a:rPr lang="en-GB" sz="1200" dirty="0">
                <a:effectLst/>
                <a:latin typeface="TWK Lausanne 350" panose="02000503040000020004" pitchFamily="50" charset="0"/>
                <a:ea typeface="Aptos" panose="020B0004020202020204" pitchFamily="34" charset="0"/>
                <a:cs typeface="Aptos" panose="020B0004020202020204" pitchFamily="34" charset="0"/>
              </a:rPr>
              <a:t>Becoming a Senior Family Support Worker has made me feel fulfilled in my career goals</a:t>
            </a:r>
            <a:r>
              <a:rPr lang="en-GB" sz="1200" dirty="0">
                <a:latin typeface="TWK Lausanne 350" panose="02000503040000020004" pitchFamily="50" charset="0"/>
                <a:ea typeface="Aptos" panose="020B0004020202020204" pitchFamily="34" charset="0"/>
                <a:cs typeface="Aptos" panose="020B0004020202020204" pitchFamily="34" charset="0"/>
              </a:rPr>
              <a:t>, </a:t>
            </a:r>
            <a:r>
              <a:rPr lang="en-GB" sz="1200" dirty="0">
                <a:effectLst/>
                <a:latin typeface="TWK Lausanne 350" panose="02000503040000020004" pitchFamily="50" charset="0"/>
                <a:ea typeface="Aptos" panose="020B0004020202020204" pitchFamily="34" charset="0"/>
                <a:cs typeface="Aptos" panose="020B0004020202020204" pitchFamily="34" charset="0"/>
              </a:rPr>
              <a:t>I have a great relationship with management, and I am always treated with respect. </a:t>
            </a:r>
          </a:p>
          <a:p>
            <a:endParaRPr lang="en-GB" sz="1200" dirty="0">
              <a:effectLst/>
              <a:latin typeface="TWK Lausanne 350" panose="02000503040000020004" pitchFamily="50" charset="0"/>
              <a:ea typeface="Aptos" panose="020B0004020202020204" pitchFamily="34" charset="0"/>
              <a:cs typeface="Aptos" panose="020B0004020202020204" pitchFamily="34" charset="0"/>
            </a:endParaRPr>
          </a:p>
          <a:p>
            <a:r>
              <a:rPr lang="en-GB" sz="1200" dirty="0">
                <a:effectLst/>
                <a:latin typeface="TWK Lausanne 350" panose="02000503040000020004" pitchFamily="50" charset="0"/>
                <a:ea typeface="Aptos" panose="020B0004020202020204" pitchFamily="34" charset="0"/>
                <a:cs typeface="Aptos" panose="020B0004020202020204" pitchFamily="34" charset="0"/>
              </a:rPr>
              <a:t>I’m given an appropriate amount of responsibility, and I’m trusted to work autonomously. I feel like my opinions are valued, my goals and ambitions are considered, and I feel supported in my development. I have loved my time as a Senior Family Support Worker as I am able to share my knowledge and experience across the team and the families we support within the programme. </a:t>
            </a:r>
          </a:p>
          <a:p>
            <a:endParaRPr lang="en-GB" sz="1200" dirty="0">
              <a:latin typeface="TWK Lausanne 350" panose="02000503040000020004" pitchFamily="50" charset="0"/>
              <a:ea typeface="Aptos" panose="020B0004020202020204" pitchFamily="34" charset="0"/>
              <a:cs typeface="Aptos" panose="020B0004020202020204" pitchFamily="34" charset="0"/>
            </a:endParaRPr>
          </a:p>
          <a:p>
            <a:endParaRPr lang="en-GB" sz="1200" dirty="0">
              <a:effectLst/>
              <a:latin typeface="TWK Lausanne 350" panose="02000503040000020004" pitchFamily="50" charset="0"/>
              <a:ea typeface="Aptos" panose="020B0004020202020204" pitchFamily="34" charset="0"/>
              <a:cs typeface="Aptos" panose="020B0004020202020204" pitchFamily="34" charset="0"/>
            </a:endParaRPr>
          </a:p>
          <a:p>
            <a:r>
              <a:rPr lang="en-GB" sz="1200" dirty="0">
                <a:latin typeface="TWK Lausanne 350" panose="02000503040000020004" pitchFamily="50" charset="0"/>
                <a:ea typeface="Aptos" panose="020B0004020202020204" pitchFamily="34" charset="0"/>
                <a:cs typeface="Aptos" panose="020B0004020202020204" pitchFamily="34" charset="0"/>
              </a:rPr>
              <a:t>Katherine Wilson, Senior Family Support Worker</a:t>
            </a:r>
            <a:endParaRPr lang="en-GB" sz="1200" dirty="0">
              <a:effectLst/>
              <a:latin typeface="TWK Lausanne 350" panose="02000503040000020004" pitchFamily="50"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466918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9-10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6628609"/>
          </a:xfrm>
          <a:prstGeom prst="rect">
            <a:avLst/>
          </a:prstGeom>
          <a:noFill/>
        </p:spPr>
        <p:txBody>
          <a:bodyPr wrap="square">
            <a:spAutoFit/>
          </a:bodyPr>
          <a:lstStyle/>
          <a:p>
            <a:pPr lvl="0">
              <a:lnSpc>
                <a:spcPct val="107000"/>
              </a:lnSpc>
              <a:spcAft>
                <a:spcPts val="800"/>
              </a:spcAft>
            </a:pPr>
            <a:r>
              <a:rPr lang="en-GB" sz="1200" b="1" dirty="0">
                <a:effectLst/>
                <a:latin typeface="TWK Lausanne 350" panose="02000503040000020004" pitchFamily="50" charset="0"/>
                <a:ea typeface="Arial" panose="020B0604020202020204" pitchFamily="34" charset="0"/>
                <a:cs typeface="Arial" panose="020B0604020202020204" pitchFamily="34" charset="0"/>
              </a:rPr>
              <a:t>Team Management</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Aptos" panose="020B0004020202020204" pitchFamily="34" charset="0"/>
              </a:rPr>
              <a:t>Provide line management and supervision to a team of Family Support Workers, ensuring clarity of role expectations and performance standards</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Aptos" panose="020B0004020202020204" pitchFamily="34" charset="0"/>
              </a:rPr>
              <a:t>Offer guidance, support, and regular feedback to staff, promoting professional development through coaching and reflective practice</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Aptos" panose="020B0004020202020204" pitchFamily="34" charset="0"/>
              </a:rPr>
              <a:t>Lead regular team meetings, fostering a positive team culture and ensuring open communication and collaborative working</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Aptos" panose="020B0004020202020204" pitchFamily="34" charset="0"/>
              </a:rPr>
              <a:t>Manage and support staff wellbeing, ensuring a healthy work environment and promoting a good work-life balance</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Aptos" panose="020B0004020202020204" pitchFamily="34" charset="0"/>
              </a:rPr>
              <a:t>Conduct performance appraisals and assist in identifying training needs and development opportunities for team members</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Aptos" panose="020B0004020202020204" pitchFamily="34" charset="0"/>
              </a:rPr>
              <a:t>Lead by example, delivering direct family support where necessary and ensuring best practices are maintained across all aspects of service delivery</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Aptos" panose="020B0004020202020204" pitchFamily="34" charset="0"/>
              </a:rPr>
              <a:t>Ensure a robust, evidence-based approach to supporting families, regularly evaluating and improving the quality of services offered</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Aptos" panose="020B0004020202020204" pitchFamily="34" charset="0"/>
              </a:rPr>
              <a:t>Manage the case load of the team, ensuring that families receive timely and appropriate interventions that meet their needs</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Times New Roman" panose="02020603050405020304" pitchFamily="18" charset="0"/>
              </a:rPr>
              <a:t>Contribute to the development and implementation of service strategies, ensuring alignment with organisational goals and community needs</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Times New Roman" panose="02020603050405020304" pitchFamily="18" charset="0"/>
              </a:rPr>
              <a:t>Take responsibility for the oversight of complex cases, providing guidance on effective interventions, risk assessments, and outcome tracking</a:t>
            </a:r>
          </a:p>
          <a:p>
            <a:pPr marL="171450" lvl="0" indent="-171450">
              <a:buSzPts val="1000"/>
              <a:buFont typeface="Wingdings" panose="05000000000000000000" pitchFamily="2" charset="2"/>
              <a:buChar char="Ø"/>
              <a:tabLst>
                <a:tab pos="457200" algn="l"/>
              </a:tabLst>
            </a:pPr>
            <a:r>
              <a:rPr lang="en-GB" sz="1200" dirty="0">
                <a:solidFill>
                  <a:srgbClr val="000000"/>
                </a:solidFill>
                <a:effectLst/>
                <a:latin typeface="TWK Lausanne 350" panose="02000503040000020004" pitchFamily="50" charset="0"/>
                <a:ea typeface="Times New Roman" panose="02020603050405020304" pitchFamily="18" charset="0"/>
                <a:cs typeface="Times New Roman" panose="02020603050405020304" pitchFamily="18" charset="0"/>
              </a:rPr>
              <a:t>Act as a key point of contact between your team, external agencies, and other key stakeholders, ensuring effective communication and multi-agency working.</a:t>
            </a:r>
          </a:p>
          <a:p>
            <a:pPr marL="171450" lvl="0" indent="-171450">
              <a:buSzPts val="1000"/>
              <a:buFont typeface="Wingdings" panose="05000000000000000000" pitchFamily="2" charset="2"/>
              <a:buChar char="Ø"/>
              <a:tabLst>
                <a:tab pos="457200" algn="l"/>
              </a:tabLst>
            </a:pPr>
            <a:endParaRPr lang="en-GB" sz="1200" dirty="0">
              <a:solidFill>
                <a:srgbClr val="000000"/>
              </a:solidFill>
              <a:latin typeface="TWK Lausanne 350" panose="02000503040000020004" pitchFamily="50" charset="0"/>
              <a:ea typeface="Aptos" panose="020B0004020202020204" pitchFamily="34" charset="0"/>
              <a:cs typeface="Times New Roman" panose="02020603050405020304" pitchFamily="18" charset="0"/>
            </a:endParaRPr>
          </a:p>
          <a:p>
            <a:pPr lvl="0">
              <a:buSzPts val="1000"/>
              <a:tabLst>
                <a:tab pos="457200" algn="l"/>
              </a:tabLst>
            </a:pPr>
            <a:r>
              <a:rPr lang="en-GB" sz="1200" b="1" dirty="0">
                <a:solidFill>
                  <a:srgbClr val="000000"/>
                </a:solidFill>
                <a:latin typeface="TWK Lausanne 350" panose="02000503040000020004" pitchFamily="50" charset="0"/>
                <a:ea typeface="Aptos" panose="020B0004020202020204" pitchFamily="34" charset="0"/>
                <a:cs typeface="Times New Roman" panose="02020603050405020304" pitchFamily="18" charset="0"/>
              </a:rPr>
              <a:t>Programme Operations</a:t>
            </a:r>
          </a:p>
          <a:p>
            <a:pPr marL="171450" lvl="0" indent="-171450">
              <a:buSzPts val="1000"/>
              <a:buFont typeface="Wingdings" panose="05000000000000000000" pitchFamily="2" charset="2"/>
              <a:buChar char="Ø"/>
              <a:tabLst>
                <a:tab pos="457200" algn="l"/>
              </a:tabLst>
            </a:pPr>
            <a:endParaRPr lang="en-GB" sz="1200" b="1" dirty="0">
              <a:solidFill>
                <a:srgbClr val="000000"/>
              </a:solidFill>
              <a:effectLst/>
              <a:latin typeface="TWK Lausanne 350" panose="02000503040000020004" pitchFamily="50" charset="0"/>
              <a:ea typeface="Aptos" panose="020B0004020202020204" pitchFamily="34" charset="0"/>
              <a:cs typeface="Times New Roman" panose="02020603050405020304" pitchFamily="18" charset="0"/>
            </a:endParaRP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Provide appropriate levels of high-quality support to families in their homes and in the community</a:t>
            </a:r>
          </a:p>
          <a:p>
            <a:pPr marL="171450" lvl="0" indent="-171450">
              <a:lnSpc>
                <a:spcPct val="107000"/>
              </a:lnSpc>
              <a:spcAft>
                <a:spcPts val="800"/>
              </a:spcAft>
              <a:buFont typeface="Wingdings" panose="05000000000000000000" pitchFamily="2" charset="2"/>
              <a:buChar char="Ø"/>
            </a:pPr>
            <a:r>
              <a:rPr lang="en-GB" sz="1200" dirty="0">
                <a:latin typeface="TWK Lausanne 350" panose="02000503040000020004" pitchFamily="50" charset="0"/>
                <a:ea typeface="Arial" panose="020B0604020202020204" pitchFamily="34" charset="0"/>
                <a:cs typeface="Arial" panose="020B0604020202020204" pitchFamily="34" charset="0"/>
              </a:rPr>
              <a:t>Adopt </a:t>
            </a:r>
            <a:r>
              <a:rPr lang="en-GB" sz="1200" dirty="0">
                <a:effectLst/>
                <a:latin typeface="TWK Lausanne 350" panose="02000503040000020004" pitchFamily="50" charset="0"/>
                <a:ea typeface="Arial" panose="020B0604020202020204" pitchFamily="34" charset="0"/>
                <a:cs typeface="Arial" panose="020B0604020202020204" pitchFamily="34" charset="0"/>
              </a:rPr>
              <a:t>a flexible approach allowing families to receive support whenever is best for them including evenings and weekends</a:t>
            </a: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Deliver evidenced based family support that helps families overcome current challenges and build resilience for the future</a:t>
            </a: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Maintain accurate case files for all family members and consistently assess progress across all outcomes for all family members</a:t>
            </a: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Plan, implement and continuously develop packages of tailored interventions for families to </a:t>
            </a:r>
            <a:r>
              <a:rPr lang="en-GB" sz="1200" dirty="0">
                <a:solidFill>
                  <a:srgbClr val="000000"/>
                </a:solidFill>
                <a:effectLst/>
                <a:latin typeface="TWK Lausanne 350" panose="02000503040000020004" pitchFamily="50" charset="0"/>
                <a:ea typeface="Arial" panose="020B0604020202020204" pitchFamily="34" charset="0"/>
                <a:cs typeface="Arial" panose="020B0604020202020204" pitchFamily="34" charset="0"/>
              </a:rPr>
              <a:t>meet the needs of the individual child, their parent(s)/carer(s), siblings and wider family network. Including: practical support; parenting education and support; and emotional health and wellbeing, as well as other factors that are unique to that family.</a:t>
            </a:r>
          </a:p>
          <a:p>
            <a:pPr marL="171450" lvl="0" indent="-171450">
              <a:lnSpc>
                <a:spcPct val="107000"/>
              </a:lnSpc>
              <a:spcAft>
                <a:spcPts val="8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Arial" panose="020B0604020202020204" pitchFamily="34" charset="0"/>
                <a:cs typeface="Arial" panose="020B0604020202020204" pitchFamily="34" charset="0"/>
              </a:rPr>
              <a:t>Assist individuals accessing the service to engage and integrate into their local community and become active citizens.</a:t>
            </a:r>
            <a:r>
              <a:rPr lang="en-GB" sz="1200" dirty="0">
                <a:effectLst/>
                <a:latin typeface="TWK Lausanne 350" panose="02000503040000020004" pitchFamily="50" charset="0"/>
                <a:ea typeface="Arial" panose="020B0604020202020204" pitchFamily="34" charset="0"/>
                <a:cs typeface="Arial" panose="020B0604020202020204" pitchFamily="34" charset="0"/>
              </a:rPr>
              <a:t> </a:t>
            </a: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Arial" panose="020B0604020202020204" pitchFamily="34" charset="0"/>
                <a:cs typeface="Arial" panose="020B0604020202020204" pitchFamily="34" charset="0"/>
              </a:rPr>
              <a:t>Undertake whole family assessments that focus on strengths and continuous assessment of progress towards outcomes for all family members</a:t>
            </a:r>
          </a:p>
          <a:p>
            <a:pPr lvl="0">
              <a:buSzPts val="1000"/>
              <a:tabLst>
                <a:tab pos="457200" algn="l"/>
              </a:tabLst>
            </a:pPr>
            <a:endParaRPr lang="en-GB" sz="1200" dirty="0">
              <a:solidFill>
                <a:srgbClr val="000000"/>
              </a:solidFill>
              <a:effectLst/>
              <a:latin typeface="TWK Lausanne 350" panose="02000503040000020004" pitchFamily="50" charset="0"/>
              <a:ea typeface="Aptos" panose="020B0004020202020204" pitchFamily="34" charset="0"/>
              <a:cs typeface="Aptos" panose="020B0004020202020204" pitchFamily="34" charset="0"/>
            </a:endParaRPr>
          </a:p>
          <a:p>
            <a:pPr marL="171450" lvl="0" indent="-171450">
              <a:lnSpc>
                <a:spcPct val="107000"/>
              </a:lnSpc>
              <a:spcAft>
                <a:spcPts val="800"/>
              </a:spcAft>
              <a:buFont typeface="Wingdings" panose="05000000000000000000" pitchFamily="2" charset="2"/>
              <a:buChar char="Ø"/>
            </a:pPr>
            <a:endParaRPr lang="en-GB" sz="1200" dirty="0">
              <a:effectLst/>
              <a:latin typeface="TWK Lausanne 350" panose="02000503040000020004" pitchFamily="50" charset="0"/>
              <a:ea typeface="Arial" panose="020B0604020202020204" pitchFamily="34" charset="0"/>
              <a:cs typeface="Arial" panose="020B0604020202020204" pitchFamily="34" charset="0"/>
            </a:endParaRPr>
          </a:p>
          <a:p>
            <a:pPr marL="171450" lvl="0" indent="-171450">
              <a:lnSpc>
                <a:spcPct val="107000"/>
              </a:lnSpc>
              <a:spcAft>
                <a:spcPts val="800"/>
              </a:spcAft>
              <a:buFont typeface="Wingdings" panose="05000000000000000000" pitchFamily="2" charset="2"/>
              <a:buChar char="Ø"/>
            </a:pPr>
            <a:endParaRPr lang="en-GB" sz="1200" dirty="0">
              <a:effectLst/>
              <a:latin typeface="TWK Lausanne 350" panose="02000503040000020004" pitchFamily="50" charset="0"/>
              <a:ea typeface="Arial" panose="020B0604020202020204" pitchFamily="34" charset="0"/>
              <a:cs typeface="Arial" panose="020B0604020202020204" pitchFamily="34" charset="0"/>
            </a:endParaRPr>
          </a:p>
          <a:p>
            <a:pPr marL="171450" lvl="0" indent="-171450">
              <a:lnSpc>
                <a:spcPct val="107000"/>
              </a:lnSpc>
              <a:spcAft>
                <a:spcPts val="800"/>
              </a:spcAft>
              <a:buFont typeface="Wingdings" panose="05000000000000000000" pitchFamily="2" charset="2"/>
              <a:buChar char="Ø"/>
            </a:pPr>
            <a:endParaRPr lang="en-GB" sz="1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DAD794F1-94B9-4D1B-AED5-C98D7FEFA3F7}">
  <ds:schemaRefs>
    <ds:schemaRef ds:uri="http://purl.org/dc/dcmitype/"/>
    <ds:schemaRef ds:uri="http://schemas.microsoft.com/office/infopath/2007/PartnerControls"/>
    <ds:schemaRef ds:uri="a3b0d63c-cdf0-4c0c-bf95-5155ff5031c1"/>
    <ds:schemaRef ds:uri="http://purl.org/dc/terms/"/>
    <ds:schemaRef ds:uri="http://schemas.microsoft.com/office/2006/documentManagement/types"/>
    <ds:schemaRef ds:uri="http://purl.org/dc/elements/1.1/"/>
    <ds:schemaRef ds:uri="5918e872-e67b-4fda-801c-e11e2e8f9e7e"/>
    <ds:schemaRef ds:uri="http://www.w3.org/XML/1998/namespace"/>
    <ds:schemaRef ds:uri="http://schemas.openxmlformats.org/package/2006/metadata/core-properties"/>
    <ds:schemaRef ds:uri="9f7d3311-57c9-43fe-8231-1e93a56e81a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2196</Words>
  <Application>Microsoft Office PowerPoint</Application>
  <PresentationFormat>Widescreen</PresentationFormat>
  <Paragraphs>151</Paragraphs>
  <Slides>16</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Segoe UI</vt:lpstr>
      <vt:lpstr>TWK Lausanne 350</vt:lpstr>
      <vt:lpstr>Calibri Light</vt:lpstr>
      <vt:lpstr>Times New Roman</vt:lpstr>
      <vt:lpstr>Tiempos Headline Medium</vt:lpstr>
      <vt:lpstr>Arial</vt:lpstr>
      <vt:lpstr>Tiempos Headline Regular</vt:lpstr>
      <vt:lpstr>TWK Lausanne 450</vt:lpstr>
      <vt:lpstr>TWK Lausanne 300</vt:lpstr>
      <vt:lpstr>Symbol</vt:lpstr>
      <vt:lpstr>Wingdings</vt:lpstr>
      <vt:lpstr>TWK Lausanne 500</vt:lpstr>
      <vt:lpstr>Calibri</vt:lpstr>
      <vt:lpstr>Office Theme</vt:lpstr>
      <vt:lpstr>1_Office Theme</vt:lpstr>
      <vt:lpstr>Job Pack   Senior Family Support Worker (June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2025-06-05T06:43:05Z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