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3"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6327"/>
  </p:normalViewPr>
  <p:slideViewPr>
    <p:cSldViewPr snapToGrid="0" snapToObjects="1">
      <p:cViewPr varScale="1">
        <p:scale>
          <a:sx n="95" d="100"/>
          <a:sy n="95" d="100"/>
        </p:scale>
        <p:origin x="2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C8627800-04EF-4C7C-8093-D8AD465F3CA6}"/>
    <pc:docChg chg="custSel modSld">
      <pc:chgData name="Ainslie Bradley" userId="cf0bf7ea-799c-42a9-bae9-2cd257c54eb6" providerId="ADAL" clId="{C8627800-04EF-4C7C-8093-D8AD465F3CA6}" dt="2025-06-05T13:37:50.430" v="245" actId="20577"/>
      <pc:docMkLst>
        <pc:docMk/>
      </pc:docMkLst>
      <pc:sldChg chg="modSp mod">
        <pc:chgData name="Ainslie Bradley" userId="cf0bf7ea-799c-42a9-bae9-2cd257c54eb6" providerId="ADAL" clId="{C8627800-04EF-4C7C-8093-D8AD465F3CA6}" dt="2025-06-05T13:37:50.430" v="245" actId="20577"/>
        <pc:sldMkLst>
          <pc:docMk/>
          <pc:sldMk cId="3693005957" sldId="300"/>
        </pc:sldMkLst>
        <pc:spChg chg="mod">
          <ac:chgData name="Ainslie Bradley" userId="cf0bf7ea-799c-42a9-bae9-2cd257c54eb6" providerId="ADAL" clId="{C8627800-04EF-4C7C-8093-D8AD465F3CA6}" dt="2025-06-05T13:37:50.430" v="245" actId="20577"/>
          <ac:spMkLst>
            <pc:docMk/>
            <pc:sldMk cId="3693005957" sldId="300"/>
            <ac:spMk id="7" creationId="{F0D31468-386B-4A1A-8ECA-B3014AD770F7}"/>
          </ac:spMkLst>
        </pc:spChg>
      </pc:sldChg>
    </pc:docChg>
  </pc:docChgLst>
  <pc:docChgLst>
    <pc:chgData name="Ainslie Bradley" userId="cf0bf7ea-799c-42a9-bae9-2cd257c54eb6" providerId="ADAL" clId="{4D7ACD22-559E-4BD6-89CD-1363606DFBEB}"/>
    <pc:docChg chg="undo custSel modSld">
      <pc:chgData name="Ainslie Bradley" userId="cf0bf7ea-799c-42a9-bae9-2cd257c54eb6" providerId="ADAL" clId="{4D7ACD22-559E-4BD6-89CD-1363606DFBEB}" dt="2025-05-02T13:26:58.762" v="179" actId="20577"/>
      <pc:docMkLst>
        <pc:docMk/>
      </pc:docMkLst>
      <pc:sldChg chg="modSp mod">
        <pc:chgData name="Ainslie Bradley" userId="cf0bf7ea-799c-42a9-bae9-2cd257c54eb6" providerId="ADAL" clId="{4D7ACD22-559E-4BD6-89CD-1363606DFBEB}" dt="2025-04-23T08:52:29.574" v="50" actId="20577"/>
        <pc:sldMkLst>
          <pc:docMk/>
          <pc:sldMk cId="57218788" sldId="283"/>
        </pc:sldMkLst>
        <pc:spChg chg="mod">
          <ac:chgData name="Ainslie Bradley" userId="cf0bf7ea-799c-42a9-bae9-2cd257c54eb6" providerId="ADAL" clId="{4D7ACD22-559E-4BD6-89CD-1363606DFBEB}" dt="2025-04-23T08:51:38.562" v="18" actId="255"/>
          <ac:spMkLst>
            <pc:docMk/>
            <pc:sldMk cId="57218788" sldId="283"/>
            <ac:spMk id="2" creationId="{4A813FF3-6D98-D818-FB63-AC584196F74C}"/>
          </ac:spMkLst>
        </pc:spChg>
        <pc:spChg chg="mod">
          <ac:chgData name="Ainslie Bradley" userId="cf0bf7ea-799c-42a9-bae9-2cd257c54eb6" providerId="ADAL" clId="{4D7ACD22-559E-4BD6-89CD-1363606DFBEB}" dt="2025-04-23T08:51:46.632" v="20" actId="255"/>
          <ac:spMkLst>
            <pc:docMk/>
            <pc:sldMk cId="57218788" sldId="283"/>
            <ac:spMk id="3" creationId="{0658C970-5B5D-D1BA-005E-CBAF0E55ED52}"/>
          </ac:spMkLst>
        </pc:spChg>
        <pc:spChg chg="mod">
          <ac:chgData name="Ainslie Bradley" userId="cf0bf7ea-799c-42a9-bae9-2cd257c54eb6" providerId="ADAL" clId="{4D7ACD22-559E-4BD6-89CD-1363606DFBEB}" dt="2025-04-23T08:51:53.752" v="22" actId="255"/>
          <ac:spMkLst>
            <pc:docMk/>
            <pc:sldMk cId="57218788" sldId="283"/>
            <ac:spMk id="4" creationId="{76E749A2-0140-EB20-E7F4-3E78F5E70418}"/>
          </ac:spMkLst>
        </pc:spChg>
        <pc:spChg chg="mod">
          <ac:chgData name="Ainslie Bradley" userId="cf0bf7ea-799c-42a9-bae9-2cd257c54eb6" providerId="ADAL" clId="{4D7ACD22-559E-4BD6-89CD-1363606DFBEB}" dt="2025-04-23T08:52:29.574" v="50" actId="20577"/>
          <ac:spMkLst>
            <pc:docMk/>
            <pc:sldMk cId="57218788" sldId="283"/>
            <ac:spMk id="8" creationId="{0D1BD669-F8FA-143E-9814-6B3E60126B5A}"/>
          </ac:spMkLst>
        </pc:spChg>
        <pc:spChg chg="mod">
          <ac:chgData name="Ainslie Bradley" userId="cf0bf7ea-799c-42a9-bae9-2cd257c54eb6" providerId="ADAL" clId="{4D7ACD22-559E-4BD6-89CD-1363606DFBEB}" dt="2025-04-23T08:52:02.884" v="24" actId="255"/>
          <ac:spMkLst>
            <pc:docMk/>
            <pc:sldMk cId="57218788" sldId="283"/>
            <ac:spMk id="11" creationId="{EA2CDF45-770A-9210-A299-A569CBBD342F}"/>
          </ac:spMkLst>
        </pc:spChg>
        <pc:spChg chg="mod">
          <ac:chgData name="Ainslie Bradley" userId="cf0bf7ea-799c-42a9-bae9-2cd257c54eb6" providerId="ADAL" clId="{4D7ACD22-559E-4BD6-89CD-1363606DFBEB}" dt="2025-04-23T08:52:15.966" v="28" actId="255"/>
          <ac:spMkLst>
            <pc:docMk/>
            <pc:sldMk cId="57218788" sldId="283"/>
            <ac:spMk id="12" creationId="{4AB69702-2276-9185-B5AF-6BF4FCDB6937}"/>
          </ac:spMkLst>
        </pc:spChg>
        <pc:cxnChg chg="mod">
          <ac:chgData name="Ainslie Bradley" userId="cf0bf7ea-799c-42a9-bae9-2cd257c54eb6" providerId="ADAL" clId="{4D7ACD22-559E-4BD6-89CD-1363606DFBEB}" dt="2025-04-23T08:52:07.196" v="26" actId="1076"/>
          <ac:cxnSpMkLst>
            <pc:docMk/>
            <pc:sldMk cId="57218788" sldId="283"/>
            <ac:cxnSpMk id="25" creationId="{CD505086-42CC-ABA3-3E8A-48C0F1DF6140}"/>
          </ac:cxnSpMkLst>
        </pc:cxnChg>
      </pc:sldChg>
      <pc:sldChg chg="modSp mod">
        <pc:chgData name="Ainslie Bradley" userId="cf0bf7ea-799c-42a9-bae9-2cd257c54eb6" providerId="ADAL" clId="{4D7ACD22-559E-4BD6-89CD-1363606DFBEB}" dt="2025-04-23T08:53:35.093" v="133" actId="20577"/>
        <pc:sldMkLst>
          <pc:docMk/>
          <pc:sldMk cId="946210017" sldId="295"/>
        </pc:sldMkLst>
        <pc:spChg chg="mod">
          <ac:chgData name="Ainslie Bradley" userId="cf0bf7ea-799c-42a9-bae9-2cd257c54eb6" providerId="ADAL" clId="{4D7ACD22-559E-4BD6-89CD-1363606DFBEB}" dt="2025-04-23T08:53:35.093" v="133" actId="20577"/>
          <ac:spMkLst>
            <pc:docMk/>
            <pc:sldMk cId="946210017" sldId="295"/>
            <ac:spMk id="8" creationId="{619B6A0B-1B81-972F-AB73-9865BCE66301}"/>
          </ac:spMkLst>
        </pc:spChg>
      </pc:sldChg>
      <pc:sldChg chg="modSp mod">
        <pc:chgData name="Ainslie Bradley" userId="cf0bf7ea-799c-42a9-bae9-2cd257c54eb6" providerId="ADAL" clId="{4D7ACD22-559E-4BD6-89CD-1363606DFBEB}" dt="2025-05-02T13:26:58.762" v="179" actId="20577"/>
        <pc:sldMkLst>
          <pc:docMk/>
          <pc:sldMk cId="3693005957" sldId="300"/>
        </pc:sldMkLst>
        <pc:spChg chg="mod">
          <ac:chgData name="Ainslie Bradley" userId="cf0bf7ea-799c-42a9-bae9-2cd257c54eb6" providerId="ADAL" clId="{4D7ACD22-559E-4BD6-89CD-1363606DFBEB}" dt="2025-05-02T13:26:58.762" v="179" actId="20577"/>
          <ac:spMkLst>
            <pc:docMk/>
            <pc:sldMk cId="3693005957" sldId="300"/>
            <ac:spMk id="7" creationId="{F0D31468-386B-4A1A-8ECA-B3014AD770F7}"/>
          </ac:spMkLst>
        </pc:spChg>
      </pc:sldChg>
      <pc:sldChg chg="modSp mod">
        <pc:chgData name="Ainslie Bradley" userId="cf0bf7ea-799c-42a9-bae9-2cd257c54eb6" providerId="ADAL" clId="{4D7ACD22-559E-4BD6-89CD-1363606DFBEB}" dt="2025-04-23T08:51:21.334" v="16" actId="20577"/>
        <pc:sldMkLst>
          <pc:docMk/>
          <pc:sldMk cId="2303596187" sldId="305"/>
        </pc:sldMkLst>
        <pc:spChg chg="mod">
          <ac:chgData name="Ainslie Bradley" userId="cf0bf7ea-799c-42a9-bae9-2cd257c54eb6" providerId="ADAL" clId="{4D7ACD22-559E-4BD6-89CD-1363606DFBEB}" dt="2025-04-23T08:51:21.334" v="16" actId="20577"/>
          <ac:spMkLst>
            <pc:docMk/>
            <pc:sldMk cId="2303596187" sldId="305"/>
            <ac:spMk id="2" creationId="{B3ABBA8C-6821-060A-9D0E-6852CC324C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05/06/2025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6/5/2025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6/5/2025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Support Worker </a:t>
            </a:r>
            <a:br>
              <a:rPr lang="en-US" sz="3200" dirty="0">
                <a:latin typeface="Tiempos Headline Regular" panose="02020503060303060403" pitchFamily="18" charset="0"/>
              </a:rPr>
            </a:br>
            <a:r>
              <a:rPr lang="en-US" sz="3200" dirty="0">
                <a:latin typeface="Tiempos Headline Regular" panose="02020503060303060403" pitchFamily="18" charset="0"/>
              </a:rPr>
              <a:t>Outreach Edinburgh</a:t>
            </a:r>
            <a:br>
              <a:rPr lang="en-US" sz="4400" dirty="0">
                <a:latin typeface="Tiempos Headline Regular" panose="02020503060303060403" pitchFamily="18" charset="0"/>
              </a:rPr>
            </a:br>
            <a:r>
              <a:rPr lang="en-US" sz="1800" dirty="0">
                <a:latin typeface="TWK Lausanne 350" panose="02000503040000020004" pitchFamily="50" charset="0"/>
              </a:rPr>
              <a:t>(December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447371"/>
          </a:xfrm>
          <a:prstGeom prst="rect">
            <a:avLst/>
          </a:prstGeom>
          <a:noFill/>
        </p:spPr>
        <p:txBody>
          <a:bodyPr wrap="square" rtlCol="0">
            <a:spAutoFit/>
          </a:bodyPr>
          <a:lstStyle/>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Qualified to SVQ Level 2 H&amp;SC or SCQF equivalent or working towards attainment</a:t>
            </a:r>
          </a:p>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Knowledge</a:t>
            </a:r>
            <a:r>
              <a:rPr lang="en-GB" sz="1200" spc="13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of</a:t>
            </a:r>
            <a:r>
              <a:rPr lang="en-GB" sz="1200" spc="13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current</a:t>
            </a:r>
            <a:r>
              <a:rPr lang="en-GB" sz="1200" spc="13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relevant</a:t>
            </a:r>
            <a:r>
              <a:rPr lang="en-GB" sz="1200" spc="14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legislation and</a:t>
            </a:r>
            <a:r>
              <a:rPr lang="en-GB" sz="1200" spc="14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policies</a:t>
            </a:r>
            <a:r>
              <a:rPr lang="en-GB" sz="1200" spc="14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relating</a:t>
            </a:r>
            <a:r>
              <a:rPr lang="en-GB" sz="1200" spc="13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to </a:t>
            </a:r>
            <a:r>
              <a:rPr lang="en-GB" sz="1200" spc="-26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housing</a:t>
            </a:r>
            <a:r>
              <a:rPr lang="en-GB" sz="1200" dirty="0">
                <a:latin typeface="TWK Lausanne 350" panose="02000503040000020004" pitchFamily="50" charset="0"/>
                <a:ea typeface="Courier New" panose="02070309020205020404" pitchFamily="49" charset="0"/>
              </a:rPr>
              <a:t> and homelessness</a:t>
            </a:r>
            <a:endParaRPr lang="en-GB" sz="1200" dirty="0">
              <a:effectLst/>
              <a:latin typeface="TWK Lausanne 350" panose="02000503040000020004" pitchFamily="50" charset="0"/>
              <a:ea typeface="Courier New" panose="02070309020205020404" pitchFamily="49"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Knowledge of Housing and other benefits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Demonstrable communication skills </a:t>
            </a:r>
            <a:endParaRPr lang="en-GB" sz="1200" dirty="0">
              <a:effectLst/>
              <a:latin typeface="TWK Lausanne 350" panose="02000503040000020004" pitchFamily="50" charset="0"/>
              <a:ea typeface="Courier New" panose="02070309020205020404" pitchFamily="49"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Skills and ability in effective time management, managing a caseload and working to deadlines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Ability to ensure the service is delivered in accordance with corporate policy and Right There objectives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Knowledge of local resources and programmes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Computer literate and competent with Microsoft Office Software package</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Flexibility with regards to working patterns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Experience of deescalating potential conflict situations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Ability to apply robust recording and record keeping to case files in line with organisational policy</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understand and consider the views, concerns and needs of others when taking action</a:t>
            </a:r>
            <a:r>
              <a:rPr lang="en-GB" sz="1200" i="1" dirty="0">
                <a:effectLst/>
                <a:latin typeface="TWK Lausanne 350" panose="02000503040000020004" pitchFamily="50"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5047536"/>
          </a:xfrm>
          <a:prstGeom prst="rect">
            <a:avLst/>
          </a:prstGeom>
          <a:noFill/>
        </p:spPr>
        <p:txBody>
          <a:bodyPr wrap="square" rtlCol="0">
            <a:spAutoFit/>
          </a:bodyPr>
          <a:lstStyle/>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of First Aid/ or Certificated</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of Housing protocols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Experience of working in a similar environment</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on Drugs, Alcohol and Mental Health and impact this has on people</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Knowledge of adolescent development and the impact of trauma</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Knowledge of safeguarding and working within child protection and adult protection policies and procedures.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Understanding and respecting the importance and limits of confidentiality </a:t>
            </a: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TWK Lausanne 350" panose="02000503040000020004" pitchFamily="50" charset="0"/>
              <a:buChar char="→"/>
            </a:pPr>
            <a:r>
              <a:rPr lang="en-GB" sz="2400" dirty="0">
                <a:latin typeface="Tiempos Headline Regular" panose="02020503060303060403" pitchFamily="18" charset="0"/>
              </a:rPr>
              <a:t>Desirable Knowledge</a:t>
            </a:r>
          </a:p>
          <a:p>
            <a:pPr marL="342900" indent="-34290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Knowledge of the application of Psychologically Informed Environments (PIE) within the work environment</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Awareness of issues facing young people seeking asylum in the UK</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Experience of crisis work with vulnerable people</a:t>
            </a:r>
          </a:p>
          <a:p>
            <a:pPr>
              <a:lnSpc>
                <a:spcPct val="100000"/>
              </a:lnSpc>
              <a:spcAft>
                <a:spcPts val="800"/>
              </a:spcAft>
            </a:pPr>
            <a:endParaRPr lang="en-GB" sz="2400" dirty="0">
              <a:latin typeface="Tiempos Headline Regular" panose="02020503060303060403"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243402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52433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a:t>
            </a:r>
            <a:r>
              <a:rPr lang="en-GB" sz="1200" b="1">
                <a:latin typeface="TWK Lausanne 350" panose="02000503040000020004" pitchFamily="50" charset="0"/>
                <a:ea typeface="Calibri" panose="020F0502020204030204" pitchFamily="34" charset="0"/>
                <a:cs typeface="Times New Roman" panose="02020603050405020304" pitchFamily="18" charset="0"/>
              </a:rPr>
              <a:t>(£24,252 </a:t>
            </a:r>
            <a:r>
              <a:rPr lang="en-GB" sz="1200" b="1" dirty="0">
                <a:latin typeface="TWK Lausanne 350" panose="02000503040000020004" pitchFamily="50" charset="0"/>
                <a:ea typeface="Calibri" panose="020F0502020204030204" pitchFamily="34" charset="0"/>
                <a:cs typeface="Times New Roman" panose="02020603050405020304" pitchFamily="18" charset="0"/>
              </a:rPr>
              <a:t>- </a:t>
            </a:r>
            <a:r>
              <a:rPr lang="en-GB" sz="1200" b="1">
                <a:latin typeface="TWK Lausanne 350" panose="02000503040000020004" pitchFamily="50" charset="0"/>
                <a:ea typeface="Calibri" panose="020F0502020204030204" pitchFamily="34" charset="0"/>
                <a:cs typeface="Times New Roman" panose="02020603050405020304" pitchFamily="18" charset="0"/>
              </a:rPr>
              <a:t>£25,961 </a:t>
            </a:r>
            <a:r>
              <a:rPr lang="en-GB" sz="1200" b="1" dirty="0">
                <a:latin typeface="TWK Lausanne 350" panose="02000503040000020004" pitchFamily="50" charset="0"/>
                <a:ea typeface="Calibri" panose="020F0502020204030204" pitchFamily="34" charset="0"/>
                <a:cs typeface="Times New Roman" panose="02020603050405020304" pitchFamily="18" charset="0"/>
              </a:rPr>
              <a:t>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worked Monday to Friday and flexibly between the hours of 08.00am and 6.00pm depending on the needs of the service, with 1-hour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Pilton Community Heath Centre, 73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Boswall</a:t>
            </a:r>
            <a:r>
              <a:rPr lang="en-GB" sz="1200" dirty="0">
                <a:latin typeface="TWK Lausanne 350" panose="02000503040000020004" pitchFamily="50" charset="0"/>
                <a:ea typeface="Calibri" panose="020F0502020204030204" pitchFamily="34" charset="0"/>
                <a:cs typeface="Times New Roman" panose="02020603050405020304" pitchFamily="18" charset="0"/>
              </a:rPr>
              <a:t> Parkway, Edinburgh, EH5 2PW. You are also required to work in the local community, travel expenses are paid between your usual place of work and appointments undertaken in the course of your duties. Home working is an agreement with the line manager based on the needs of the service.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820387"/>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a:t>
            </a:r>
            <a:r>
              <a:rPr lang="en-GB" sz="1400">
                <a:latin typeface="TWK Lausanne 350" panose="02000503040000020004" pitchFamily="50" charset="0"/>
              </a:rPr>
              <a:t>the role. </a:t>
            </a: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are received and interviews arranged.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2062103"/>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Support Worker Outreach Housing</a:t>
            </a:r>
          </a:p>
          <a:p>
            <a:r>
              <a:rPr lang="en-GB" sz="3200" dirty="0">
                <a:latin typeface="Tiempos Headline Regular" panose="02020503060303060403" pitchFamily="18" charset="0"/>
              </a:rPr>
              <a:t>Support Edinburgh </a:t>
            </a:r>
          </a:p>
          <a:p>
            <a:endParaRPr lang="en-GB" sz="3200" dirty="0">
              <a:latin typeface="Tiempos Headline Regular" panose="02020503060303060403" pitchFamily="18" charset="0"/>
            </a:endParaRP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540521"/>
          </a:xfrm>
          <a:prstGeom prst="rect">
            <a:avLst/>
          </a:prstGeom>
          <a:noFill/>
        </p:spPr>
        <p:txBody>
          <a:bodyPr wrap="square">
            <a:spAutoFit/>
          </a:bodyPr>
          <a:lstStyle/>
          <a:p>
            <a:pPr>
              <a:lnSpc>
                <a:spcPct val="115000"/>
              </a:lnSpc>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r>
              <a:rPr lang="en-GB" sz="1400" dirty="0">
                <a:latin typeface="TWK Lausanne 350" panose="02000503040000020004" pitchFamily="50" charset="0"/>
                <a:ea typeface="Times New Roman" panose="02020603050405020304" pitchFamily="18" charset="0"/>
                <a:cs typeface="Arial" panose="020B0604020202020204" pitchFamily="34" charset="0"/>
              </a:rPr>
              <a:t>Outreach Edinburgh</a:t>
            </a:r>
            <a:r>
              <a:rPr lang="en-GB" sz="1400" dirty="0">
                <a:effectLst/>
                <a:latin typeface="TWK Lausanne 350" panose="02000503040000020004" pitchFamily="50" charset="0"/>
                <a:ea typeface="Times New Roman" panose="02020603050405020304" pitchFamily="18" charset="0"/>
                <a:cs typeface="Arial" panose="020B0604020202020204" pitchFamily="34" charset="0"/>
              </a:rPr>
              <a:t> programme provides support to people aged 16+ that are transitioning out of homelessness to longer term accommodation. The team also provides support to those at risk of becoming homeless. </a:t>
            </a:r>
          </a:p>
          <a:p>
            <a:pPr>
              <a:lnSpc>
                <a:spcPct val="115000"/>
              </a:lnSpc>
            </a:pPr>
            <a:endParaRPr lang="en-GB" sz="1400" dirty="0">
              <a:effectLst/>
              <a:latin typeface="Times New Roman" panose="02020603050405020304" pitchFamily="18" charset="0"/>
              <a:ea typeface="Times New Roman" panose="02020603050405020304" pitchFamily="18" charset="0"/>
            </a:endParaRPr>
          </a:p>
          <a:p>
            <a:pPr>
              <a:lnSpc>
                <a:spcPct val="115000"/>
              </a:lnSpc>
            </a:pPr>
            <a:r>
              <a:rPr lang="en-GB" sz="1400" dirty="0">
                <a:effectLst/>
                <a:latin typeface="TWK Lausanne 350" panose="02000503040000020004" pitchFamily="50" charset="0"/>
                <a:ea typeface="Times New Roman" panose="02020603050405020304" pitchFamily="18" charset="0"/>
                <a:cs typeface="Arial" panose="020B0604020202020204" pitchFamily="34" charset="0"/>
              </a:rPr>
              <a:t>We offer a variety of supports, depending on what each individual person needs, we understand that everyone has had a different journey, and we aim to build relationships built on trust to help people build resilience and self-worth.</a:t>
            </a:r>
            <a:endParaRPr lang="en-GB" sz="1400" dirty="0">
              <a:effectLst/>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951629" y="1760649"/>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 </a:t>
            </a:r>
          </a:p>
        </p:txBody>
      </p:sp>
      <p:sp>
        <p:nvSpPr>
          <p:cNvPr id="3" name="Rectangle 2">
            <a:extLst>
              <a:ext uri="{FF2B5EF4-FFF2-40B4-BE49-F238E27FC236}">
                <a16:creationId xmlns:a16="http://schemas.microsoft.com/office/drawing/2014/main" id="{0658C970-5B5D-D1BA-005E-CBAF0E55ED52}"/>
              </a:ext>
            </a:extLst>
          </p:cNvPr>
          <p:cNvSpPr/>
          <p:nvPr/>
        </p:nvSpPr>
        <p:spPr>
          <a:xfrm>
            <a:off x="873453" y="299940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Registered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3073727" y="299940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a:t>
            </a:r>
          </a:p>
        </p:txBody>
      </p:sp>
      <p:sp>
        <p:nvSpPr>
          <p:cNvPr id="11" name="Rectangle 10">
            <a:extLst>
              <a:ext uri="{FF2B5EF4-FFF2-40B4-BE49-F238E27FC236}">
                <a16:creationId xmlns:a16="http://schemas.microsoft.com/office/drawing/2014/main" id="{EA2CDF45-770A-9210-A299-A569CBBD342F}"/>
              </a:ext>
            </a:extLst>
          </p:cNvPr>
          <p:cNvSpPr/>
          <p:nvPr/>
        </p:nvSpPr>
        <p:spPr>
          <a:xfrm>
            <a:off x="873452" y="436742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a:t>
            </a:r>
          </a:p>
        </p:txBody>
      </p:sp>
      <p:sp>
        <p:nvSpPr>
          <p:cNvPr id="12" name="Rectangle 11">
            <a:extLst>
              <a:ext uri="{FF2B5EF4-FFF2-40B4-BE49-F238E27FC236}">
                <a16:creationId xmlns:a16="http://schemas.microsoft.com/office/drawing/2014/main" id="{4AB69702-2276-9185-B5AF-6BF4FCDB6937}"/>
              </a:ext>
            </a:extLst>
          </p:cNvPr>
          <p:cNvSpPr/>
          <p:nvPr/>
        </p:nvSpPr>
        <p:spPr>
          <a:xfrm>
            <a:off x="3073727" y="436742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Workers/Coach</a:t>
            </a:r>
          </a:p>
        </p:txBody>
      </p:sp>
      <p:cxnSp>
        <p:nvCxnSpPr>
          <p:cNvPr id="15" name="Straight Connector 14">
            <a:extLst>
              <a:ext uri="{FF2B5EF4-FFF2-40B4-BE49-F238E27FC236}">
                <a16:creationId xmlns:a16="http://schemas.microsoft.com/office/drawing/2014/main" id="{4004A89D-EA0F-6D2B-E864-F895A22DF26A}"/>
              </a:ext>
            </a:extLst>
          </p:cNvPr>
          <p:cNvCxnSpPr>
            <a:stCxn id="2" idx="2"/>
          </p:cNvCxnSpPr>
          <p:nvPr/>
        </p:nvCxnSpPr>
        <p:spPr>
          <a:xfrm flipH="1">
            <a:off x="2838733" y="2490581"/>
            <a:ext cx="1" cy="293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1AFD1F-7259-49DB-9F36-6B7E079C9842}"/>
              </a:ext>
            </a:extLst>
          </p:cNvPr>
          <p:cNvCxnSpPr/>
          <p:nvPr/>
        </p:nvCxnSpPr>
        <p:spPr>
          <a:xfrm flipH="1">
            <a:off x="1760556" y="2784143"/>
            <a:ext cx="10781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06F990-2CE4-377D-B4B8-403346F0BBEE}"/>
              </a:ext>
            </a:extLst>
          </p:cNvPr>
          <p:cNvCxnSpPr/>
          <p:nvPr/>
        </p:nvCxnSpPr>
        <p:spPr>
          <a:xfrm>
            <a:off x="2838733" y="2784143"/>
            <a:ext cx="11220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EA39002-53C5-EB1B-8E34-239B9CC6FD9D}"/>
              </a:ext>
            </a:extLst>
          </p:cNvPr>
          <p:cNvCxnSpPr>
            <a:endCxn id="3" idx="0"/>
          </p:cNvCxnSpPr>
          <p:nvPr/>
        </p:nvCxnSpPr>
        <p:spPr>
          <a:xfrm>
            <a:off x="1760556" y="2784143"/>
            <a:ext cx="2" cy="215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C0F0B44-2402-1E59-5753-665BF9EE8DB0}"/>
              </a:ext>
            </a:extLst>
          </p:cNvPr>
          <p:cNvCxnSpPr>
            <a:endCxn id="4" idx="0"/>
          </p:cNvCxnSpPr>
          <p:nvPr/>
        </p:nvCxnSpPr>
        <p:spPr>
          <a:xfrm>
            <a:off x="3960831" y="2784143"/>
            <a:ext cx="1" cy="215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D505086-42CC-ABA3-3E8A-48C0F1DF6140}"/>
              </a:ext>
            </a:extLst>
          </p:cNvPr>
          <p:cNvCxnSpPr>
            <a:stCxn id="4" idx="2"/>
            <a:endCxn id="12" idx="0"/>
          </p:cNvCxnSpPr>
          <p:nvPr/>
        </p:nvCxnSpPr>
        <p:spPr>
          <a:xfrm>
            <a:off x="3960832" y="3729335"/>
            <a:ext cx="0" cy="63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3675F88-B624-3DF5-C953-DC9858A676E0}"/>
              </a:ext>
            </a:extLst>
          </p:cNvPr>
          <p:cNvCxnSpPr>
            <a:stCxn id="3" idx="2"/>
            <a:endCxn id="11" idx="0"/>
          </p:cNvCxnSpPr>
          <p:nvPr/>
        </p:nvCxnSpPr>
        <p:spPr>
          <a:xfrm flipH="1">
            <a:off x="1760557" y="3729335"/>
            <a:ext cx="1" cy="63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FB5D87-D064-8DCF-CEA0-08BC24D27538}"/>
              </a:ext>
            </a:extLst>
          </p:cNvPr>
          <p:cNvCxnSpPr/>
          <p:nvPr/>
        </p:nvCxnSpPr>
        <p:spPr>
          <a:xfrm>
            <a:off x="2442949" y="3729335"/>
            <a:ext cx="0" cy="319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3FA3ED-56D2-9E87-8997-A300FF91387D}"/>
              </a:ext>
            </a:extLst>
          </p:cNvPr>
          <p:cNvCxnSpPr/>
          <p:nvPr/>
        </p:nvCxnSpPr>
        <p:spPr>
          <a:xfrm>
            <a:off x="2442949" y="4048377"/>
            <a:ext cx="15178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85004" cy="4606133"/>
          </a:xfrm>
          <a:prstGeom prst="rect">
            <a:avLst/>
          </a:prstGeom>
          <a:noFill/>
        </p:spPr>
        <p:txBody>
          <a:bodyPr wrap="square">
            <a:spAutoFit/>
          </a:bodyPr>
          <a:lstStyle/>
          <a:p>
            <a:pPr algn="l" defTabSz="457200">
              <a:lnSpc>
                <a:spcPct val="120000"/>
              </a:lnSpc>
              <a:spcBef>
                <a:spcPts val="0"/>
              </a:spcBef>
            </a:pPr>
            <a:r>
              <a:rPr lang="en-GB" sz="1200" b="1" dirty="0">
                <a:latin typeface="TWK Lausanne 350" panose="02000503040000020004" pitchFamily="50" charset="0"/>
              </a:rPr>
              <a:t>Responsibility to the People we Support: </a:t>
            </a:r>
            <a:endParaRPr lang="en-GB" sz="1200" b="1" dirty="0">
              <a:solidFill>
                <a:srgbClr val="FF0000"/>
              </a:solidFill>
              <a:latin typeface="TWK Lausanne 350" panose="02000503040000020004" pitchFamily="50"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Actively practicing person-centered support planning, unconditional positive regard and taking a Psychologically Informed Environment (PIE) approach</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Arranging and facilitating key work meetings to develop and review support plans in collaboration with the people we support to meet their individual needs</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Developing life skills with the people we support including how to </a:t>
            </a:r>
            <a:r>
              <a:rPr lang="en-US" sz="1200" dirty="0" err="1">
                <a:latin typeface="TWK Lausanne 350" panose="02000503040000020004" pitchFamily="50" charset="0"/>
                <a:cs typeface="Times New Roman" panose="02020603050405020304" pitchFamily="18" charset="0"/>
              </a:rPr>
              <a:t>maximise</a:t>
            </a:r>
            <a:r>
              <a:rPr lang="en-US" sz="1200" dirty="0">
                <a:latin typeface="TWK Lausanne 350" panose="02000503040000020004" pitchFamily="50" charset="0"/>
                <a:cs typeface="Times New Roman" panose="02020603050405020304" pitchFamily="18" charset="0"/>
              </a:rPr>
              <a:t> income, budgeting, shopping, cooking, home maintenance &amp; repair and any other skills that aid to independence.</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Assisting the people we support in their transition from temporary accommodation to permanent housing.</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Providing advice on a range of subjects including housing options and welfare benefits.</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Assisting the people we support to engage and integrate into the local community and become active citizens</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Having detailed knowledge of other relevant </a:t>
            </a:r>
            <a:r>
              <a:rPr lang="en-US" sz="1200" dirty="0" err="1">
                <a:latin typeface="TWK Lausanne 350" panose="02000503040000020004" pitchFamily="50" charset="0"/>
                <a:cs typeface="Times New Roman" panose="02020603050405020304" pitchFamily="18" charset="0"/>
              </a:rPr>
              <a:t>programmes</a:t>
            </a:r>
            <a:r>
              <a:rPr lang="en-US" sz="1200" dirty="0">
                <a:latin typeface="TWK Lausanne 350" panose="02000503040000020004" pitchFamily="50" charset="0"/>
                <a:cs typeface="Times New Roman" panose="02020603050405020304" pitchFamily="18" charset="0"/>
              </a:rPr>
              <a:t> and signposting or referring the people we support</a:t>
            </a:r>
            <a:endParaRPr lang="en-GB" sz="1200" dirty="0">
              <a:latin typeface="TWK Lausanne 350" panose="02000503040000020004" pitchFamily="50" charset="0"/>
              <a:cs typeface="Times New Roman" panose="02020603050405020304" pitchFamily="18" charset="0"/>
            </a:endParaRPr>
          </a:p>
          <a:p>
            <a:pPr marL="171450" lvl="0" indent="-171450">
              <a:lnSpc>
                <a:spcPct val="115000"/>
              </a:lnSpc>
              <a:buFont typeface="Wingdings" panose="05000000000000000000" pitchFamily="2" charset="2"/>
              <a:buChar char="§"/>
            </a:pPr>
            <a:r>
              <a:rPr lang="en-GB" sz="1200" dirty="0">
                <a:latin typeface="TWK Lausanne 350" panose="02000503040000020004" pitchFamily="50" charset="0"/>
                <a:cs typeface="Times New Roman" panose="02020603050405020304" pitchFamily="18" charset="0"/>
              </a:rPr>
              <a:t>Establish clear professional boundaries with the people we support.</a:t>
            </a: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Compiling and reviewing keeping yourself safe plans of those we support.</a:t>
            </a:r>
            <a:endParaRPr lang="en-GB" sz="1200" dirty="0">
              <a:latin typeface="TWK Lausanne 350" panose="02000503040000020004" pitchFamily="50" charset="0"/>
              <a:cs typeface="Times New Roman" panose="02020603050405020304" pitchFamily="18" charset="0"/>
            </a:endParaRPr>
          </a:p>
          <a:p>
            <a:pPr marL="171450" lvl="0" indent="-171450" algn="just">
              <a:lnSpc>
                <a:spcPct val="115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Promoting involvement in the improvement and development of the </a:t>
            </a:r>
            <a:r>
              <a:rPr lang="en-US" sz="1200" dirty="0" err="1">
                <a:latin typeface="TWK Lausanne 350" panose="02000503040000020004" pitchFamily="50" charset="0"/>
                <a:cs typeface="Times New Roman" panose="02020603050405020304" pitchFamily="18" charset="0"/>
              </a:rPr>
              <a:t>programme</a:t>
            </a:r>
            <a:r>
              <a:rPr lang="en-US" sz="1200" dirty="0">
                <a:latin typeface="TWK Lausanne 350" panose="02000503040000020004" pitchFamily="50" charset="0"/>
                <a:cs typeface="Times New Roman" panose="02020603050405020304" pitchFamily="18" charset="0"/>
              </a:rPr>
              <a:t> by the people we support.</a:t>
            </a:r>
          </a:p>
          <a:p>
            <a:pPr marL="171450" indent="-171450">
              <a:lnSpc>
                <a:spcPct val="120000"/>
              </a:lnSpc>
              <a:buFont typeface="Wingdings" panose="05000000000000000000" pitchFamily="2" charset="2"/>
              <a:buChar char="§"/>
            </a:pPr>
            <a:r>
              <a:rPr lang="en-GB" sz="1200" dirty="0">
                <a:latin typeface="TWK Lausanne 350" panose="02000503040000020004" pitchFamily="50" charset="0"/>
              </a:rPr>
              <a:t>Provide the required support with focus on ‘customer service’ and a People First person centred approach to the people we support providing a culture  where the people we support are treated with compassion and unconditional positive regard </a:t>
            </a:r>
            <a:endParaRPr lang="en-GB" sz="1200" b="1" i="1" dirty="0">
              <a:latin typeface="TWK Lausanne 350" panose="02000503040000020004" pitchFamily="50" charset="0"/>
            </a:endParaRPr>
          </a:p>
          <a:p>
            <a:pPr marL="171450" indent="-171450">
              <a:lnSpc>
                <a:spcPct val="120000"/>
              </a:lnSpc>
              <a:buFont typeface="Wingdings" panose="05000000000000000000" pitchFamily="2" charset="2"/>
              <a:buChar char="§"/>
            </a:pPr>
            <a:r>
              <a:rPr lang="en-GB" sz="1200" dirty="0">
                <a:latin typeface="TWK Lausanne 350" panose="02000503040000020004" pitchFamily="50" charset="0"/>
              </a:rPr>
              <a:t>Develop good communication skills and working relationships with those we support, colleagues and other professionals</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Advocate on behalf of the people we support</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Support the people to be part of their local community </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Ensure the people we support are aware of service provision and signposted or referred to other agencies as appropriate</a:t>
            </a:r>
          </a:p>
          <a:p>
            <a:pPr marL="171450" indent="-1714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Assist those we support with housing benefit form, maximising income and any other relevant support</a:t>
            </a:r>
          </a:p>
          <a:p>
            <a:pPr marL="342900" lvl="0" indent="-342900" algn="just">
              <a:lnSpc>
                <a:spcPct val="115000"/>
              </a:lnSpc>
              <a:buFont typeface="Symbol" panose="05050102010706020507" pitchFamily="18" charset="2"/>
              <a:buChar char=""/>
            </a:pPr>
            <a:endParaRPr lang="en-GB" sz="1200" dirty="0">
              <a:latin typeface="TWK Lausanne 350" panose="02000503040000020004" pitchFamily="50"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42442" y="1177058"/>
            <a:ext cx="11189776" cy="4345292"/>
          </a:xfrm>
          <a:prstGeom prst="rect">
            <a:avLst/>
          </a:prstGeom>
          <a:noFill/>
        </p:spPr>
        <p:txBody>
          <a:bodyPr wrap="square">
            <a:spAutoFit/>
          </a:bodyPr>
          <a:lstStyle/>
          <a:p>
            <a:pPr marL="285750" indent="-285750" algn="l" defTabSz="457200">
              <a:lnSpc>
                <a:spcPct val="120000"/>
              </a:lnSpc>
              <a:spcBef>
                <a:spcPts val="0"/>
              </a:spcBef>
              <a:buFont typeface="Wingdings" panose="05000000000000000000" pitchFamily="2" charset="2"/>
              <a:buChar char="§"/>
            </a:pPr>
            <a:endParaRPr lang="en-GB" sz="800" dirty="0">
              <a:latin typeface="TWK Lausanne 350" panose="02000503040000020004" pitchFamily="50" charset="0"/>
            </a:endParaRPr>
          </a:p>
          <a:p>
            <a:pPr>
              <a:lnSpc>
                <a:spcPct val="120000"/>
              </a:lnSpc>
            </a:pPr>
            <a:r>
              <a:rPr lang="en-GB" sz="1200" b="1" dirty="0">
                <a:latin typeface="TWK Lausanne 350" panose="02000503040000020004" pitchFamily="50" charset="0"/>
              </a:rPr>
              <a:t>Responsibility to the programme: </a:t>
            </a:r>
          </a:p>
          <a:p>
            <a:pPr marL="285750" indent="-285750">
              <a:lnSpc>
                <a:spcPct val="120000"/>
              </a:lnSpc>
              <a:buFont typeface="Wingdings" panose="05000000000000000000" pitchFamily="2" charset="2"/>
              <a:buChar char="§"/>
            </a:pPr>
            <a:r>
              <a:rPr lang="en-US" sz="1200" dirty="0">
                <a:latin typeface="TWK Lausanne 350" panose="02000503040000020004" pitchFamily="50" charset="0"/>
                <a:cs typeface="Times New Roman" panose="02020603050405020304" pitchFamily="18" charset="0"/>
              </a:rPr>
              <a:t>Sourcing referrals to the </a:t>
            </a:r>
            <a:r>
              <a:rPr lang="en-US" sz="1200" dirty="0" err="1">
                <a:latin typeface="TWK Lausanne 350" panose="02000503040000020004" pitchFamily="50" charset="0"/>
                <a:cs typeface="Times New Roman" panose="02020603050405020304" pitchFamily="18" charset="0"/>
              </a:rPr>
              <a:t>programme</a:t>
            </a:r>
            <a:r>
              <a:rPr lang="en-US" sz="1200" dirty="0">
                <a:latin typeface="TWK Lausanne 350" panose="02000503040000020004" pitchFamily="50" charset="0"/>
                <a:cs typeface="Times New Roman" panose="02020603050405020304" pitchFamily="18" charset="0"/>
              </a:rPr>
              <a:t> to ensure contract outcomes are achieved.</a:t>
            </a:r>
            <a:endParaRPr lang="en-GB" sz="1200" dirty="0">
              <a:latin typeface="TWK Lausanne 350" panose="02000503040000020004" pitchFamily="50" charset="0"/>
              <a:cs typeface="Times New Roman" panose="02020603050405020304" pitchFamily="18" charset="0"/>
            </a:endParaRPr>
          </a:p>
          <a:p>
            <a:pPr marL="285750" indent="-2857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Positively represent Right There to local partnership agencies including local authority, Social Work, Housing providers and other local authority</a:t>
            </a:r>
          </a:p>
          <a:p>
            <a:pPr marL="285750" indent="-2857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Maintain case files and ensure all relevant documentation is completed to the highest standards and within agreed timescales</a:t>
            </a:r>
          </a:p>
          <a:p>
            <a:pPr marL="285750" indent="-285750" algn="l" defTabSz="457200">
              <a:lnSpc>
                <a:spcPct val="120000"/>
              </a:lnSpc>
              <a:spcBef>
                <a:spcPts val="0"/>
              </a:spcBef>
              <a:buFont typeface="Wingdings" panose="05000000000000000000" pitchFamily="2" charset="2"/>
              <a:buChar char="§"/>
            </a:pPr>
            <a:r>
              <a:rPr lang="en-GB" sz="1200" dirty="0">
                <a:latin typeface="TWK Lausanne 350" panose="02000503040000020004" pitchFamily="50" charset="0"/>
              </a:rPr>
              <a:t>Accurately record matters relating to the people we support and report as appropriate through the development of support plans and case notes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cs typeface="Times New Roman" panose="02020603050405020304" pitchFamily="18" charset="0"/>
              </a:rPr>
              <a:t>Have a high standard of professional integrity with colleagues and other professionals. </a:t>
            </a:r>
          </a:p>
          <a:p>
            <a:pPr marL="285750" indent="-285750" algn="l" defTabSz="457200">
              <a:lnSpc>
                <a:spcPct val="120000"/>
              </a:lnSpc>
              <a:spcBef>
                <a:spcPts val="0"/>
              </a:spcBef>
              <a:buFont typeface="Wingdings" panose="05000000000000000000" pitchFamily="2" charset="2"/>
              <a:buChar char="§"/>
            </a:pPr>
            <a:endParaRPr lang="en-GB" sz="1200" dirty="0">
              <a:latin typeface="TWK Lausanne 350" panose="02000503040000020004" pitchFamily="50" charset="0"/>
            </a:endParaRPr>
          </a:p>
          <a:p>
            <a:pPr algn="l" defTabSz="457200">
              <a:lnSpc>
                <a:spcPct val="120000"/>
              </a:lnSpc>
              <a:spcBef>
                <a:spcPts val="0"/>
              </a:spcBef>
            </a:pPr>
            <a:endParaRPr lang="en-GB" sz="800" dirty="0">
              <a:latin typeface="TWK Lausanne 350" panose="02000503040000020004" pitchFamily="50" charset="0"/>
            </a:endParaRPr>
          </a:p>
          <a:p>
            <a:pPr>
              <a:lnSpc>
                <a:spcPct val="120000"/>
              </a:lnSpc>
            </a:pPr>
            <a:r>
              <a:rPr lang="en-GB" sz="1200" b="1" dirty="0">
                <a:latin typeface="TWK Lausanne 350" panose="02000503040000020004" pitchFamily="50" charset="0"/>
              </a:rPr>
              <a:t>Being a part of the Right There team: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Be a proactive team member actively contributing to your service working collaboratively with your colleagues across the organisation.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Have a high standard of professional integrity with colleagues and other providers upholding clear professional boundaries at all times.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Work towards performance targets to achieve agreed result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Participate in training and reflective practice, share your learning experiences, strive for continuous personal and professional development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Contribute to the organisations' development and improvement with feedback on the review of organisational policies and procedures and local guidelines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Engage with any organisational initiatives or working groups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Adhere to Right There Policies and Procedures, Scottish Social Programmes Council (SSSC) Codes of Practice, Health and Social Care Standards (My Support, My Life), Health and Safety legislation and practices </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Always apply safeguarding principles and maintain awareness of child protection and adult protection processes.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Register with any required government bodies and ensure membership is updated and any attributed costs are paid for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schemas.microsoft.com/office/2006/documentManagement/types"/>
    <ds:schemaRef ds:uri="http://purl.org/dc/elements/1.1/"/>
    <ds:schemaRef ds:uri="http://schemas.openxmlformats.org/package/2006/metadata/core-properties"/>
    <ds:schemaRef ds:uri="5918e872-e67b-4fda-801c-e11e2e8f9e7e"/>
    <ds:schemaRef ds:uri="http://schemas.microsoft.com/office/infopath/2007/PartnerControls"/>
    <ds:schemaRef ds:uri="http://purl.org/dc/terms/"/>
    <ds:schemaRef ds:uri="http://schemas.microsoft.com/office/2006/metadata/properties"/>
    <ds:schemaRef ds:uri="http://purl.org/dc/dcmitype/"/>
    <ds:schemaRef ds:uri="9f7d3311-57c9-43fe-8231-1e93a56e81a6"/>
    <ds:schemaRef ds:uri="a3b0d63c-cdf0-4c0c-bf95-5155ff5031c1"/>
    <ds:schemaRef ds:uri="http://www.w3.org/XML/1998/namespace"/>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1782</Words>
  <Application>Microsoft Office PowerPoint</Application>
  <PresentationFormat>Widescreen</PresentationFormat>
  <Paragraphs>141</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Segoe UI</vt:lpstr>
      <vt:lpstr>TWK Lausanne 450</vt:lpstr>
      <vt:lpstr>TWK Lausanne 300</vt:lpstr>
      <vt:lpstr>Calibri Light</vt:lpstr>
      <vt:lpstr>Times New Roman</vt:lpstr>
      <vt:lpstr>TWK Lausanne 500</vt:lpstr>
      <vt:lpstr>Tiempos Headline Regular</vt:lpstr>
      <vt:lpstr>Tiempos Headline Medium</vt:lpstr>
      <vt:lpstr>Arial</vt:lpstr>
      <vt:lpstr>TWK Lausanne 350</vt:lpstr>
      <vt:lpstr>Symbol</vt:lpstr>
      <vt:lpstr>Wingdings</vt:lpstr>
      <vt:lpstr>Calibri</vt:lpstr>
      <vt:lpstr>Office Theme</vt:lpstr>
      <vt:lpstr>1_Office Theme</vt:lpstr>
      <vt:lpstr>Job Pack   Support Worker  Outreach Edinburgh (December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148</cp:revision>
  <dcterms:created xsi:type="dcterms:W3CDTF">2021-11-30T15:33:31Z</dcterms:created>
  <dcterms:modified xsi:type="dcterms:W3CDTF">2025-06-05T13:37:50Z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