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7948B2CD-2332-4FC2-9C27-E207AFD7DC39}"/>
    <pc:docChg chg="mod">
      <pc:chgData name="Ainslie Bradley" userId="cf0bf7ea-799c-42a9-bae9-2cd257c54eb6" providerId="ADAL" clId="{7948B2CD-2332-4FC2-9C27-E207AFD7DC39}" dt="2025-07-15T11:49:51.597"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15/07/2025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7/15/2025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7/15/2025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Funding Officer</a:t>
            </a:r>
            <a:br>
              <a:rPr lang="en-US" sz="4400" dirty="0">
                <a:latin typeface="Tiempos Headline Regular" panose="02020503060303060403" pitchFamily="18" charset="0"/>
              </a:rPr>
            </a:br>
            <a:r>
              <a:rPr lang="en-US" sz="1800" dirty="0">
                <a:latin typeface="TWK Lausanne 350" panose="02000503040000020004" pitchFamily="50" charset="0"/>
              </a:rPr>
              <a:t>(July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264116"/>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rPr>
              <a:t>Demonstrable track record in tender/grant fundraising or writing</a:t>
            </a:r>
          </a:p>
          <a:p>
            <a:pPr marL="171450" indent="-171450">
              <a:lnSpc>
                <a:spcPct val="107000"/>
              </a:lnSpc>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rPr>
              <a:t>Experience of bid management from identifying opportunities to successful completion</a:t>
            </a:r>
          </a:p>
          <a:p>
            <a:pPr marL="171450" indent="-171450">
              <a:lnSpc>
                <a:spcPct val="107000"/>
              </a:lnSpc>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rPr>
              <a:t>Excellent communication skills both verbal and written</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Calibri" panose="020F0502020204030204" pitchFamily="34" charset="0"/>
                <a:cs typeface="Times New Roman" panose="02020603050405020304" pitchFamily="18" charset="0"/>
              </a:rPr>
              <a:t>Qualified to degree level, or highly literate</a:t>
            </a:r>
            <a:r>
              <a:rPr lang="en-GB" sz="1200" spc="200"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with equivalent experience in undertaking a role that involves analysis or research</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developing funding applications or public tender responses</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Calibri" panose="020F0502020204030204" pitchFamily="34" charset="0"/>
                <a:cs typeface="Times New Roman" panose="02020603050405020304" pitchFamily="18" charset="0"/>
              </a:rPr>
              <a:t>Excellent knowledge and understanding of the</a:t>
            </a:r>
            <a:r>
              <a:rPr lang="en-GB" sz="1200" spc="-30"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landscape in</a:t>
            </a:r>
            <a:r>
              <a:rPr lang="en-GB" sz="1200" spc="-5"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which</a:t>
            </a:r>
            <a:r>
              <a:rPr lang="en-GB" sz="1200" spc="-30" dirty="0">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ea typeface="Calibri" panose="020F0502020204030204" pitchFamily="34" charset="0"/>
                <a:cs typeface="Times New Roman" panose="02020603050405020304" pitchFamily="18" charset="0"/>
              </a:rPr>
              <a:t>Right There operates</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Calibri" panose="020F0502020204030204" pitchFamily="34" charset="0"/>
                <a:cs typeface="Times New Roman" panose="02020603050405020304" pitchFamily="18" charset="0"/>
              </a:rPr>
              <a:t>Understanding of current legislation, policies and strategies relating to housing, social work, social care and family support services</a:t>
            </a:r>
            <a:endParaRPr lang="en-GB" sz="1200" spc="-1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Experience</a:t>
            </a:r>
            <a:r>
              <a:rPr lang="en-GB" sz="1200" spc="-7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of</a:t>
            </a:r>
            <a:r>
              <a:rPr lang="en-GB" sz="1200" spc="-7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report</a:t>
            </a:r>
            <a:r>
              <a:rPr lang="en-GB" sz="1200" spc="-7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writing</a:t>
            </a:r>
            <a:r>
              <a:rPr lang="en-GB" sz="1200" spc="-7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and</a:t>
            </a:r>
            <a:r>
              <a:rPr lang="en-GB" sz="1200" spc="-7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production of management reports</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Flexibility regarding working patterns</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a:t>
            </a:r>
            <a:r>
              <a:rPr lang="en-GB" sz="1200" spc="-1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to</a:t>
            </a:r>
            <a:r>
              <a:rPr lang="en-GB" sz="1200" spc="-6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travel</a:t>
            </a:r>
            <a:r>
              <a:rPr lang="en-GB" sz="1200" spc="-3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to</a:t>
            </a:r>
            <a:r>
              <a:rPr lang="en-GB" sz="1200" spc="-50"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Right There</a:t>
            </a:r>
            <a:r>
              <a:rPr lang="en-GB" sz="1200" spc="-25" dirty="0">
                <a:latin typeface="TWK Lausanne 350" panose="02000503040000020004" pitchFamily="50" charset="0"/>
                <a:ea typeface="Arial" panose="020B0604020202020204" pitchFamily="34" charset="0"/>
              </a:rPr>
              <a:t> </a:t>
            </a:r>
            <a:r>
              <a:rPr lang="en-GB" sz="1200" dirty="0">
                <a:latin typeface="TWK Lausanne 350" panose="02000503040000020004" pitchFamily="50" charset="0"/>
                <a:ea typeface="Arial" panose="020B0604020202020204" pitchFamily="34" charset="0"/>
              </a:rPr>
              <a:t>programmes as and when required</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Arial" panose="020B0604020202020204" pitchFamily="34" charset="0"/>
              </a:rPr>
              <a:t>Ability to research and collate appropriate material to strengthen bids </a:t>
            </a:r>
            <a:endParaRPr lang="en-GB" sz="120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Personal Attributes</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026470"/>
          </a:xfrm>
          <a:prstGeom prst="rect">
            <a:avLst/>
          </a:prstGeom>
          <a:noFill/>
        </p:spPr>
        <p:txBody>
          <a:bodyPr wrap="square" rtlCol="0">
            <a:spAutoFit/>
          </a:bodyPr>
          <a:lstStyle/>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Solution orientated, self-motivated and results driven</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Strong attention to detail</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Excellent verbal and written communication skills</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Highest standards of professional integrity with colleagues and other professionals</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A pragmatic problem solver with intellectual flexibility and agility to move easily between significant details and the bigger picture</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A strong ethos to succeed and a belief that difficult challenges can be solved</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Cultural sensitivity with an ability to work well with a diverse range of people</a:t>
            </a:r>
          </a:p>
          <a:p>
            <a:pPr marL="171450" indent="-171450">
              <a:lnSpc>
                <a:spcPct val="100000"/>
              </a:lnSpc>
              <a:spcAft>
                <a:spcPts val="800"/>
              </a:spcAft>
              <a:buFont typeface="Wingdings" panose="05000000000000000000" pitchFamily="2" charset="2"/>
              <a:buChar char="ü"/>
            </a:pPr>
            <a:r>
              <a:rPr lang="en-GB" sz="1200" dirty="0">
                <a:latin typeface="TWK Lausanne 350" panose="02000503040000020004" pitchFamily="50" charset="0"/>
              </a:rPr>
              <a:t>Demonstrable commitment to Right There’s mission and values</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(£32,391 - £35,482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Contracts and Tendering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9.00am to 5.00pm depending on the needs of the service,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15 Dava Street, Glasgow, G51 2JA. Alternatively, you may choose to work remotely from your home address where appropriate, working arrangements must be agreed with th</a:t>
            </a:r>
            <a:r>
              <a:rPr lang="en-GB" sz="1200" dirty="0">
                <a:latin typeface="TWK Lausanne 350" panose="02000503040000020004" pitchFamily="50" charset="0"/>
                <a:ea typeface="Calibri" panose="020F0502020204030204" pitchFamily="34" charset="0"/>
                <a:cs typeface="Times New Roman" panose="02020603050405020304" pitchFamily="18" charset="0"/>
              </a:rPr>
              <a:t>e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Funding Officer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776692"/>
          </a:xfrm>
          <a:prstGeom prst="rect">
            <a:avLst/>
          </a:prstGeom>
          <a:noFill/>
        </p:spPr>
        <p:txBody>
          <a:bodyPr wrap="square">
            <a:spAutoFit/>
          </a:bodyPr>
          <a:lstStyle/>
          <a:p>
            <a:pPr algn="just">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The Funding Officer will lead the scoping, development and submission of grant funding bids and support with tenders, generating diverse income streams and other growth opportunities on behalf of Right There. </a:t>
            </a:r>
          </a:p>
          <a:p>
            <a:pPr algn="just">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The tracking of income opportunities and submissions coupled with mapping and prospecting opportunities across the third sector landscape, will ensure that Right There maximises its income potential across all its programmes and the organisation itself.  </a:t>
            </a:r>
          </a:p>
          <a:p>
            <a:pPr algn="just">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r>
              <a:rPr lang="en-GB" sz="1400" dirty="0">
                <a:latin typeface="TWK Lausanne 350" panose="02000503040000020004" pitchFamily="50" charset="0"/>
                <a:ea typeface="Times New Roman" panose="02020603050405020304" pitchFamily="18" charset="0"/>
                <a:cs typeface="Arial" panose="020B0604020202020204" pitchFamily="34" charset="0"/>
              </a:rPr>
              <a:t>Support to build and develop a bid library and database and its ongoing maintenance to support the knowledge management for funding applications is required. </a:t>
            </a:r>
          </a:p>
          <a:p>
            <a:pPr algn="just">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r>
              <a:rPr lang="en-US" sz="1400" dirty="0">
                <a:latin typeface="TWK Lausanne 350" panose="02000503040000020004" pitchFamily="50" charset="0"/>
              </a:rPr>
              <a:t>Reporting to the Contracts &amp; Tendering Manager the role sits within the Income Diversification &amp; Messaging Team which is led by our Director of Income Diversification and Messaging.</a:t>
            </a: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2186622"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Director of Income Diversification and Messaging </a:t>
            </a:r>
          </a:p>
        </p:txBody>
      </p:sp>
      <p:sp>
        <p:nvSpPr>
          <p:cNvPr id="3" name="Rectangle 2">
            <a:extLst>
              <a:ext uri="{FF2B5EF4-FFF2-40B4-BE49-F238E27FC236}">
                <a16:creationId xmlns:a16="http://schemas.microsoft.com/office/drawing/2014/main" id="{0658C970-5B5D-D1BA-005E-CBAF0E55ED52}"/>
              </a:ext>
            </a:extLst>
          </p:cNvPr>
          <p:cNvSpPr/>
          <p:nvPr/>
        </p:nvSpPr>
        <p:spPr>
          <a:xfrm>
            <a:off x="267256" y="32584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Contracts and Tendering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261174" y="454242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Funding Officer</a:t>
            </a:r>
          </a:p>
        </p:txBody>
      </p:sp>
      <p:sp>
        <p:nvSpPr>
          <p:cNvPr id="11" name="Rectangle 10">
            <a:extLst>
              <a:ext uri="{FF2B5EF4-FFF2-40B4-BE49-F238E27FC236}">
                <a16:creationId xmlns:a16="http://schemas.microsoft.com/office/drawing/2014/main" id="{EA2CDF45-770A-9210-A299-A569CBBD342F}"/>
              </a:ext>
            </a:extLst>
          </p:cNvPr>
          <p:cNvSpPr/>
          <p:nvPr/>
        </p:nvSpPr>
        <p:spPr>
          <a:xfrm>
            <a:off x="2177214" y="32584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Communications and Marketing Coordinator</a:t>
            </a:r>
          </a:p>
        </p:txBody>
      </p:sp>
      <p:sp>
        <p:nvSpPr>
          <p:cNvPr id="5" name="Rectangle 4">
            <a:extLst>
              <a:ext uri="{FF2B5EF4-FFF2-40B4-BE49-F238E27FC236}">
                <a16:creationId xmlns:a16="http://schemas.microsoft.com/office/drawing/2014/main" id="{CDF3E1E0-BC35-5E08-282A-01F993DBF232}"/>
              </a:ext>
            </a:extLst>
          </p:cNvPr>
          <p:cNvSpPr/>
          <p:nvPr/>
        </p:nvSpPr>
        <p:spPr>
          <a:xfrm>
            <a:off x="4096581" y="32584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Supporter Engagement Lead</a:t>
            </a:r>
          </a:p>
        </p:txBody>
      </p:sp>
      <p:cxnSp>
        <p:nvCxnSpPr>
          <p:cNvPr id="16" name="Straight Arrow Connector 15">
            <a:extLst>
              <a:ext uri="{FF2B5EF4-FFF2-40B4-BE49-F238E27FC236}">
                <a16:creationId xmlns:a16="http://schemas.microsoft.com/office/drawing/2014/main" id="{9B4C1315-BA93-C1D1-D0D2-B36D4C766B4A}"/>
              </a:ext>
            </a:extLst>
          </p:cNvPr>
          <p:cNvCxnSpPr>
            <a:stCxn id="2" idx="2"/>
            <a:endCxn id="11" idx="0"/>
          </p:cNvCxnSpPr>
          <p:nvPr/>
        </p:nvCxnSpPr>
        <p:spPr>
          <a:xfrm flipH="1">
            <a:off x="3064319" y="2469499"/>
            <a:ext cx="9408" cy="788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6E03C8-8A0E-EA25-F087-133F989E2B4A}"/>
              </a:ext>
            </a:extLst>
          </p:cNvPr>
          <p:cNvCxnSpPr/>
          <p:nvPr/>
        </p:nvCxnSpPr>
        <p:spPr>
          <a:xfrm>
            <a:off x="3073728" y="2704372"/>
            <a:ext cx="1909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A805F2-2F90-1A8A-DBE4-A4A341B66A01}"/>
              </a:ext>
            </a:extLst>
          </p:cNvPr>
          <p:cNvCxnSpPr/>
          <p:nvPr/>
        </p:nvCxnSpPr>
        <p:spPr>
          <a:xfrm flipH="1">
            <a:off x="1082842" y="2704372"/>
            <a:ext cx="19908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A3FFD8-489B-3A19-CA93-933BDD534E2D}"/>
              </a:ext>
            </a:extLst>
          </p:cNvPr>
          <p:cNvCxnSpPr/>
          <p:nvPr/>
        </p:nvCxnSpPr>
        <p:spPr>
          <a:xfrm>
            <a:off x="1082842" y="2704372"/>
            <a:ext cx="0" cy="554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FB3D43-529B-83B1-7C86-43B1B9998B84}"/>
              </a:ext>
            </a:extLst>
          </p:cNvPr>
          <p:cNvCxnSpPr>
            <a:endCxn id="5" idx="0"/>
          </p:cNvCxnSpPr>
          <p:nvPr/>
        </p:nvCxnSpPr>
        <p:spPr>
          <a:xfrm>
            <a:off x="4983684" y="2704372"/>
            <a:ext cx="2" cy="554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6AA531-879E-8997-2858-46E6DF087946}"/>
              </a:ext>
            </a:extLst>
          </p:cNvPr>
          <p:cNvCxnSpPr>
            <a:stCxn id="3" idx="2"/>
            <a:endCxn id="4" idx="0"/>
          </p:cNvCxnSpPr>
          <p:nvPr/>
        </p:nvCxnSpPr>
        <p:spPr>
          <a:xfrm flipH="1">
            <a:off x="1148279" y="3988367"/>
            <a:ext cx="6082" cy="554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4293098"/>
          </a:xfrm>
          <a:prstGeom prst="rect">
            <a:avLst/>
          </a:prstGeom>
          <a:noFill/>
        </p:spPr>
        <p:txBody>
          <a:bodyPr wrap="square">
            <a:spAutoFit/>
          </a:bodyPr>
          <a:lstStyle/>
          <a:p>
            <a:pPr lvl="0">
              <a:lnSpc>
                <a:spcPct val="107000"/>
              </a:lnSpc>
              <a:buSzPts val="1000"/>
            </a:pPr>
            <a:r>
              <a:rPr lang="en-GB" sz="1200" dirty="0">
                <a:latin typeface="TWK Lausanne 350" panose="02000503040000020004" pitchFamily="50" charset="0"/>
                <a:ea typeface="Calibri" panose="020F0502020204030204" pitchFamily="34" charset="0"/>
                <a:cs typeface="Times New Roman" panose="02020603050405020304" pitchFamily="18" charset="0"/>
              </a:rPr>
              <a:t>Income diversification and Growth</a:t>
            </a:r>
          </a:p>
          <a:p>
            <a:pPr lvl="0">
              <a:lnSpc>
                <a:spcPct val="107000"/>
              </a:lnSpc>
              <a:buSzPts val="1000"/>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Responsible for scoping, preparing, writing</a:t>
            </a:r>
            <a:r>
              <a:rPr lang="en-GB" sz="1200" dirty="0">
                <a:solidFill>
                  <a:srgbClr val="FF0000"/>
                </a:solidFill>
                <a:latin typeface="TWK Lausanne 350" panose="02000503040000020004" pitchFamily="50" charset="0"/>
                <a:ea typeface="Times New Roman" panose="02020603050405020304" pitchFamily="18" charset="0"/>
                <a:cs typeface="Arial" panose="020B0604020202020204" pitchFamily="34" charset="0"/>
              </a:rPr>
              <a:t> </a:t>
            </a:r>
            <a:r>
              <a:rPr lang="en-GB" sz="1200" dirty="0">
                <a:latin typeface="TWK Lausanne 350" panose="02000503040000020004" pitchFamily="50" charset="0"/>
                <a:ea typeface="Times New Roman" panose="02020603050405020304" pitchFamily="18" charset="0"/>
                <a:cs typeface="Arial" panose="020B0604020202020204" pitchFamily="34" charset="0"/>
              </a:rPr>
              <a:t>and submitting compelling funding proposals and grants and supporting with tender submissions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Facilitation of scoping &amp; assessing risk of opportunities, contributing to an increased level of bid opportunities where relevant and appropriate to Right There’s mission and vision</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Responsible for coordinating the completion of grant applications and reports in line with contractual compliance and liaising with internal and external colleagues to ensure timely submission</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Supporting the monitoring of contracts and grants opportunities including active mapping and tracking of income streams and effective resubmission process </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Supporting the development of funding/income ‘pipeline’ portfolio, providing regular review of diverse income opportunities across 3</a:t>
            </a:r>
            <a:r>
              <a:rPr lang="en-GB" sz="1200" baseline="30000" dirty="0">
                <a:latin typeface="TWK Lausanne 350" panose="02000503040000020004" pitchFamily="50" charset="0"/>
                <a:ea typeface="Times New Roman" panose="02020603050405020304" pitchFamily="18" charset="0"/>
                <a:cs typeface="Arial" panose="020B0604020202020204" pitchFamily="34" charset="0"/>
              </a:rPr>
              <a:t>rd</a:t>
            </a:r>
            <a:r>
              <a:rPr lang="en-GB" sz="1200" dirty="0">
                <a:latin typeface="TWK Lausanne 350" panose="02000503040000020004" pitchFamily="50" charset="0"/>
                <a:ea typeface="Times New Roman" panose="02020603050405020304" pitchFamily="18" charset="0"/>
                <a:cs typeface="Arial" panose="020B0604020202020204" pitchFamily="34" charset="0"/>
              </a:rPr>
              <a:t> sector landscape and maintaining the bid library </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 with the development and review of Right There Bid Library – creating good practice response examples linked to programmes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Supporting the tender submission process where required</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Maintaining up to date knowledge of current trends and developments across the sector, contributing to a live knowledge bank that benefits the organisation</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Working with the communications team to promote Right There programmes through agreed media outlets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Actively contributing to the development of the organisation and of individual programmes, through supporting operational staff, managers and support services where appropriate</a:t>
            </a:r>
          </a:p>
          <a:p>
            <a:pPr lvl="0">
              <a:lnSpc>
                <a:spcPct val="115000"/>
              </a:lnSpc>
            </a:pPr>
            <a:endParaRPr lang="en-GB" sz="1200" dirty="0">
              <a:latin typeface="TWK Lausanne 350" panose="02000503040000020004" pitchFamily="50" charset="0"/>
              <a:ea typeface="Times New Roman" panose="02020603050405020304" pitchFamily="18" charset="0"/>
            </a:endParaRPr>
          </a:p>
          <a:p>
            <a:pPr marL="342900" lvl="0" indent="-342900">
              <a:lnSpc>
                <a:spcPct val="115000"/>
              </a:lnSpc>
              <a:buFont typeface="Symbol" panose="05050102010706020507" pitchFamily="18" charset="2"/>
              <a:buChar char=""/>
            </a:pPr>
            <a:endParaRPr lang="en-GB"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3045706"/>
          </a:xfrm>
          <a:prstGeom prst="rect">
            <a:avLst/>
          </a:prstGeom>
          <a:noFill/>
        </p:spPr>
        <p:txBody>
          <a:bodyPr wrap="square">
            <a:spAutoFit/>
          </a:bodyPr>
          <a:lstStyle/>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Responsible for capturing feedback from commissioners, grant-makers &amp; internal colleagues to continuously improve bids and bid process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Supporting communication with fundraising initiatives and bids linked to programme development</a:t>
            </a:r>
          </a:p>
          <a:p>
            <a:pPr marL="171450" lvl="0" indent="-171450">
              <a:lnSpc>
                <a:spcPct val="115000"/>
              </a:lnSpc>
              <a:buFont typeface="Wingdings" panose="05000000000000000000" pitchFamily="2" charset="2"/>
              <a:buChar char="Ø"/>
            </a:pPr>
            <a:endParaRPr lang="en-GB" sz="1200" dirty="0">
              <a:latin typeface="TWK Lausanne 350" panose="02000503040000020004" pitchFamily="50" charset="0"/>
              <a:ea typeface="Times New Roman" panose="02020603050405020304" pitchFamily="18" charset="0"/>
              <a:cs typeface="Arial" panose="020B0604020202020204" pitchFamily="34" charset="0"/>
            </a:endParaRPr>
          </a:p>
          <a:p>
            <a:pPr marL="171450" lvl="0" indent="-171450">
              <a:lnSpc>
                <a:spcPct val="115000"/>
              </a:lnSpc>
              <a:buFont typeface="Wingdings" panose="05000000000000000000" pitchFamily="2" charset="2"/>
              <a:buChar char="Ø"/>
            </a:pPr>
            <a:endParaRPr lang="en-GB" sz="1200" dirty="0">
              <a:latin typeface="TWK Lausanne 350" panose="02000503040000020004" pitchFamily="50" charset="0"/>
              <a:ea typeface="Times New Roman" panose="02020603050405020304" pitchFamily="18" charset="0"/>
              <a:cs typeface="Arial" panose="020B0604020202020204" pitchFamily="34" charset="0"/>
            </a:endParaRPr>
          </a:p>
          <a:p>
            <a:pPr>
              <a:lnSpc>
                <a:spcPct val="115000"/>
              </a:lnSpc>
            </a:pPr>
            <a:r>
              <a:rPr lang="en-GB" sz="1200" b="1" dirty="0">
                <a:latin typeface="TWK Lausanne 350" panose="02000503040000020004" pitchFamily="50" charset="0"/>
                <a:ea typeface="Times New Roman" panose="02020603050405020304" pitchFamily="18" charset="0"/>
                <a:cs typeface="Arial" panose="020B0604020202020204" pitchFamily="34" charset="0"/>
              </a:rPr>
              <a:t>Relationships</a:t>
            </a:r>
            <a:endParaRPr lang="en-GB" sz="1200" dirty="0">
              <a:latin typeface="TWK Lausanne 350" panose="02000503040000020004" pitchFamily="50" charset="0"/>
              <a:ea typeface="Times New Roman" panose="02020603050405020304" pitchFamily="18" charset="0"/>
            </a:endParaRP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Support the Contracts &amp; Tendering Manager and Director of Income Diversification &amp; Messaging to pursue the strategic aims of the organisation</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Act as a role model to Right There staff, volunteers and the people we support</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Develop positive and respectful and compassionate relationships with staff, volunteers and the people we support, focusing on their strengths and aspirations as individuals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Arial" panose="020B0604020202020204" pitchFamily="34" charset="0"/>
              </a:rPr>
              <a:t>Always establish and uphold clear professional boundaries</a:t>
            </a:r>
          </a:p>
          <a:p>
            <a:pPr marL="171450" lvl="0" indent="-171450">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rPr>
              <a:t>Actively engage with service delivery and programmes to keep up to date on background and context for informing need for funding streams to benefit programmes and activities</a:t>
            </a:r>
          </a:p>
          <a:p>
            <a:pPr marL="171450" lvl="0" indent="-171450">
              <a:lnSpc>
                <a:spcPct val="115000"/>
              </a:lnSpc>
              <a:buFont typeface="Wingdings" panose="05000000000000000000" pitchFamily="2" charset="2"/>
              <a:buChar char="Ø"/>
            </a:pPr>
            <a:endParaRPr lang="en-GB" sz="1200" dirty="0">
              <a:latin typeface="TWK Lausanne 350" panose="02000503040000020004" pitchFamily="50"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5918e872-e67b-4fda-801c-e11e2e8f9e7e"/>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9f7d3311-57c9-43fe-8231-1e93a56e81a6"/>
    <ds:schemaRef ds:uri="a3b0d63c-cdf0-4c0c-bf95-5155ff5031c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1574</Words>
  <Application>Microsoft Office PowerPoint</Application>
  <PresentationFormat>Widescreen</PresentationFormat>
  <Paragraphs>122</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TWK Lausanne 450</vt:lpstr>
      <vt:lpstr>Times New Roman</vt:lpstr>
      <vt:lpstr>Arial</vt:lpstr>
      <vt:lpstr>Tiempos Headline Regular</vt:lpstr>
      <vt:lpstr>Tiempos Headline Medium</vt:lpstr>
      <vt:lpstr>Wingdings</vt:lpstr>
      <vt:lpstr>Symbol</vt:lpstr>
      <vt:lpstr>Calibri</vt:lpstr>
      <vt:lpstr>Segoe UI</vt:lpstr>
      <vt:lpstr>TWK Lausanne 300</vt:lpstr>
      <vt:lpstr>TWK Lausanne 500</vt:lpstr>
      <vt:lpstr>Calibri Light</vt:lpstr>
      <vt:lpstr>TWK Lausanne 350</vt:lpstr>
      <vt:lpstr>Office Theme</vt:lpstr>
      <vt:lpstr>1_Office Theme</vt:lpstr>
      <vt:lpstr>Job Pack   Funding Officer (July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150</cp:revision>
  <dcterms:created xsi:type="dcterms:W3CDTF">2021-11-30T15:33:31Z</dcterms:created>
  <dcterms:modified xsi:type="dcterms:W3CDTF">2025-07-15T11:49:54Z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