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F1773-2EDE-404E-8BC3-EA6E8BB2A7F3}" v="16" dt="2025-07-29T14:48:59.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2DDF1773-2EDE-404E-8BC3-EA6E8BB2A7F3}"/>
    <pc:docChg chg="undo custSel mod addSld delSld modSld">
      <pc:chgData name="Ainslie Bradley" userId="cf0bf7ea-799c-42a9-bae9-2cd257c54eb6" providerId="ADAL" clId="{2DDF1773-2EDE-404E-8BC3-EA6E8BB2A7F3}" dt="2025-07-29T15:16:17.085" v="1217"/>
      <pc:docMkLst>
        <pc:docMk/>
      </pc:docMkLst>
      <pc:sldChg chg="modSp add del mod">
        <pc:chgData name="Ainslie Bradley" userId="cf0bf7ea-799c-42a9-bae9-2cd257c54eb6" providerId="ADAL" clId="{2DDF1773-2EDE-404E-8BC3-EA6E8BB2A7F3}" dt="2025-07-29T15:16:10.147" v="1216" actId="20577"/>
        <pc:sldMkLst>
          <pc:docMk/>
          <pc:sldMk cId="57218788" sldId="283"/>
        </pc:sldMkLst>
        <pc:spChg chg="mod">
          <ac:chgData name="Ainslie Bradley" userId="cf0bf7ea-799c-42a9-bae9-2cd257c54eb6" providerId="ADAL" clId="{2DDF1773-2EDE-404E-8BC3-EA6E8BB2A7F3}" dt="2025-07-25T14:15:06.795" v="105" actId="20577"/>
          <ac:spMkLst>
            <pc:docMk/>
            <pc:sldMk cId="57218788" sldId="283"/>
            <ac:spMk id="4" creationId="{76E749A2-0140-EB20-E7F4-3E78F5E70418}"/>
          </ac:spMkLst>
        </pc:spChg>
        <pc:spChg chg="mod">
          <ac:chgData name="Ainslie Bradley" userId="cf0bf7ea-799c-42a9-bae9-2cd257c54eb6" providerId="ADAL" clId="{2DDF1773-2EDE-404E-8BC3-EA6E8BB2A7F3}" dt="2025-07-25T14:14:53.310" v="104" actId="20577"/>
          <ac:spMkLst>
            <pc:docMk/>
            <pc:sldMk cId="57218788" sldId="283"/>
            <ac:spMk id="6" creationId="{071588D8-25EB-D819-C489-01ED78A5C193}"/>
          </ac:spMkLst>
        </pc:spChg>
        <pc:spChg chg="mod">
          <ac:chgData name="Ainslie Bradley" userId="cf0bf7ea-799c-42a9-bae9-2cd257c54eb6" providerId="ADAL" clId="{2DDF1773-2EDE-404E-8BC3-EA6E8BB2A7F3}" dt="2025-07-29T15:16:10.147" v="1216" actId="20577"/>
          <ac:spMkLst>
            <pc:docMk/>
            <pc:sldMk cId="57218788" sldId="283"/>
            <ac:spMk id="8" creationId="{0D1BD669-F8FA-143E-9814-6B3E60126B5A}"/>
          </ac:spMkLst>
        </pc:spChg>
      </pc:sldChg>
      <pc:sldChg chg="modSp mod">
        <pc:chgData name="Ainslie Bradley" userId="cf0bf7ea-799c-42a9-bae9-2cd257c54eb6" providerId="ADAL" clId="{2DDF1773-2EDE-404E-8BC3-EA6E8BB2A7F3}" dt="2025-07-29T14:57:53.504" v="1214" actId="20577"/>
        <pc:sldMkLst>
          <pc:docMk/>
          <pc:sldMk cId="1058346331" sldId="285"/>
        </pc:sldMkLst>
        <pc:spChg chg="mod">
          <ac:chgData name="Ainslie Bradley" userId="cf0bf7ea-799c-42a9-bae9-2cd257c54eb6" providerId="ADAL" clId="{2DDF1773-2EDE-404E-8BC3-EA6E8BB2A7F3}" dt="2025-07-29T14:57:53.504" v="1214" actId="20577"/>
          <ac:spMkLst>
            <pc:docMk/>
            <pc:sldMk cId="1058346331" sldId="285"/>
            <ac:spMk id="8" creationId="{619B6A0B-1B81-972F-AB73-9865BCE66301}"/>
          </ac:spMkLst>
        </pc:spChg>
      </pc:sldChg>
      <pc:sldChg chg="addSp delSp modSp mod">
        <pc:chgData name="Ainslie Bradley" userId="cf0bf7ea-799c-42a9-bae9-2cd257c54eb6" providerId="ADAL" clId="{2DDF1773-2EDE-404E-8BC3-EA6E8BB2A7F3}" dt="2025-07-25T15:18:02.313" v="1005" actId="20577"/>
        <pc:sldMkLst>
          <pc:docMk/>
          <pc:sldMk cId="946210017" sldId="295"/>
        </pc:sldMkLst>
        <pc:spChg chg="mod">
          <ac:chgData name="Ainslie Bradley" userId="cf0bf7ea-799c-42a9-bae9-2cd257c54eb6" providerId="ADAL" clId="{2DDF1773-2EDE-404E-8BC3-EA6E8BB2A7F3}" dt="2025-07-25T15:18:02.313" v="1005" actId="20577"/>
          <ac:spMkLst>
            <pc:docMk/>
            <pc:sldMk cId="946210017" sldId="295"/>
            <ac:spMk id="8" creationId="{619B6A0B-1B81-972F-AB73-9865BCE66301}"/>
          </ac:spMkLst>
        </pc:spChg>
      </pc:sldChg>
      <pc:sldChg chg="modSp mod">
        <pc:chgData name="Ainslie Bradley" userId="cf0bf7ea-799c-42a9-bae9-2cd257c54eb6" providerId="ADAL" clId="{2DDF1773-2EDE-404E-8BC3-EA6E8BB2A7F3}" dt="2025-07-25T15:11:00.067" v="987" actId="20577"/>
        <pc:sldMkLst>
          <pc:docMk/>
          <pc:sldMk cId="3693005957" sldId="300"/>
        </pc:sldMkLst>
        <pc:spChg chg="mod">
          <ac:chgData name="Ainslie Bradley" userId="cf0bf7ea-799c-42a9-bae9-2cd257c54eb6" providerId="ADAL" clId="{2DDF1773-2EDE-404E-8BC3-EA6E8BB2A7F3}" dt="2025-07-25T15:11:00.067" v="987" actId="20577"/>
          <ac:spMkLst>
            <pc:docMk/>
            <pc:sldMk cId="3693005957" sldId="300"/>
            <ac:spMk id="7" creationId="{F0D31468-386B-4A1A-8ECA-B3014AD770F7}"/>
          </ac:spMkLst>
        </pc:spChg>
      </pc:sldChg>
      <pc:sldChg chg="modSp mod">
        <pc:chgData name="Ainslie Bradley" userId="cf0bf7ea-799c-42a9-bae9-2cd257c54eb6" providerId="ADAL" clId="{2DDF1773-2EDE-404E-8BC3-EA6E8BB2A7F3}" dt="2025-07-25T15:11:31.187" v="999" actId="20577"/>
        <pc:sldMkLst>
          <pc:docMk/>
          <pc:sldMk cId="129951829" sldId="301"/>
        </pc:sldMkLst>
        <pc:spChg chg="mod">
          <ac:chgData name="Ainslie Bradley" userId="cf0bf7ea-799c-42a9-bae9-2cd257c54eb6" providerId="ADAL" clId="{2DDF1773-2EDE-404E-8BC3-EA6E8BB2A7F3}" dt="2025-07-25T15:11:23.686" v="993" actId="20577"/>
          <ac:spMkLst>
            <pc:docMk/>
            <pc:sldMk cId="129951829" sldId="301"/>
            <ac:spMk id="26" creationId="{9CEDFC17-CE47-46F5-6AF8-FB596EB45C8A}"/>
          </ac:spMkLst>
        </pc:spChg>
        <pc:spChg chg="mod">
          <ac:chgData name="Ainslie Bradley" userId="cf0bf7ea-799c-42a9-bae9-2cd257c54eb6" providerId="ADAL" clId="{2DDF1773-2EDE-404E-8BC3-EA6E8BB2A7F3}" dt="2025-07-25T15:11:28.621" v="997" actId="20577"/>
          <ac:spMkLst>
            <pc:docMk/>
            <pc:sldMk cId="129951829" sldId="301"/>
            <ac:spMk id="27" creationId="{16AA55DB-6131-06EE-1F07-F1AAAB122A91}"/>
          </ac:spMkLst>
        </pc:spChg>
        <pc:spChg chg="mod">
          <ac:chgData name="Ainslie Bradley" userId="cf0bf7ea-799c-42a9-bae9-2cd257c54eb6" providerId="ADAL" clId="{2DDF1773-2EDE-404E-8BC3-EA6E8BB2A7F3}" dt="2025-07-25T15:11:31.187" v="999" actId="20577"/>
          <ac:spMkLst>
            <pc:docMk/>
            <pc:sldMk cId="129951829" sldId="301"/>
            <ac:spMk id="28" creationId="{1A90BB0E-4644-A113-F80D-48255D07A458}"/>
          </ac:spMkLst>
        </pc:spChg>
        <pc:spChg chg="mod">
          <ac:chgData name="Ainslie Bradley" userId="cf0bf7ea-799c-42a9-bae9-2cd257c54eb6" providerId="ADAL" clId="{2DDF1773-2EDE-404E-8BC3-EA6E8BB2A7F3}" dt="2025-07-25T15:11:25.984" v="995" actId="20577"/>
          <ac:spMkLst>
            <pc:docMk/>
            <pc:sldMk cId="129951829" sldId="301"/>
            <ac:spMk id="30" creationId="{43B1C631-688E-633D-6642-3719B8E8038A}"/>
          </ac:spMkLst>
        </pc:spChg>
        <pc:spChg chg="mod">
          <ac:chgData name="Ainslie Bradley" userId="cf0bf7ea-799c-42a9-bae9-2cd257c54eb6" providerId="ADAL" clId="{2DDF1773-2EDE-404E-8BC3-EA6E8BB2A7F3}" dt="2025-07-25T15:11:21.448" v="991" actId="20577"/>
          <ac:spMkLst>
            <pc:docMk/>
            <pc:sldMk cId="129951829" sldId="301"/>
            <ac:spMk id="31" creationId="{0F5FB8C2-C14F-E38D-1F05-812C83ECA74B}"/>
          </ac:spMkLst>
        </pc:spChg>
      </pc:sldChg>
      <pc:sldChg chg="modSp mod">
        <pc:chgData name="Ainslie Bradley" userId="cf0bf7ea-799c-42a9-bae9-2cd257c54eb6" providerId="ADAL" clId="{2DDF1773-2EDE-404E-8BC3-EA6E8BB2A7F3}" dt="2025-07-25T14:13:54.912" v="95" actId="20577"/>
        <pc:sldMkLst>
          <pc:docMk/>
          <pc:sldMk cId="2303596187" sldId="305"/>
        </pc:sldMkLst>
        <pc:spChg chg="mod">
          <ac:chgData name="Ainslie Bradley" userId="cf0bf7ea-799c-42a9-bae9-2cd257c54eb6" providerId="ADAL" clId="{2DDF1773-2EDE-404E-8BC3-EA6E8BB2A7F3}" dt="2025-07-25T14:13:54.912" v="95" actId="20577"/>
          <ac:spMkLst>
            <pc:docMk/>
            <pc:sldMk cId="2303596187" sldId="305"/>
            <ac:spMk id="2" creationId="{B3ABBA8C-6821-060A-9D0E-6852CC324C47}"/>
          </ac:spMkLst>
        </pc:spChg>
      </pc:sldChg>
      <pc:sldChg chg="addSp delSp modSp mod">
        <pc:chgData name="Ainslie Bradley" userId="cf0bf7ea-799c-42a9-bae9-2cd257c54eb6" providerId="ADAL" clId="{2DDF1773-2EDE-404E-8BC3-EA6E8BB2A7F3}" dt="2025-07-25T14:19:29.333" v="201" actId="20577"/>
        <pc:sldMkLst>
          <pc:docMk/>
          <pc:sldMk cId="3185734724" sldId="306"/>
        </pc:sldMkLst>
        <pc:spChg chg="add del mod">
          <ac:chgData name="Ainslie Bradley" userId="cf0bf7ea-799c-42a9-bae9-2cd257c54eb6" providerId="ADAL" clId="{2DDF1773-2EDE-404E-8BC3-EA6E8BB2A7F3}" dt="2025-07-25T14:19:29.333" v="201" actId="20577"/>
          <ac:spMkLst>
            <pc:docMk/>
            <pc:sldMk cId="3185734724" sldId="306"/>
            <ac:spMk id="8" creationId="{9DE1ADC3-14FC-B95F-9D4A-F4131A819D94}"/>
          </ac:spMkLst>
        </pc:spChg>
      </pc:sldChg>
      <pc:sldChg chg="del">
        <pc:chgData name="Ainslie Bradley" userId="cf0bf7ea-799c-42a9-bae9-2cd257c54eb6" providerId="ADAL" clId="{2DDF1773-2EDE-404E-8BC3-EA6E8BB2A7F3}" dt="2025-07-25T15:11:06.827" v="988" actId="47"/>
        <pc:sldMkLst>
          <pc:docMk/>
          <pc:sldMk cId="3466918221" sldId="307"/>
        </pc:sldMkLst>
      </pc:sldChg>
      <pc:sldChg chg="addSp modSp mod">
        <pc:chgData name="Ainslie Bradley" userId="cf0bf7ea-799c-42a9-bae9-2cd257c54eb6" providerId="ADAL" clId="{2DDF1773-2EDE-404E-8BC3-EA6E8BB2A7F3}" dt="2025-07-25T14:45:40.402" v="315" actId="20577"/>
        <pc:sldMkLst>
          <pc:docMk/>
          <pc:sldMk cId="3209650847" sldId="308"/>
        </pc:sldMkLst>
        <pc:spChg chg="mod">
          <ac:chgData name="Ainslie Bradley" userId="cf0bf7ea-799c-42a9-bae9-2cd257c54eb6" providerId="ADAL" clId="{2DDF1773-2EDE-404E-8BC3-EA6E8BB2A7F3}" dt="2025-07-25T14:45:40.402" v="315" actId="20577"/>
          <ac:spMkLst>
            <pc:docMk/>
            <pc:sldMk cId="3209650847" sldId="308"/>
            <ac:spMk id="5" creationId="{79A9E5BA-E0CE-E0A6-6C5A-EFE8DF7E2F3D}"/>
          </ac:spMkLst>
        </pc:spChg>
      </pc:sldChg>
      <pc:sldChg chg="modSp mod">
        <pc:chgData name="Ainslie Bradley" userId="cf0bf7ea-799c-42a9-bae9-2cd257c54eb6" providerId="ADAL" clId="{2DDF1773-2EDE-404E-8BC3-EA6E8BB2A7F3}" dt="2025-07-25T14:47:03.872" v="350" actId="20577"/>
        <pc:sldMkLst>
          <pc:docMk/>
          <pc:sldMk cId="590339862" sldId="314"/>
        </pc:sldMkLst>
        <pc:spChg chg="mod">
          <ac:chgData name="Ainslie Bradley" userId="cf0bf7ea-799c-42a9-bae9-2cd257c54eb6" providerId="ADAL" clId="{2DDF1773-2EDE-404E-8BC3-EA6E8BB2A7F3}" dt="2025-07-25T14:47:03.872" v="350" actId="20577"/>
          <ac:spMkLst>
            <pc:docMk/>
            <pc:sldMk cId="590339862" sldId="314"/>
            <ac:spMk id="3" creationId="{1F77A093-778D-1D00-7ADF-6FC38548F51B}"/>
          </ac:spMkLst>
        </pc:spChg>
        <pc:spChg chg="mod">
          <ac:chgData name="Ainslie Bradley" userId="cf0bf7ea-799c-42a9-bae9-2cd257c54eb6" providerId="ADAL" clId="{2DDF1773-2EDE-404E-8BC3-EA6E8BB2A7F3}" dt="2025-07-25T14:46:57.402" v="332" actId="20577"/>
          <ac:spMkLst>
            <pc:docMk/>
            <pc:sldMk cId="590339862" sldId="314"/>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29/07/2025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7/29/2025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7/29/2025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600" dirty="0">
                <a:latin typeface="Tiempos Headline Regular" panose="02020503060303060403" pitchFamily="18" charset="0"/>
              </a:rPr>
              <a:t>Senior Support Worker</a:t>
            </a:r>
            <a:br>
              <a:rPr lang="en-US" sz="3600" dirty="0">
                <a:latin typeface="Tiempos Headline Regular" panose="02020503060303060403" pitchFamily="18" charset="0"/>
              </a:rPr>
            </a:br>
            <a:r>
              <a:rPr lang="en-US" sz="3600" dirty="0">
                <a:latin typeface="Tiempos Headline Regular" panose="02020503060303060403" pitchFamily="18" charset="0"/>
              </a:rPr>
              <a:t>Supported Accommodation Orkney</a:t>
            </a:r>
            <a:br>
              <a:rPr lang="en-US" sz="4400" dirty="0">
                <a:latin typeface="Tiempos Headline Regular" panose="02020503060303060403" pitchFamily="18" charset="0"/>
              </a:rPr>
            </a:br>
            <a:r>
              <a:rPr lang="en-US" sz="1800" dirty="0">
                <a:latin typeface="TWK Lausanne 350" panose="02000503040000020004" pitchFamily="50" charset="0"/>
              </a:rPr>
              <a:t>(July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3600986"/>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latin typeface="TWK Lausanne 350" panose="02000503040000020004" pitchFamily="50" charset="0"/>
              </a:rPr>
              <a:t>SVQ Level 3 Social Services and Health Care or SCQF level 7 equivalent or willing to work towards</a:t>
            </a:r>
          </a:p>
          <a:p>
            <a:pPr marL="171450" indent="-171450">
              <a:buFont typeface="Wingdings" panose="05000000000000000000" pitchFamily="2" charset="2"/>
              <a:buChar char="ü"/>
            </a:pPr>
            <a:r>
              <a:rPr lang="en-US" sz="1200" dirty="0">
                <a:latin typeface="TWK Lausanne 350" panose="02000503040000020004" pitchFamily="50" charset="0"/>
              </a:rPr>
              <a:t>SVQ Level 4 or SCQF level 9 equivalent (or willing to work towards)</a:t>
            </a:r>
          </a:p>
          <a:p>
            <a:pPr marL="171450" indent="-171450">
              <a:buFont typeface="Wingdings" panose="05000000000000000000" pitchFamily="2" charset="2"/>
              <a:buChar char="ü"/>
            </a:pPr>
            <a:r>
              <a:rPr lang="en-US" sz="1200" dirty="0">
                <a:latin typeface="TWK Lausanne 350" panose="02000503040000020004" pitchFamily="50" charset="0"/>
              </a:rPr>
              <a:t>Experience of managing staff or volunteers.</a:t>
            </a:r>
          </a:p>
          <a:p>
            <a:pPr marL="171450" indent="-171450">
              <a:buFont typeface="Wingdings" panose="05000000000000000000" pitchFamily="2" charset="2"/>
              <a:buChar char="ü"/>
            </a:pPr>
            <a:r>
              <a:rPr lang="en-US" sz="1200" dirty="0">
                <a:latin typeface="TWK Lausanne 350" panose="02000503040000020004" pitchFamily="50" charset="0"/>
              </a:rPr>
              <a:t>Experience of working within a social care setting.</a:t>
            </a:r>
          </a:p>
          <a:p>
            <a:pPr marL="171450" indent="-171450">
              <a:buFont typeface="Wingdings" panose="05000000000000000000" pitchFamily="2" charset="2"/>
              <a:buChar char="ü"/>
            </a:pPr>
            <a:r>
              <a:rPr lang="en-US" sz="1200" dirty="0">
                <a:latin typeface="TWK Lausanne 350" panose="02000503040000020004" pitchFamily="50" charset="0"/>
              </a:rPr>
              <a:t>Knowledge of current relevant legislation and policies relating to addiction and mental health.</a:t>
            </a:r>
          </a:p>
          <a:p>
            <a:pPr marL="171450" indent="-171450">
              <a:buFont typeface="Wingdings" panose="05000000000000000000" pitchFamily="2" charset="2"/>
              <a:buChar char="ü"/>
            </a:pPr>
            <a:r>
              <a:rPr lang="en-US" sz="1200" dirty="0">
                <a:latin typeface="TWK Lausanne 350" panose="02000503040000020004" pitchFamily="50" charset="0"/>
              </a:rPr>
              <a:t>Experience of working with people facing challenges impacting on their mental wellbeing and general wellbeing.</a:t>
            </a:r>
          </a:p>
          <a:p>
            <a:pPr marL="171450" indent="-171450">
              <a:buFont typeface="Wingdings" panose="05000000000000000000" pitchFamily="2" charset="2"/>
              <a:buChar char="ü"/>
            </a:pPr>
            <a:r>
              <a:rPr lang="en-US" sz="1200" dirty="0">
                <a:latin typeface="TWK Lausanne 350" panose="02000503040000020004" pitchFamily="50" charset="0"/>
              </a:rPr>
              <a:t>Awareness of PIE framework</a:t>
            </a:r>
          </a:p>
          <a:p>
            <a:pPr marL="171450" indent="-171450">
              <a:buFont typeface="Wingdings" panose="05000000000000000000" pitchFamily="2" charset="2"/>
              <a:buChar char="ü"/>
            </a:pPr>
            <a:r>
              <a:rPr lang="en-US" sz="1200" dirty="0">
                <a:latin typeface="TWK Lausanne 350" panose="02000503040000020004" pitchFamily="50" charset="0"/>
              </a:rPr>
              <a:t>Ability to effectively lead, manage and support a staff team. </a:t>
            </a:r>
          </a:p>
          <a:p>
            <a:pPr marL="171450" indent="-171450">
              <a:buFont typeface="Wingdings" panose="05000000000000000000" pitchFamily="2" charset="2"/>
              <a:buChar char="ü"/>
            </a:pPr>
            <a:r>
              <a:rPr lang="en-US" sz="1200" dirty="0">
                <a:latin typeface="TWK Lausanne 350" panose="02000503040000020004" pitchFamily="50" charset="0"/>
              </a:rPr>
              <a:t>Ability to ensure the service is delivered in accordance with </a:t>
            </a:r>
            <a:r>
              <a:rPr lang="en-US" sz="1200" dirty="0" err="1">
                <a:latin typeface="TWK Lausanne 350" panose="02000503040000020004" pitchFamily="50" charset="0"/>
              </a:rPr>
              <a:t>organisational</a:t>
            </a:r>
            <a:r>
              <a:rPr lang="en-US" sz="1200" dirty="0">
                <a:latin typeface="TWK Lausanne 350" panose="02000503040000020004" pitchFamily="50" charset="0"/>
              </a:rPr>
              <a:t> policy and </a:t>
            </a:r>
            <a:r>
              <a:rPr lang="en-US" sz="1200" dirty="0" err="1">
                <a:latin typeface="TWK Lausanne 350" panose="02000503040000020004" pitchFamily="50" charset="0"/>
              </a:rPr>
              <a:t>programme</a:t>
            </a:r>
            <a:r>
              <a:rPr lang="en-US" sz="1200" dirty="0">
                <a:latin typeface="TWK Lausanne 350" panose="02000503040000020004" pitchFamily="50" charset="0"/>
              </a:rPr>
              <a:t> objectives</a:t>
            </a:r>
          </a:p>
          <a:p>
            <a:pPr marL="171450" indent="-171450">
              <a:buFont typeface="Wingdings" panose="05000000000000000000" pitchFamily="2" charset="2"/>
              <a:buChar char="ü"/>
            </a:pPr>
            <a:r>
              <a:rPr lang="en-US" sz="1200" dirty="0">
                <a:latin typeface="TWK Lausanne 350" panose="02000503040000020004" pitchFamily="50" charset="0"/>
              </a:rPr>
              <a:t>Skills and ability in effective time management and working to deadlines</a:t>
            </a:r>
          </a:p>
          <a:p>
            <a:pPr marL="171450" indent="-171450">
              <a:buFont typeface="Wingdings" panose="05000000000000000000" pitchFamily="2" charset="2"/>
              <a:buChar char="ü"/>
            </a:pPr>
            <a:r>
              <a:rPr lang="en-US" sz="1200" dirty="0">
                <a:latin typeface="TWK Lausanne 350" panose="02000503040000020004" pitchFamily="50" charset="0"/>
              </a:rPr>
              <a:t>Ability to compile comprehensive reports as required</a:t>
            </a:r>
          </a:p>
          <a:p>
            <a:pPr marL="171450" indent="-171450">
              <a:buFont typeface="Wingdings" panose="05000000000000000000" pitchFamily="2" charset="2"/>
              <a:buChar char="ü"/>
            </a:pPr>
            <a:r>
              <a:rPr lang="en-US" sz="1200" dirty="0">
                <a:latin typeface="TWK Lausanne 350" panose="02000503040000020004" pitchFamily="50" charset="0"/>
              </a:rPr>
              <a:t>Flexibility with regards to working patterns</a:t>
            </a:r>
          </a:p>
          <a:p>
            <a:pPr marL="171450" indent="-171450">
              <a:buFont typeface="Wingdings" panose="05000000000000000000" pitchFamily="2" charset="2"/>
              <a:buChar char="ü"/>
            </a:pPr>
            <a:r>
              <a:rPr lang="en-US" sz="1200" dirty="0">
                <a:latin typeface="TWK Lausanne 350" panose="02000503040000020004" pitchFamily="50" charset="0"/>
              </a:rPr>
              <a:t>Ability to travel within agreed geographical area</a:t>
            </a:r>
          </a:p>
          <a:p>
            <a:pPr marL="171450" indent="-171450">
              <a:buFont typeface="Wingdings" panose="05000000000000000000" pitchFamily="2" charset="2"/>
              <a:buChar char="ü"/>
            </a:pPr>
            <a:r>
              <a:rPr lang="en-US" sz="1200" dirty="0">
                <a:latin typeface="TWK Lausanne 350" panose="02000503040000020004" pitchFamily="50" charset="0"/>
              </a:rPr>
              <a:t>Ability to respond at short notice to crisis situations</a:t>
            </a:r>
          </a:p>
          <a:p>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830997"/>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latin typeface="TWK Lausanne 350" panose="02000503040000020004" pitchFamily="50" charset="0"/>
              </a:rPr>
              <a:t>Experience of working in a similar environment</a:t>
            </a:r>
          </a:p>
          <a:p>
            <a:pPr marL="171450" indent="-171450">
              <a:buFont typeface="Wingdings" panose="05000000000000000000" pitchFamily="2" charset="2"/>
              <a:buChar char="ü"/>
            </a:pPr>
            <a:r>
              <a:rPr lang="en-GB" sz="1200" dirty="0">
                <a:latin typeface="TWK Lausanne 350" panose="02000503040000020004" pitchFamily="50" charset="0"/>
              </a:rPr>
              <a:t>Awareness of issues relating to trauma and challenging behaviour</a:t>
            </a:r>
          </a:p>
          <a:p>
            <a:pPr marL="171450" indent="-171450">
              <a:buFont typeface="Wingdings" panose="05000000000000000000" pitchFamily="2" charset="2"/>
              <a:buChar char="ü"/>
            </a:pPr>
            <a:r>
              <a:rPr lang="en-GB" sz="1200" dirty="0">
                <a:latin typeface="TWK Lausanne 350" panose="02000503040000020004" pitchFamily="50" charset="0"/>
              </a:rPr>
              <a:t>Experience of working with people who misuse substances</a:t>
            </a:r>
          </a:p>
          <a:p>
            <a:pPr marL="171450" indent="-171450">
              <a:buFont typeface="Wingdings" panose="05000000000000000000" pitchFamily="2" charset="2"/>
              <a:buChar char="ü"/>
            </a:pPr>
            <a:r>
              <a:rPr lang="en-GB" sz="1200" dirty="0">
                <a:latin typeface="TWK Lausanne 350" panose="02000503040000020004" pitchFamily="50" charset="0"/>
              </a:rPr>
              <a:t>Knowledge of coaching and counselling skills</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Part Time, Permanent, 17.5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a:t>
            </a:r>
            <a:r>
              <a:rPr lang="en-GB" sz="1200" b="1">
                <a:latin typeface="TWK Lausanne 350" panose="02000503040000020004" pitchFamily="50" charset="0"/>
                <a:ea typeface="Calibri" panose="020F0502020204030204" pitchFamily="34" charset="0"/>
                <a:cs typeface="Times New Roman" panose="02020603050405020304" pitchFamily="18" charset="0"/>
              </a:rPr>
              <a:t>(£26,687 </a:t>
            </a:r>
            <a:r>
              <a:rPr lang="en-GB" sz="1200" b="1" dirty="0">
                <a:latin typeface="TWK Lausanne 350" panose="02000503040000020004" pitchFamily="50" charset="0"/>
                <a:ea typeface="Calibri" panose="020F0502020204030204" pitchFamily="34" charset="0"/>
                <a:cs typeface="Times New Roman" panose="02020603050405020304" pitchFamily="18" charset="0"/>
              </a:rPr>
              <a:t>- £29,285 per annum) pro-rata</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Service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Your usual place of work will be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latin typeface="TWK Lausanne 350" panose="02000503040000020004" pitchFamily="50" charset="0"/>
                <a:ea typeface="Calibri" panose="020F0502020204030204" pitchFamily="34" charset="0"/>
                <a:cs typeface="Times New Roman" panose="02020603050405020304" pitchFamily="18" charset="0"/>
              </a:rPr>
              <a:t> Farmhouse,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latin typeface="TWK Lausanne 350" panose="02000503040000020004" pitchFamily="50" charset="0"/>
                <a:ea typeface="Calibri" panose="020F0502020204030204" pitchFamily="34" charset="0"/>
                <a:cs typeface="Times New Roman" panose="02020603050405020304" pitchFamily="18" charset="0"/>
              </a:rPr>
              <a:t> Road, Kirkwall, KW15</a:t>
            </a: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rPr>
              <a:t>Your normal working hours are 17.5 per week.  These hours are usually worked from  18.00-22.30 on a 9-week rolling rota, Monday to Sunday. 8 weeks of 4 shifts and 1 week of 3 shifts. There may be occasions of cover for the 17.00-22.30 sleep over finishing at 07.30, over time is paid for any additional hours, these could be at either of our accommodation bases in Kirkwall or Stromness.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a:t>
            </a:r>
            <a:r>
              <a:rPr lang="en-GB" sz="1200" dirty="0">
                <a:latin typeface="TWK Lausanne 350" panose="02000503040000020004" pitchFamily="50" charset="0"/>
                <a:ea typeface="Calibri" panose="020F0502020204030204" pitchFamily="34" charset="0"/>
                <a:cs typeface="Times New Roman" panose="02020603050405020304" pitchFamily="18" charset="0"/>
              </a:rPr>
              <a:t>210</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389500"/>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Senior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339650"/>
          </a:xfrm>
          <a:prstGeom prst="rect">
            <a:avLst/>
          </a:prstGeom>
          <a:noFill/>
        </p:spPr>
        <p:txBody>
          <a:bodyPr wrap="square">
            <a:spAutoFit/>
          </a:bodyPr>
          <a:lstStyle/>
          <a:p>
            <a:r>
              <a:rPr lang="en-GB" sz="1200" dirty="0">
                <a:latin typeface="TWK Lausanne 350" panose="02000503040000020004" pitchFamily="50" charset="0"/>
              </a:rPr>
              <a:t> </a:t>
            </a:r>
          </a:p>
          <a:p>
            <a:r>
              <a:rPr lang="en-GB" sz="1200" dirty="0">
                <a:latin typeface="TWK Lausanne 350" panose="02000503040000020004" pitchFamily="50" charset="0"/>
              </a:rPr>
              <a:t>Supported Accommodation Orkney provides a high-quality housing support service for young people aged 16-25 who are homeless in both Kirkwall and Stromness. The Senior Support Worker (SSW) plays a key role in delivering person-centred, trauma-informed support and helping young people move towards independence and recover from homelessness.</a:t>
            </a:r>
          </a:p>
          <a:p>
            <a:r>
              <a:rPr lang="en-GB" sz="1200" dirty="0">
                <a:latin typeface="TWK Lausanne 350" panose="02000503040000020004" pitchFamily="50" charset="0"/>
              </a:rPr>
              <a:t> </a:t>
            </a:r>
          </a:p>
          <a:p>
            <a:r>
              <a:rPr lang="en-GB" sz="1200" dirty="0">
                <a:latin typeface="TWK Lausanne 350" panose="02000503040000020004" pitchFamily="50" charset="0"/>
              </a:rPr>
              <a:t>The SSW will lead by example, offering guidance to the wider support team while also managing a small caseload of young people with varying levels of need. You’ll be responsible for coordinating support plans, overseeing risk assessments, and providing support and supervision to the team. The SSW works closely with external partners, including housing teams, social workers, and health professionals, to ensure holistic support is in place for each young </a:t>
            </a:r>
            <a:r>
              <a:rPr lang="en-GB" sz="1200">
                <a:latin typeface="TWK Lausanne 350" panose="02000503040000020004" pitchFamily="50" charset="0"/>
              </a:rPr>
              <a:t>person.</a:t>
            </a:r>
          </a:p>
          <a:p>
            <a:endParaRPr lang="en-GB" sz="1200" dirty="0">
              <a:latin typeface="TWK Lausanne 350" panose="02000503040000020004" pitchFamily="50" charset="0"/>
            </a:endParaRPr>
          </a:p>
          <a:p>
            <a:r>
              <a:rPr lang="en-GB" sz="1200" dirty="0">
                <a:latin typeface="TWK Lausanne 350" panose="02000503040000020004" pitchFamily="50" charset="0"/>
              </a:rPr>
              <a:t>You will also contribute to the development of life skills sessions and activities that build confidence and resilience, while assisting the Service Manager with safeguarding, quality assurance, and continuous service improvement. Accurate record-keeping and contribution to reports and evaluations will also be part of your day-to-day responsibilities.</a:t>
            </a: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4708981"/>
          </a:xfrm>
          <a:prstGeom prst="rect">
            <a:avLst/>
          </a:prstGeom>
          <a:noFill/>
        </p:spPr>
        <p:txBody>
          <a:bodyPr wrap="square">
            <a:spAutoFit/>
          </a:bodyPr>
          <a:lstStyle/>
          <a:p>
            <a:pPr marL="171450" lvl="0" indent="-171450">
              <a:buFont typeface="Wingdings" panose="05000000000000000000" pitchFamily="2" charset="2"/>
              <a:buChar char="Ø"/>
            </a:pPr>
            <a:r>
              <a:rPr lang="en-GB" sz="1200" dirty="0">
                <a:latin typeface="TWK Lausanne 350" panose="02000503040000020004" pitchFamily="50" charset="0"/>
              </a:rPr>
              <a:t>Develop and sustain a good working relationship with the Service Manager to ensure the programme develops in line with key objectives and desired outcomes.</a:t>
            </a:r>
          </a:p>
          <a:p>
            <a:pPr marL="171450" lvl="0" indent="-171450">
              <a:buFont typeface="Wingdings" panose="05000000000000000000" pitchFamily="2" charset="2"/>
              <a:buChar char="Ø"/>
            </a:pPr>
            <a:r>
              <a:rPr lang="en-GB" sz="1200" dirty="0">
                <a:latin typeface="TWK Lausanne 350" panose="02000503040000020004" pitchFamily="50" charset="0"/>
              </a:rPr>
              <a:t>Develop good communication and working relationships with people we support, colleagues and other professionals.</a:t>
            </a:r>
          </a:p>
          <a:p>
            <a:pPr marL="171450" lvl="0" indent="-171450">
              <a:buFont typeface="Wingdings" panose="05000000000000000000" pitchFamily="2" charset="2"/>
              <a:buChar char="Ø"/>
            </a:pPr>
            <a:r>
              <a:rPr lang="en-US" sz="1200" dirty="0">
                <a:latin typeface="TWK Lausanne 350" panose="02000503040000020004" pitchFamily="50" charset="0"/>
              </a:rPr>
              <a:t>Represent Right There </a:t>
            </a:r>
            <a:r>
              <a:rPr lang="en-US" sz="1200" dirty="0" err="1">
                <a:latin typeface="TWK Lausanne 350" panose="02000503040000020004" pitchFamily="50" charset="0"/>
              </a:rPr>
              <a:t>programmes</a:t>
            </a:r>
            <a:r>
              <a:rPr lang="en-US" sz="1200" dirty="0">
                <a:latin typeface="TWK Lausanne 350" panose="02000503040000020004" pitchFamily="50" charset="0"/>
              </a:rPr>
              <a:t> positively and </a:t>
            </a:r>
            <a:r>
              <a:rPr lang="en-GB" sz="1200" dirty="0">
                <a:latin typeface="TWK Lausanne 350" panose="02000503040000020004" pitchFamily="50" charset="0"/>
              </a:rPr>
              <a:t>establish professional relationships and network with key stakeholders, partnerships, forums, </a:t>
            </a:r>
            <a:r>
              <a:rPr lang="en-US" sz="1200" dirty="0">
                <a:latin typeface="TWK Lausanne 350" panose="02000503040000020004" pitchFamily="50" charset="0"/>
              </a:rPr>
              <a:t>including Local Authority, Social Work, Housing and other relevant bodies.</a:t>
            </a:r>
          </a:p>
          <a:p>
            <a:pPr marL="171450" lvl="0" indent="-171450">
              <a:buFont typeface="Wingdings" panose="05000000000000000000" pitchFamily="2" charset="2"/>
              <a:buChar char="Ø"/>
            </a:pPr>
            <a:r>
              <a:rPr lang="en-GB" sz="1200" dirty="0">
                <a:latin typeface="TWK Lausanne 350" panose="02000503040000020004" pitchFamily="50" charset="0"/>
              </a:rPr>
              <a:t>Arranging and facilitating regular support and supervision sessions with your team members, utilising best practice in performance management to ensure staff are supported to undertake their roles.</a:t>
            </a:r>
          </a:p>
          <a:p>
            <a:pPr marL="171450" lvl="0" indent="-171450">
              <a:buFont typeface="Wingdings" panose="05000000000000000000" pitchFamily="2" charset="2"/>
              <a:buChar char="Ø"/>
            </a:pPr>
            <a:r>
              <a:rPr lang="en-GB" sz="1200" dirty="0">
                <a:latin typeface="TWK Lausanne 350" panose="02000503040000020004" pitchFamily="50" charset="0"/>
              </a:rPr>
              <a:t>Completing yearly appraisals and personal development plans with your staff team.</a:t>
            </a:r>
          </a:p>
          <a:p>
            <a:pPr marL="171450" lvl="0" indent="-171450">
              <a:buFont typeface="Wingdings" panose="05000000000000000000" pitchFamily="2" charset="2"/>
              <a:buChar char="Ø"/>
            </a:pPr>
            <a:r>
              <a:rPr lang="en-GB" sz="1200" dirty="0">
                <a:latin typeface="TWK Lausanne 350" panose="02000503040000020004" pitchFamily="50" charset="0"/>
              </a:rPr>
              <a:t>Complete rota planning, approve leave and plan and allocate shift cover. </a:t>
            </a:r>
          </a:p>
          <a:p>
            <a:pPr marL="171450" lvl="0" indent="-171450">
              <a:buFont typeface="Wingdings" panose="05000000000000000000" pitchFamily="2" charset="2"/>
              <a:buChar char="Ø"/>
            </a:pPr>
            <a:r>
              <a:rPr lang="en-GB" sz="1200" dirty="0">
                <a:latin typeface="TWK Lausanne 350" panose="02000503040000020004" pitchFamily="50" charset="0"/>
              </a:rPr>
              <a:t>Participate in the National On Call system (on average 1 week in 12 weeks). </a:t>
            </a:r>
          </a:p>
          <a:p>
            <a:pPr marL="171450" lvl="0" indent="-171450">
              <a:buFont typeface="Wingdings" panose="05000000000000000000" pitchFamily="2" charset="2"/>
              <a:buChar char="Ø"/>
            </a:pPr>
            <a:r>
              <a:rPr lang="en-GB" sz="1200" dirty="0">
                <a:latin typeface="TWK Lausanne 350" panose="02000503040000020004" pitchFamily="50" charset="0"/>
              </a:rPr>
              <a:t>Ensuring support planning is person-centred to identify goals and aspirations supported with a realistic timeline and inbuilt regular reviews</a:t>
            </a:r>
          </a:p>
          <a:p>
            <a:pPr marL="171450" lvl="0" indent="-171450">
              <a:buFont typeface="Wingdings" panose="05000000000000000000" pitchFamily="2" charset="2"/>
              <a:buChar char="Ø"/>
            </a:pPr>
            <a:r>
              <a:rPr lang="en-GB" sz="1200" dirty="0">
                <a:latin typeface="TWK Lausanne 350" panose="02000503040000020004" pitchFamily="50" charset="0"/>
              </a:rPr>
              <a:t>Ensuring support is delivered in a strengths-based way to help people identify talents, passions and interests to broker opportunities for employment, skills development, recreation, and volunteering.</a:t>
            </a:r>
          </a:p>
          <a:p>
            <a:pPr marL="171450" lvl="0" indent="-171450">
              <a:buFont typeface="Wingdings" panose="05000000000000000000" pitchFamily="2" charset="2"/>
              <a:buChar char="Ø"/>
            </a:pPr>
            <a:r>
              <a:rPr lang="en-GB" sz="1200" dirty="0">
                <a:latin typeface="TWK Lausanne 350" panose="02000503040000020004" pitchFamily="50" charset="0"/>
              </a:rPr>
              <a:t>Promoting involvement of those we support in the improvement and development of the programme.</a:t>
            </a:r>
          </a:p>
          <a:p>
            <a:pPr marL="171450" lvl="0" indent="-171450">
              <a:buFont typeface="Wingdings" panose="05000000000000000000" pitchFamily="2" charset="2"/>
              <a:buChar char="Ø"/>
            </a:pPr>
            <a:r>
              <a:rPr lang="en-GB" sz="1200" dirty="0">
                <a:latin typeface="TWK Lausanne 350" panose="02000503040000020004" pitchFamily="50" charset="0"/>
              </a:rPr>
              <a:t>Advocate on behalf of people we support when required.</a:t>
            </a:r>
          </a:p>
          <a:p>
            <a:pPr marL="171450" lvl="0" indent="-171450">
              <a:buFont typeface="Wingdings" panose="05000000000000000000" pitchFamily="2" charset="2"/>
              <a:buChar char="Ø"/>
            </a:pPr>
            <a:r>
              <a:rPr lang="en-GB" sz="1200" dirty="0">
                <a:latin typeface="TWK Lausanne 350" panose="02000503040000020004" pitchFamily="50" charset="0"/>
              </a:rPr>
              <a:t>Guiding Support Workers to improve access to treatment for people using drugs, to rebuild and sustain family relationships and to connect them to our counselling and in the community programmes. </a:t>
            </a:r>
          </a:p>
          <a:p>
            <a:pPr marL="171450" lvl="0" indent="-171450">
              <a:buFont typeface="Wingdings" panose="05000000000000000000" pitchFamily="2" charset="2"/>
              <a:buChar char="Ø"/>
            </a:pPr>
            <a:r>
              <a:rPr lang="en-GB" sz="1200" dirty="0">
                <a:latin typeface="TWK Lausanne 350" panose="02000503040000020004" pitchFamily="50" charset="0"/>
              </a:rPr>
              <a:t>Have comprehensive local knowledge of other relevant programmes and  support people to access these by signposting to other appropriate agencies such as health programmes, money advice programmes and other support agencies.</a:t>
            </a:r>
          </a:p>
          <a:p>
            <a:pPr marL="171450" lvl="0" indent="-171450">
              <a:buFont typeface="Wingdings" panose="05000000000000000000" pitchFamily="2" charset="2"/>
              <a:buChar char="Ø"/>
            </a:pPr>
            <a:r>
              <a:rPr lang="en-GB" sz="1200" dirty="0">
                <a:latin typeface="TWK Lausanne 350" panose="02000503040000020004" pitchFamily="50" charset="0"/>
              </a:rPr>
              <a:t>Regularly review and audit files and reviewing risk assessments (keeping you safe) for those we support</a:t>
            </a:r>
          </a:p>
          <a:p>
            <a:pPr marL="171450" lvl="0" indent="-171450">
              <a:buFont typeface="Wingdings" panose="05000000000000000000" pitchFamily="2" charset="2"/>
              <a:buChar char="Ø"/>
            </a:pPr>
            <a:r>
              <a:rPr lang="en-GB" sz="1200" dirty="0">
                <a:latin typeface="TWK Lausanne 350" panose="02000503040000020004" pitchFamily="50" charset="0"/>
              </a:rPr>
              <a:t>Compile Right There Key Performance Indicators (KPI) and any required local authority returns / reports.</a:t>
            </a:r>
          </a:p>
          <a:p>
            <a:pPr marL="171450" lvl="0" indent="-171450">
              <a:buFont typeface="Wingdings" panose="05000000000000000000" pitchFamily="2" charset="2"/>
              <a:buChar char="Ø"/>
            </a:pPr>
            <a:r>
              <a:rPr lang="en-GB" sz="1200" dirty="0">
                <a:latin typeface="TWK Lausanne 350" panose="02000503040000020004" pitchFamily="50" charset="0"/>
              </a:rPr>
              <a:t>Taking a Psychologically Informed Environment (PIE) approach.</a:t>
            </a:r>
          </a:p>
          <a:p>
            <a:pPr marL="171450" lvl="0" indent="-171450">
              <a:buFont typeface="Wingdings" panose="05000000000000000000" pitchFamily="2" charset="2"/>
              <a:buChar char="Ø"/>
            </a:pPr>
            <a:r>
              <a:rPr lang="en-GB" sz="1200" dirty="0">
                <a:latin typeface="TWK Lausanne 350" panose="02000503040000020004" pitchFamily="50" charset="0"/>
              </a:rPr>
              <a:t>Actively contribute to your programme and the organisation’s development and improvement.</a:t>
            </a:r>
          </a:p>
          <a:p>
            <a:pPr marL="171450" lvl="0" indent="-171450">
              <a:buFont typeface="Wingdings" panose="05000000000000000000" pitchFamily="2" charset="2"/>
              <a:buChar char="Ø"/>
            </a:pPr>
            <a:r>
              <a:rPr lang="en-GB" sz="1200" dirty="0">
                <a:latin typeface="TWK Lausanne 350" panose="02000503040000020004" pitchFamily="50" charset="0"/>
              </a:rPr>
              <a:t>Facilitate and lead on team meetings.</a:t>
            </a:r>
          </a:p>
          <a:p>
            <a:pPr lvl="0"/>
            <a:endParaRPr lang="en-GB" sz="1200" dirty="0">
              <a:latin typeface="TWK Lausanne 350" panose="02000503040000020004" pitchFamily="50"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3046988"/>
          </a:xfrm>
          <a:prstGeom prst="rect">
            <a:avLst/>
          </a:prstGeom>
          <a:noFill/>
        </p:spPr>
        <p:txBody>
          <a:bodyPr wrap="square">
            <a:spAutoFit/>
          </a:bodyPr>
          <a:lstStyle/>
          <a:p>
            <a:pPr marL="171450" lvl="0" indent="-171450">
              <a:buFont typeface="Wingdings" panose="05000000000000000000" pitchFamily="2" charset="2"/>
              <a:buChar char="Ø"/>
            </a:pPr>
            <a:r>
              <a:rPr lang="en-GB" sz="1200" dirty="0">
                <a:latin typeface="TWK Lausanne 350" panose="02000503040000020004" pitchFamily="50" charset="0"/>
              </a:rPr>
              <a:t>Attend and participate in training and share learning experiences.</a:t>
            </a:r>
          </a:p>
          <a:p>
            <a:pPr marL="171450" lvl="0" indent="-171450">
              <a:buFont typeface="Wingdings" panose="05000000000000000000" pitchFamily="2" charset="2"/>
              <a:buChar char="Ø"/>
            </a:pPr>
            <a:r>
              <a:rPr lang="en-GB" sz="1200" dirty="0">
                <a:latin typeface="TWK Lausanne 350" panose="02000503040000020004" pitchFamily="50" charset="0"/>
              </a:rPr>
              <a:t>Engage and participate in reflective practice.</a:t>
            </a:r>
          </a:p>
          <a:p>
            <a:pPr marL="171450" lvl="0" indent="-171450">
              <a:buFont typeface="Wingdings" panose="05000000000000000000" pitchFamily="2" charset="2"/>
              <a:buChar char="Ø"/>
            </a:pPr>
            <a:r>
              <a:rPr lang="en-GB" sz="1200" dirty="0">
                <a:latin typeface="TWK Lausanne 350" panose="02000503040000020004" pitchFamily="50" charset="0"/>
              </a:rPr>
              <a:t>Feedback on the review of organisational polices &amp; procedures and local guidelines. </a:t>
            </a:r>
          </a:p>
          <a:p>
            <a:pPr marL="171450" lvl="0" indent="-171450">
              <a:buFont typeface="Wingdings" panose="05000000000000000000" pitchFamily="2" charset="2"/>
              <a:buChar char="Ø"/>
            </a:pPr>
            <a:r>
              <a:rPr lang="en-GB" sz="1200" dirty="0">
                <a:latin typeface="TWK Lausanne 350" panose="02000503040000020004" pitchFamily="50" charset="0"/>
              </a:rPr>
              <a:t>Strive for continuous personal and professional development.</a:t>
            </a:r>
          </a:p>
          <a:p>
            <a:pPr marL="171450" lvl="0" indent="-171450">
              <a:buFont typeface="Wingdings" panose="05000000000000000000" pitchFamily="2" charset="2"/>
              <a:buChar char="Ø"/>
            </a:pPr>
            <a:r>
              <a:rPr lang="en-GB" sz="1200" dirty="0">
                <a:latin typeface="TWK Lausanne 350" panose="02000503040000020004" pitchFamily="50" charset="0"/>
              </a:rPr>
              <a:t>Commit to ensuring that that all support provided is Right There’s approach to ensuring a Psychologically Informed Environment</a:t>
            </a:r>
          </a:p>
          <a:p>
            <a:pPr marL="171450" lvl="0" indent="-171450">
              <a:buFont typeface="Wingdings" panose="05000000000000000000" pitchFamily="2" charset="2"/>
              <a:buChar char="Ø"/>
            </a:pPr>
            <a:r>
              <a:rPr lang="en-GB" sz="1200" dirty="0">
                <a:latin typeface="TWK Lausanne 350" panose="02000503040000020004" pitchFamily="50" charset="0"/>
              </a:rPr>
              <a:t>Contribute to our commitment to work together with peers from other organisations delivering supported accommodation by sharing resources, contributing to meetings, working together to create opportunity and share learning. </a:t>
            </a:r>
          </a:p>
          <a:p>
            <a:pPr marL="171450" lvl="0" indent="-171450">
              <a:buFont typeface="Wingdings" panose="05000000000000000000" pitchFamily="2" charset="2"/>
              <a:buChar char="Ø"/>
            </a:pPr>
            <a:endParaRPr lang="en-GB" sz="1200" dirty="0">
              <a:latin typeface="TWK Lausanne 350" panose="02000503040000020004" pitchFamily="50" charset="0"/>
            </a:endParaRPr>
          </a:p>
          <a:p>
            <a:r>
              <a:rPr lang="en-GB" sz="1200" i="1" dirty="0">
                <a:latin typeface="TWK Lausanne 350" panose="02000503040000020004" pitchFamily="50" charset="0"/>
              </a:rPr>
              <a:t>Right There strives for best practice within social care and expects all staff to adhere to: </a:t>
            </a:r>
            <a:endParaRPr lang="en-GB" sz="1200" dirty="0">
              <a:latin typeface="TWK Lausanne 350" panose="02000503040000020004" pitchFamily="50" charset="0"/>
            </a:endParaRPr>
          </a:p>
          <a:p>
            <a:r>
              <a:rPr lang="en-GB" sz="1200" b="1" dirty="0">
                <a:latin typeface="TWK Lausanne 350" panose="02000503040000020004" pitchFamily="50" charset="0"/>
              </a:rPr>
              <a:t> </a:t>
            </a:r>
            <a:endParaRPr lang="en-GB" sz="1200" dirty="0">
              <a:latin typeface="TWK Lausanne 350" panose="02000503040000020004" pitchFamily="50" charset="0"/>
            </a:endParaRPr>
          </a:p>
          <a:p>
            <a:pPr marL="171450" lvl="0" indent="-171450">
              <a:buFont typeface="Wingdings" panose="05000000000000000000" pitchFamily="2" charset="2"/>
              <a:buChar char="Ø"/>
            </a:pPr>
            <a:r>
              <a:rPr lang="en-GB" sz="1200" dirty="0">
                <a:latin typeface="TWK Lausanne 350" panose="02000503040000020004" pitchFamily="50" charset="0"/>
              </a:rPr>
              <a:t>Right There’s policies and procedures.</a:t>
            </a:r>
          </a:p>
          <a:p>
            <a:pPr marL="171450" lvl="0" indent="-171450">
              <a:buFont typeface="Wingdings" panose="05000000000000000000" pitchFamily="2" charset="2"/>
              <a:buChar char="Ø"/>
            </a:pPr>
            <a:r>
              <a:rPr lang="en-GB" sz="1200" dirty="0">
                <a:latin typeface="TWK Lausanne 350" panose="02000503040000020004" pitchFamily="50" charset="0"/>
              </a:rPr>
              <a:t>Scottish Social Programmes Council (SSSC) Codes of Practice</a:t>
            </a:r>
          </a:p>
          <a:p>
            <a:pPr marL="171450" lvl="0" indent="-171450">
              <a:buFont typeface="Wingdings" panose="05000000000000000000" pitchFamily="2" charset="2"/>
              <a:buChar char="Ø"/>
            </a:pPr>
            <a:r>
              <a:rPr lang="en-GB" sz="1200" dirty="0">
                <a:latin typeface="TWK Lausanne 350" panose="02000503040000020004" pitchFamily="50" charset="0"/>
              </a:rPr>
              <a:t>Health and Social Care Standards (My support, My life)</a:t>
            </a:r>
          </a:p>
          <a:p>
            <a:pPr marL="171450" lvl="0" indent="-171450">
              <a:buFont typeface="Wingdings" panose="05000000000000000000" pitchFamily="2" charset="2"/>
              <a:buChar char="Ø"/>
            </a:pPr>
            <a:r>
              <a:rPr lang="en-GB" sz="1200" dirty="0">
                <a:latin typeface="TWK Lausanne 350" panose="02000503040000020004" pitchFamily="50" charset="0"/>
              </a:rPr>
              <a:t>Health &amp; Safety legislation and practices.</a:t>
            </a:r>
          </a:p>
          <a:p>
            <a:pPr marL="171450" lvl="0" indent="-171450">
              <a:buFont typeface="Wingdings" panose="05000000000000000000" pitchFamily="2" charset="2"/>
              <a:buChar char="Ø"/>
            </a:pPr>
            <a:r>
              <a:rPr lang="en-GB" sz="1200" dirty="0">
                <a:latin typeface="TWK Lausanne 350" panose="02000503040000020004" pitchFamily="50" charset="0"/>
              </a:rPr>
              <a:t>Register with any required government bodies and ensure memberships is updated and any attributed costs are paid for.</a:t>
            </a:r>
          </a:p>
          <a:p>
            <a:pPr marL="171450" lvl="0" indent="-171450">
              <a:buFont typeface="Wingdings" panose="05000000000000000000" pitchFamily="2" charset="2"/>
              <a:buChar char="Ø"/>
            </a:pPr>
            <a:endParaRPr lang="en-GB" sz="1200" dirty="0">
              <a:latin typeface="TWK Lausanne 350" panose="02000503040000020004" pitchFamily="50" charset="0"/>
            </a:endParaRP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http://purl.org/dc/elements/1.1/"/>
    <ds:schemaRef ds:uri="http://purl.org/dc/dcmitype/"/>
    <ds:schemaRef ds:uri="http://schemas.openxmlformats.org/package/2006/metadata/core-properties"/>
    <ds:schemaRef ds:uri="http://www.w3.org/XML/1998/namespace"/>
    <ds:schemaRef ds:uri="5918e872-e67b-4fda-801c-e11e2e8f9e7e"/>
    <ds:schemaRef ds:uri="a3b0d63c-cdf0-4c0c-bf95-5155ff5031c1"/>
    <ds:schemaRef ds:uri="http://schemas.microsoft.com/office/infopath/2007/PartnerControls"/>
    <ds:schemaRef ds:uri="http://schemas.microsoft.com/office/2006/documentManagement/types"/>
    <ds:schemaRef ds:uri="9f7d3311-57c9-43fe-8231-1e93a56e81a6"/>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1779</Words>
  <Application>Microsoft Office PowerPoint</Application>
  <PresentationFormat>Widescreen</PresentationFormat>
  <Paragraphs>128</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Tiempos Headline Medium</vt:lpstr>
      <vt:lpstr>TWK Lausanne 350</vt:lpstr>
      <vt:lpstr>Arial</vt:lpstr>
      <vt:lpstr>Calibri Light</vt:lpstr>
      <vt:lpstr>Tiempos Headline Regular</vt:lpstr>
      <vt:lpstr>Wingdings</vt:lpstr>
      <vt:lpstr>Symbol</vt:lpstr>
      <vt:lpstr>TWK Lausanne 450</vt:lpstr>
      <vt:lpstr>Segoe UI</vt:lpstr>
      <vt:lpstr>TWK Lausanne 500</vt:lpstr>
      <vt:lpstr>TWK Lausanne 300</vt:lpstr>
      <vt:lpstr>Calibri</vt:lpstr>
      <vt:lpstr>Office Theme</vt:lpstr>
      <vt:lpstr>1_Office Theme</vt:lpstr>
      <vt:lpstr>Job Pack   Senior Support Worker Supported Accommodation Orkney (July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2025-07-29T15:16:17Z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