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60" r:id="rId4"/>
    <p:sldMasterId id="2147483679" r:id="rId5"/>
  </p:sldMasterIdLst>
  <p:notesMasterIdLst>
    <p:notesMasterId r:id="rId21"/>
  </p:notesMasterIdLst>
  <p:sldIdLst>
    <p:sldId id="305" r:id="rId6"/>
    <p:sldId id="283" r:id="rId7"/>
    <p:sldId id="301" r:id="rId8"/>
    <p:sldId id="279" r:id="rId9"/>
    <p:sldId id="278" r:id="rId10"/>
    <p:sldId id="303" r:id="rId11"/>
    <p:sldId id="277" r:id="rId12"/>
    <p:sldId id="289" r:id="rId13"/>
    <p:sldId id="304" r:id="rId14"/>
    <p:sldId id="308" r:id="rId15"/>
    <p:sldId id="314" r:id="rId16"/>
    <p:sldId id="295" r:id="rId17"/>
    <p:sldId id="280" r:id="rId18"/>
    <p:sldId id="300" r:id="rId19"/>
    <p:sldId id="299" r:id="rId20"/>
  </p:sldIdLst>
  <p:sldSz cx="12192000" cy="6858000"/>
  <p:notesSz cx="6858000" cy="9144000"/>
  <p:embeddedFontLst>
    <p:embeddedFont>
      <p:font typeface="Segoe UI" panose="020B0502040204020203" pitchFamily="34" charset="0"/>
      <p:regular r:id="rId22"/>
      <p:bold r:id="rId23"/>
      <p:italic r:id="rId24"/>
      <p:boldItalic r:id="rId25"/>
    </p:embeddedFont>
    <p:embeddedFont>
      <p:font typeface="Tiempos Headline Medium" panose="020B0604020202020204" charset="0"/>
      <p:regular r:id="rId26"/>
    </p:embeddedFont>
    <p:embeddedFont>
      <p:font typeface="Tiempos Headline Regular" panose="02020503060303060403" pitchFamily="18" charset="0"/>
      <p:regular r:id="rId27"/>
    </p:embeddedFont>
    <p:embeddedFont>
      <p:font typeface="TWK Lausanne 350" panose="02000503040000020004" pitchFamily="50" charset="0"/>
      <p:regular r:id="rId28"/>
      <p:italic r:id="rId29"/>
    </p:embeddedFont>
    <p:embeddedFont>
      <p:font typeface="TWK Lausanne 500" panose="02000503040000020004" pitchFamily="50" charset="0"/>
      <p:regular r:id="rId30"/>
      <p:italic r:id="rId31"/>
    </p:embeddedFont>
  </p:embeddedFont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F5F2"/>
    <a:srgbClr val="F5BF17"/>
    <a:srgbClr val="EBDECF"/>
    <a:srgbClr val="7A99C7"/>
    <a:srgbClr val="FABAB5"/>
    <a:srgbClr val="525251"/>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9344FC5B-429A-493C-A79C-9D4161D61999}" v="2" dt="2025-07-10T09:22:10.954"/>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734" autoAdjust="0"/>
    <p:restoredTop sz="96327"/>
  </p:normalViewPr>
  <p:slideViewPr>
    <p:cSldViewPr snapToGrid="0" snapToObjects="1">
      <p:cViewPr varScale="1">
        <p:scale>
          <a:sx n="95" d="100"/>
          <a:sy n="95" d="100"/>
        </p:scale>
        <p:origin x="221"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font" Target="fonts/font5.fntdata"/><Relationship Id="rId21" Type="http://schemas.openxmlformats.org/officeDocument/2006/relationships/notesMaster" Target="notesMasters/notesMaster1.xml"/><Relationship Id="rId34" Type="http://schemas.openxmlformats.org/officeDocument/2006/relationships/theme" Target="theme/theme1.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font" Target="fonts/font4.fntdata"/><Relationship Id="rId33" Type="http://schemas.openxmlformats.org/officeDocument/2006/relationships/viewProps" Target="viewProps.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font" Target="fonts/font8.fntdata"/><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font" Target="fonts/font3.fntdata"/><Relationship Id="rId32" Type="http://schemas.openxmlformats.org/officeDocument/2006/relationships/presProps" Target="presProps.xml"/><Relationship Id="rId37"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font" Target="fonts/font2.fntdata"/><Relationship Id="rId28" Type="http://schemas.openxmlformats.org/officeDocument/2006/relationships/font" Target="fonts/font7.fntdata"/><Relationship Id="rId36" Type="http://schemas.microsoft.com/office/2016/11/relationships/changesInfo" Target="changesInfos/changesInfo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font" Target="fonts/font10.fntdata"/><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font" Target="fonts/font1.fntdata"/><Relationship Id="rId27" Type="http://schemas.openxmlformats.org/officeDocument/2006/relationships/font" Target="fonts/font6.fntdata"/><Relationship Id="rId30" Type="http://schemas.openxmlformats.org/officeDocument/2006/relationships/font" Target="fonts/font9.fntdata"/><Relationship Id="rId35" Type="http://schemas.openxmlformats.org/officeDocument/2006/relationships/tableStyles" Target="tableStyles.xml"/><Relationship Id="rId8" Type="http://schemas.openxmlformats.org/officeDocument/2006/relationships/slide" Target="slides/slide3.xml"/><Relationship Id="rId3" Type="http://schemas.openxmlformats.org/officeDocument/2006/relationships/customXml" Target="../customXml/item3.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Ainslie Bradley" userId="cf0bf7ea-799c-42a9-bae9-2cd257c54eb6" providerId="ADAL" clId="{9344FC5B-429A-493C-A79C-9D4161D61999}"/>
    <pc:docChg chg="mod modSld">
      <pc:chgData name="Ainslie Bradley" userId="cf0bf7ea-799c-42a9-bae9-2cd257c54eb6" providerId="ADAL" clId="{9344FC5B-429A-493C-A79C-9D4161D61999}" dt="2025-07-10T09:25:30.319" v="189"/>
      <pc:docMkLst>
        <pc:docMk/>
      </pc:docMkLst>
      <pc:sldChg chg="modSp mod">
        <pc:chgData name="Ainslie Bradley" userId="cf0bf7ea-799c-42a9-bae9-2cd257c54eb6" providerId="ADAL" clId="{9344FC5B-429A-493C-A79C-9D4161D61999}" dt="2025-07-10T09:17:20.059" v="2" actId="20577"/>
        <pc:sldMkLst>
          <pc:docMk/>
          <pc:sldMk cId="3108892992" sldId="289"/>
        </pc:sldMkLst>
        <pc:spChg chg="mod">
          <ac:chgData name="Ainslie Bradley" userId="cf0bf7ea-799c-42a9-bae9-2cd257c54eb6" providerId="ADAL" clId="{9344FC5B-429A-493C-A79C-9D4161D61999}" dt="2025-07-10T09:17:20.059" v="2" actId="20577"/>
          <ac:spMkLst>
            <pc:docMk/>
            <pc:sldMk cId="3108892992" sldId="289"/>
            <ac:spMk id="8" creationId="{619B6A0B-1B81-972F-AB73-9865BCE66301}"/>
          </ac:spMkLst>
        </pc:spChg>
      </pc:sldChg>
      <pc:sldChg chg="modSp mod">
        <pc:chgData name="Ainslie Bradley" userId="cf0bf7ea-799c-42a9-bae9-2cd257c54eb6" providerId="ADAL" clId="{9344FC5B-429A-493C-A79C-9D4161D61999}" dt="2025-07-10T09:22:10.906" v="188" actId="20577"/>
        <pc:sldMkLst>
          <pc:docMk/>
          <pc:sldMk cId="3693005957" sldId="300"/>
        </pc:sldMkLst>
        <pc:spChg chg="mod">
          <ac:chgData name="Ainslie Bradley" userId="cf0bf7ea-799c-42a9-bae9-2cd257c54eb6" providerId="ADAL" clId="{9344FC5B-429A-493C-A79C-9D4161D61999}" dt="2025-07-10T09:22:10.906" v="188" actId="20577"/>
          <ac:spMkLst>
            <pc:docMk/>
            <pc:sldMk cId="3693005957" sldId="300"/>
            <ac:spMk id="7" creationId="{F0D31468-386B-4A1A-8ECA-B3014AD770F7}"/>
          </ac:spMkLst>
        </pc:spChg>
      </pc:sldChg>
      <pc:sldChg chg="modSp mod">
        <pc:chgData name="Ainslie Bradley" userId="cf0bf7ea-799c-42a9-bae9-2cd257c54eb6" providerId="ADAL" clId="{9344FC5B-429A-493C-A79C-9D4161D61999}" dt="2025-07-10T09:21:22.643" v="9" actId="20577"/>
        <pc:sldMkLst>
          <pc:docMk/>
          <pc:sldMk cId="3209650847" sldId="308"/>
        </pc:sldMkLst>
        <pc:spChg chg="mod">
          <ac:chgData name="Ainslie Bradley" userId="cf0bf7ea-799c-42a9-bae9-2cd257c54eb6" providerId="ADAL" clId="{9344FC5B-429A-493C-A79C-9D4161D61999}" dt="2025-07-10T09:21:22.643" v="9" actId="20577"/>
          <ac:spMkLst>
            <pc:docMk/>
            <pc:sldMk cId="3209650847" sldId="308"/>
            <ac:spMk id="5" creationId="{79A9E5BA-E0CE-E0A6-6C5A-EFE8DF7E2F3D}"/>
          </ac:spMkLst>
        </pc:spChg>
      </pc:sldChg>
      <pc:sldChg chg="modSp mod">
        <pc:chgData name="Ainslie Bradley" userId="cf0bf7ea-799c-42a9-bae9-2cd257c54eb6" providerId="ADAL" clId="{9344FC5B-429A-493C-A79C-9D4161D61999}" dt="2025-07-10T09:20:40.308" v="5" actId="6549"/>
        <pc:sldMkLst>
          <pc:docMk/>
          <pc:sldMk cId="590339862" sldId="314"/>
        </pc:sldMkLst>
        <pc:spChg chg="mod">
          <ac:chgData name="Ainslie Bradley" userId="cf0bf7ea-799c-42a9-bae9-2cd257c54eb6" providerId="ADAL" clId="{9344FC5B-429A-493C-A79C-9D4161D61999}" dt="2025-07-10T09:20:40.308" v="5" actId="6549"/>
          <ac:spMkLst>
            <pc:docMk/>
            <pc:sldMk cId="590339862" sldId="314"/>
            <ac:spMk id="5" creationId="{19A0A8D7-3D64-4155-E82E-DDD5EEEB91A0}"/>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1BF997C-7FBA-EB46-8E56-0C085E8C83A5}" type="datetimeFigureOut">
              <a:rPr lang="en-US" smtClean="0"/>
              <a:t>7/10/2025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6ABCC94-33F3-724C-96E3-5648D1235A36}" type="slidenum">
              <a:rPr lang="en-US" smtClean="0"/>
              <a:t>‹#›</a:t>
            </a:fld>
            <a:endParaRPr lang="en-US"/>
          </a:p>
        </p:txBody>
      </p:sp>
    </p:spTree>
    <p:extLst>
      <p:ext uri="{BB962C8B-B14F-4D97-AF65-F5344CB8AC3E}">
        <p14:creationId xmlns:p14="http://schemas.microsoft.com/office/powerpoint/2010/main" val="34536786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5.svg"/></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3" name="Picture 2" descr="A picture containing text&#10;&#10;Description automatically generated">
            <a:extLst>
              <a:ext uri="{FF2B5EF4-FFF2-40B4-BE49-F238E27FC236}">
                <a16:creationId xmlns:a16="http://schemas.microsoft.com/office/drawing/2014/main" id="{0B0A64FC-0381-7D49-B754-9C4B64D7741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11">
            <a:extLst>
              <a:ext uri="{FF2B5EF4-FFF2-40B4-BE49-F238E27FC236}">
                <a16:creationId xmlns:a16="http://schemas.microsoft.com/office/drawing/2014/main" id="{295CB478-133F-984F-A142-DC61CD74AF89}"/>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9" name="Text Placeholder 13">
            <a:extLst>
              <a:ext uri="{FF2B5EF4-FFF2-40B4-BE49-F238E27FC236}">
                <a16:creationId xmlns:a16="http://schemas.microsoft.com/office/drawing/2014/main" id="{11225AC1-32E0-AB4F-B3CD-9FD789B2C982}"/>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spTree>
    <p:extLst>
      <p:ext uri="{BB962C8B-B14F-4D97-AF65-F5344CB8AC3E}">
        <p14:creationId xmlns:p14="http://schemas.microsoft.com/office/powerpoint/2010/main" val="416344089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4_Section Header">
    <p:bg>
      <p:bgPr>
        <a:solidFill>
          <a:schemeClr val="bg1"/>
        </a:solidFill>
        <a:effectLst/>
      </p:bgPr>
    </p:bg>
    <p:spTree>
      <p:nvGrpSpPr>
        <p:cNvPr id="1" name=""/>
        <p:cNvGrpSpPr/>
        <p:nvPr/>
      </p:nvGrpSpPr>
      <p:grpSpPr>
        <a:xfrm>
          <a:off x="0" y="0"/>
          <a:ext cx="0" cy="0"/>
          <a:chOff x="0" y="0"/>
          <a:chExt cx="0" cy="0"/>
        </a:xfrm>
      </p:grpSpPr>
      <p:pic>
        <p:nvPicPr>
          <p:cNvPr id="5" name="Picture 4" descr="Icon&#10;&#10;Description automatically generated">
            <a:extLst>
              <a:ext uri="{FF2B5EF4-FFF2-40B4-BE49-F238E27FC236}">
                <a16:creationId xmlns:a16="http://schemas.microsoft.com/office/drawing/2014/main" id="{14207C92-9C26-AD47-824F-35F775D08665}"/>
              </a:ext>
            </a:extLst>
          </p:cNvPr>
          <p:cNvPicPr>
            <a:picLocks noChangeAspect="1"/>
          </p:cNvPicPr>
          <p:nvPr userDrawn="1"/>
        </p:nvPicPr>
        <p:blipFill>
          <a:blip r:embed="rId2"/>
          <a:stretch>
            <a:fillRect/>
          </a:stretch>
        </p:blipFill>
        <p:spPr>
          <a:xfrm>
            <a:off x="0" y="0"/>
            <a:ext cx="12192000" cy="6858000"/>
          </a:xfrm>
          <a:prstGeom prst="rect">
            <a:avLst/>
          </a:prstGeom>
          <a:solidFill>
            <a:srgbClr val="EBDECF"/>
          </a:solidFill>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5320576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F0B15769-4204-E740-B475-6D50B9B2A86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0816239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_Section Header">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FF7785FF-14C1-DF43-89A4-3BF8F453C038}"/>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36507027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3_Section Header">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7DD43A78-BC74-FD45-A3EE-1041BC14358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370734547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chemeClr val="bg1"/>
        </a:solidFill>
        <a:effectLst/>
      </p:bgPr>
    </p:bg>
    <p:spTree>
      <p:nvGrpSpPr>
        <p:cNvPr id="1" name=""/>
        <p:cNvGrpSpPr/>
        <p:nvPr/>
      </p:nvGrpSpPr>
      <p:grpSpPr>
        <a:xfrm>
          <a:off x="0" y="0"/>
          <a:ext cx="0" cy="0"/>
          <a:chOff x="0" y="0"/>
          <a:chExt cx="0" cy="0"/>
        </a:xfrm>
      </p:grpSpPr>
      <p:pic>
        <p:nvPicPr>
          <p:cNvPr id="3" name="Picture 2" descr="Icon&#10;&#10;Description automatically generated">
            <a:extLst>
              <a:ext uri="{FF2B5EF4-FFF2-40B4-BE49-F238E27FC236}">
                <a16:creationId xmlns:a16="http://schemas.microsoft.com/office/drawing/2014/main" id="{42FFBA0C-D195-7C4F-9DAB-65B3FB2AA73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9" name="Picture Placeholder 7">
            <a:extLst>
              <a:ext uri="{FF2B5EF4-FFF2-40B4-BE49-F238E27FC236}">
                <a16:creationId xmlns:a16="http://schemas.microsoft.com/office/drawing/2014/main" id="{CA5F28FE-FE59-1D43-AD24-2DA9B01AD03D}"/>
              </a:ext>
            </a:extLst>
          </p:cNvPr>
          <p:cNvSpPr>
            <a:spLocks noGrp="1" noChangeAspect="1"/>
          </p:cNvSpPr>
          <p:nvPr>
            <p:ph type="pic" sz="quarter" idx="10"/>
          </p:nvPr>
        </p:nvSpPr>
        <p:spPr>
          <a:xfrm>
            <a:off x="6491550" y="1157550"/>
            <a:ext cx="5364000" cy="5364000"/>
          </a:xfrm>
          <a:prstGeom prst="ellipse">
            <a:avLst/>
          </a:prstGeom>
        </p:spPr>
        <p:txBody>
          <a:bodyPr/>
          <a:lstStyle/>
          <a:p>
            <a:r>
              <a:rPr lang="en-GB"/>
              <a:t>Click icon to add picture</a:t>
            </a:r>
            <a:endParaRPr lang="en-US" dirty="0"/>
          </a:p>
        </p:txBody>
      </p:sp>
      <p:sp>
        <p:nvSpPr>
          <p:cNvPr id="10" name="Text Placeholder 7">
            <a:extLst>
              <a:ext uri="{FF2B5EF4-FFF2-40B4-BE49-F238E27FC236}">
                <a16:creationId xmlns:a16="http://schemas.microsoft.com/office/drawing/2014/main" id="{38E40B46-B5B8-D346-8106-2AA2C8141CFC}"/>
              </a:ext>
            </a:extLst>
          </p:cNvPr>
          <p:cNvSpPr>
            <a:spLocks noGrp="1"/>
          </p:cNvSpPr>
          <p:nvPr>
            <p:ph type="body" sz="quarter" idx="11" hasCustomPrompt="1"/>
          </p:nvPr>
        </p:nvSpPr>
        <p:spPr>
          <a:xfrm>
            <a:off x="-1" y="1422400"/>
            <a:ext cx="4701600" cy="543560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11" name="Text Placeholder 8">
            <a:extLst>
              <a:ext uri="{FF2B5EF4-FFF2-40B4-BE49-F238E27FC236}">
                <a16:creationId xmlns:a16="http://schemas.microsoft.com/office/drawing/2014/main" id="{2D94BE32-1AFF-724A-8270-5DCE831827D1}"/>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Tree>
    <p:extLst>
      <p:ext uri="{BB962C8B-B14F-4D97-AF65-F5344CB8AC3E}">
        <p14:creationId xmlns:p14="http://schemas.microsoft.com/office/powerpoint/2010/main" val="234533890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3" name="Picture 2" descr="Graphical user interface&#10;&#10;Description automatically generated with medium confidence">
            <a:extLst>
              <a:ext uri="{FF2B5EF4-FFF2-40B4-BE49-F238E27FC236}">
                <a16:creationId xmlns:a16="http://schemas.microsoft.com/office/drawing/2014/main" id="{193D7C3D-29FA-DF43-9B85-95CA20B1B042}"/>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44410425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p:bg>
      <p:bgPr>
        <a:solidFill>
          <a:schemeClr val="bg1"/>
        </a:solidFill>
        <a:effectLst/>
      </p:bgPr>
    </p:bg>
    <p:spTree>
      <p:nvGrpSpPr>
        <p:cNvPr id="1" name=""/>
        <p:cNvGrpSpPr/>
        <p:nvPr/>
      </p:nvGrpSpPr>
      <p:grpSpPr>
        <a:xfrm>
          <a:off x="0" y="0"/>
          <a:ext cx="0" cy="0"/>
          <a:chOff x="0" y="0"/>
          <a:chExt cx="0" cy="0"/>
        </a:xfrm>
      </p:grpSpPr>
      <p:pic>
        <p:nvPicPr>
          <p:cNvPr id="4" name="Picture 3" descr="Shape&#10;&#10;Description automatically generated with medium confidence">
            <a:extLst>
              <a:ext uri="{FF2B5EF4-FFF2-40B4-BE49-F238E27FC236}">
                <a16:creationId xmlns:a16="http://schemas.microsoft.com/office/drawing/2014/main" id="{F2582429-C545-7C45-811E-38BDAD6EC95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579AFB7C-7744-2E4E-8EF8-E0A3D0318B95}"/>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3" name="Text Placeholder 8">
            <a:extLst>
              <a:ext uri="{FF2B5EF4-FFF2-40B4-BE49-F238E27FC236}">
                <a16:creationId xmlns:a16="http://schemas.microsoft.com/office/drawing/2014/main" id="{17D468F3-CADE-FE4D-A2A0-CF9BF480BF99}"/>
              </a:ext>
            </a:extLst>
          </p:cNvPr>
          <p:cNvSpPr>
            <a:spLocks noGrp="1"/>
          </p:cNvSpPr>
          <p:nvPr>
            <p:ph type="body" sz="quarter" idx="14" hasCustomPrompt="1"/>
          </p:nvPr>
        </p:nvSpPr>
        <p:spPr>
          <a:xfrm>
            <a:off x="6040800" y="821099"/>
            <a:ext cx="6151200" cy="4282241"/>
          </a:xfrm>
        </p:spPr>
        <p:txBody>
          <a:bodyPr wrap="square"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lang="en-US" dirty="0"/>
              <a:t>Place holder text</a:t>
            </a:r>
            <a:br>
              <a:rPr lang="en-US" dirty="0"/>
            </a:br>
            <a:r>
              <a:rPr lang="en-US" dirty="0"/>
              <a:t>Place holder text</a:t>
            </a:r>
            <a:br>
              <a:rPr lang="en-US" dirty="0"/>
            </a:br>
            <a:br>
              <a:rPr lang="en-US" dirty="0"/>
            </a:br>
            <a:r>
              <a:rPr lang="en-US" dirty="0"/>
              <a:t>Place holder text</a:t>
            </a:r>
            <a:br>
              <a:rPr lang="en-US" dirty="0"/>
            </a:br>
            <a:r>
              <a:rPr lang="en-US" dirty="0"/>
              <a:t>Place holder text</a:t>
            </a:r>
          </a:p>
        </p:txBody>
      </p:sp>
    </p:spTree>
    <p:extLst>
      <p:ext uri="{BB962C8B-B14F-4D97-AF65-F5344CB8AC3E}">
        <p14:creationId xmlns:p14="http://schemas.microsoft.com/office/powerpoint/2010/main" val="240516929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6503A2-EF16-CD12-CE69-41B049A2E51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F21E0394-BF65-C249-540E-883836A14BD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7BCCF43C-6077-2495-9DC2-B869BA471952}"/>
              </a:ext>
            </a:extLst>
          </p:cNvPr>
          <p:cNvSpPr>
            <a:spLocks noGrp="1"/>
          </p:cNvSpPr>
          <p:nvPr>
            <p:ph type="dt" sz="half" idx="10"/>
          </p:nvPr>
        </p:nvSpPr>
        <p:spPr/>
        <p:txBody>
          <a:bodyPr/>
          <a:lstStyle/>
          <a:p>
            <a:fld id="{A6D203DF-72FA-4C83-8A06-469AEDFAC4FB}" type="datetimeFigureOut">
              <a:rPr lang="en-GB" smtClean="0"/>
              <a:t>10/07/2025</a:t>
            </a:fld>
            <a:endParaRPr lang="en-GB"/>
          </a:p>
        </p:txBody>
      </p:sp>
      <p:sp>
        <p:nvSpPr>
          <p:cNvPr id="5" name="Footer Placeholder 4">
            <a:extLst>
              <a:ext uri="{FF2B5EF4-FFF2-40B4-BE49-F238E27FC236}">
                <a16:creationId xmlns:a16="http://schemas.microsoft.com/office/drawing/2014/main" id="{FDC8AFD0-2CD5-9918-97B9-02EEBA6CCCF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3E9D05A-C7BC-0D3F-EEDC-FA926C150A91}"/>
              </a:ext>
            </a:extLst>
          </p:cNvPr>
          <p:cNvSpPr>
            <a:spLocks noGrp="1"/>
          </p:cNvSpPr>
          <p:nvPr>
            <p:ph type="sldNum" sz="quarter" idx="12"/>
          </p:nvPr>
        </p:nvSpPr>
        <p:spPr/>
        <p:txBody>
          <a:bodyPr/>
          <a:lstStyle/>
          <a:p>
            <a:fld id="{89CF6AC2-AD35-4C96-8A4E-66DCA2D3F214}" type="slidenum">
              <a:rPr lang="en-GB" smtClean="0"/>
              <a:t>‹#›</a:t>
            </a:fld>
            <a:endParaRPr lang="en-GB"/>
          </a:p>
        </p:txBody>
      </p:sp>
    </p:spTree>
    <p:extLst>
      <p:ext uri="{BB962C8B-B14F-4D97-AF65-F5344CB8AC3E}">
        <p14:creationId xmlns:p14="http://schemas.microsoft.com/office/powerpoint/2010/main" val="235562808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Custom Layout">
    <p:bg>
      <p:bgPr>
        <a:solidFill>
          <a:srgbClr val="F7F5F2"/>
        </a:solidFill>
        <a:effectLst/>
      </p:bgPr>
    </p:bg>
    <p:spTree>
      <p:nvGrpSpPr>
        <p:cNvPr id="1" name=""/>
        <p:cNvGrpSpPr/>
        <p:nvPr/>
      </p:nvGrpSpPr>
      <p:grpSpPr>
        <a:xfrm>
          <a:off x="0" y="0"/>
          <a:ext cx="0" cy="0"/>
          <a:chOff x="0" y="0"/>
          <a:chExt cx="0" cy="0"/>
        </a:xfrm>
      </p:grpSpPr>
      <p:pic>
        <p:nvPicPr>
          <p:cNvPr id="4" name="Picture 6" descr="A picture containing text&#10;&#10;Description automatically generated">
            <a:extLst>
              <a:ext uri="{FF2B5EF4-FFF2-40B4-BE49-F238E27FC236}">
                <a16:creationId xmlns:a16="http://schemas.microsoft.com/office/drawing/2014/main" id="{30D731C6-736E-4FF3-B617-B29E14CC179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9"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3014306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2" name="Picture 6" descr="Text&#10;&#10;Description automatically generated">
            <a:extLst>
              <a:ext uri="{FF2B5EF4-FFF2-40B4-BE49-F238E27FC236}">
                <a16:creationId xmlns:a16="http://schemas.microsoft.com/office/drawing/2014/main" id="{E7A16E75-7777-4981-9FD2-7CA7667E40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315049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rgbClr val="F7F5F2"/>
        </a:solidFill>
        <a:effectLst/>
      </p:bgPr>
    </p:bg>
    <p:spTree>
      <p:nvGrpSpPr>
        <p:cNvPr id="1" name=""/>
        <p:cNvGrpSpPr/>
        <p:nvPr/>
      </p:nvGrpSpPr>
      <p:grpSpPr>
        <a:xfrm>
          <a:off x="0" y="0"/>
          <a:ext cx="0" cy="0"/>
          <a:chOff x="0" y="0"/>
          <a:chExt cx="0" cy="0"/>
        </a:xfrm>
      </p:grpSpPr>
      <p:pic>
        <p:nvPicPr>
          <p:cNvPr id="4" name="Picture 3" descr="Text&#10;&#10;Description automatically generated">
            <a:extLst>
              <a:ext uri="{FF2B5EF4-FFF2-40B4-BE49-F238E27FC236}">
                <a16:creationId xmlns:a16="http://schemas.microsoft.com/office/drawing/2014/main" id="{2A61428C-3514-E343-9CD4-D36DB94C1385}"/>
              </a:ext>
            </a:extLst>
          </p:cNvPr>
          <p:cNvPicPr>
            <a:picLocks noChangeAspect="1"/>
          </p:cNvPicPr>
          <p:nvPr userDrawn="1"/>
        </p:nvPicPr>
        <p:blipFill>
          <a:blip r:embed="rId2"/>
          <a:stretch>
            <a:fillRect/>
          </a:stretch>
        </p:blipFill>
        <p:spPr>
          <a:xfrm>
            <a:off x="0" y="0"/>
            <a:ext cx="12192000" cy="6858000"/>
          </a:xfrm>
          <a:prstGeom prst="rect">
            <a:avLst/>
          </a:prstGeom>
        </p:spPr>
      </p:pic>
    </p:spTree>
    <p:extLst>
      <p:ext uri="{BB962C8B-B14F-4D97-AF65-F5344CB8AC3E}">
        <p14:creationId xmlns:p14="http://schemas.microsoft.com/office/powerpoint/2010/main" val="117630445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5" name="Picture 6" descr="Icon&#10;&#10;Description automatically generated with medium confidence">
            <a:extLst>
              <a:ext uri="{FF2B5EF4-FFF2-40B4-BE49-F238E27FC236}">
                <a16:creationId xmlns:a16="http://schemas.microsoft.com/office/drawing/2014/main" id="{3241EBB6-1825-41BC-8266-ACA5D2A5D1A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Graphic 7">
            <a:extLst>
              <a:ext uri="{FF2B5EF4-FFF2-40B4-BE49-F238E27FC236}">
                <a16:creationId xmlns:a16="http://schemas.microsoft.com/office/drawing/2014/main" id="{AC219FBC-EE08-42E1-96DF-4939088C25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07600" y="5181600"/>
            <a:ext cx="2185988" cy="1676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2" name="Text Placeholder 11"/>
          <p:cNvSpPr>
            <a:spLocks noGrp="1"/>
          </p:cNvSpPr>
          <p:nvPr>
            <p:ph type="body" sz="quarter" idx="11"/>
          </p:nvPr>
        </p:nvSpPr>
        <p:spPr>
          <a:xfrm>
            <a:off x="7115175" y="0"/>
            <a:ext cx="5076825" cy="2714400"/>
          </a:xfrm>
        </p:spPr>
        <p:txBody>
          <a:bodyPr lIns="0" tIns="827999" rIns="1342800" bIns="0">
            <a:noAutofit/>
          </a:bodyPr>
          <a:lstStyle>
            <a:lvl1pPr marL="0" indent="0" fontAlgn="t">
              <a:buNone/>
              <a:defRPr sz="4800" b="0" i="0">
                <a:solidFill>
                  <a:schemeClr val="tx1"/>
                </a:solidFill>
                <a:latin typeface="TWK Lausanne 450" panose="02000503040000020004" pitchFamily="2" charset="77"/>
              </a:defRPr>
            </a:lvl1pPr>
          </a:lstStyle>
          <a:p>
            <a:pPr lvl="0"/>
            <a:r>
              <a:rPr lang="en-US"/>
              <a:t>Click to edit Master text styles</a:t>
            </a:r>
          </a:p>
        </p:txBody>
      </p:sp>
      <p:sp>
        <p:nvSpPr>
          <p:cNvPr id="14" name="Text Placeholder 13"/>
          <p:cNvSpPr>
            <a:spLocks noGrp="1"/>
          </p:cNvSpPr>
          <p:nvPr>
            <p:ph type="body" sz="quarter" idx="12"/>
          </p:nvPr>
        </p:nvSpPr>
        <p:spPr>
          <a:xfrm>
            <a:off x="7115174" y="3301200"/>
            <a:ext cx="5076826" cy="3556800"/>
          </a:xfrm>
        </p:spPr>
        <p:txBody>
          <a:bodyPr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35309892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75AABF2E-60AA-4752-9CEC-9D2C4F49D0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59013935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pic>
        <p:nvPicPr>
          <p:cNvPr id="5" name="Picture 6" descr="Chart, histogram&#10;&#10;Description automatically generated">
            <a:extLst>
              <a:ext uri="{FF2B5EF4-FFF2-40B4-BE49-F238E27FC236}">
                <a16:creationId xmlns:a16="http://schemas.microsoft.com/office/drawing/2014/main" id="{F8EE6928-8E60-4AF7-8056-E177EC31E5C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9200023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pic>
        <p:nvPicPr>
          <p:cNvPr id="5" name="Picture 6" descr="Chart&#10;&#10;Description automatically generated with medium confidence">
            <a:extLst>
              <a:ext uri="{FF2B5EF4-FFF2-40B4-BE49-F238E27FC236}">
                <a16:creationId xmlns:a16="http://schemas.microsoft.com/office/drawing/2014/main" id="{B45B2765-61E2-4F07-A7E5-2EE4F452CB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1511516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D090350F-76A2-4D1A-97F5-6A259C886D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9678348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pic>
        <p:nvPicPr>
          <p:cNvPr id="5" name="Picture 6" descr="A picture containing icon&#10;&#10;Description automatically generated">
            <a:extLst>
              <a:ext uri="{FF2B5EF4-FFF2-40B4-BE49-F238E27FC236}">
                <a16:creationId xmlns:a16="http://schemas.microsoft.com/office/drawing/2014/main" id="{CA668533-0C56-47F6-BF6A-F2A73F2543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Text Placeholder 7"/>
          <p:cNvSpPr>
            <a:spLocks noGrp="1"/>
          </p:cNvSpPr>
          <p:nvPr>
            <p:ph type="body" sz="quarter" idx="10"/>
          </p:nvPr>
        </p:nvSpPr>
        <p:spPr>
          <a:xfrm>
            <a:off x="6576000" y="952500"/>
            <a:ext cx="5616000" cy="5905500"/>
          </a:xfrm>
        </p:spPr>
        <p:txBody>
          <a:bodyPr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lvl="0"/>
            <a:r>
              <a:rPr lang="en-US"/>
              <a:t>Click to edit Master text styles</a:t>
            </a:r>
          </a:p>
        </p:txBody>
      </p:sp>
      <p:sp>
        <p:nvSpPr>
          <p:cNvPr id="9" name="Text Placeholder 7"/>
          <p:cNvSpPr>
            <a:spLocks noGrp="1"/>
          </p:cNvSpPr>
          <p:nvPr>
            <p:ph type="body" sz="quarter" idx="11"/>
          </p:nvPr>
        </p:nvSpPr>
        <p:spPr>
          <a:xfrm>
            <a:off x="0" y="0"/>
            <a:ext cx="4114800" cy="2246400"/>
          </a:xfrm>
        </p:spPr>
        <p:txBody>
          <a:bodyPr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2" name="Text Placeholder 11"/>
          <p:cNvSpPr>
            <a:spLocks noGrp="1"/>
          </p:cNvSpPr>
          <p:nvPr>
            <p:ph type="body" sz="quarter" idx="12"/>
          </p:nvPr>
        </p:nvSpPr>
        <p:spPr>
          <a:xfrm>
            <a:off x="0" y="0"/>
            <a:ext cx="1224000" cy="762000"/>
          </a:xfrm>
        </p:spPr>
        <p:txBody>
          <a:bodyPr lIns="381600" tIns="0" rIns="0" bIns="0" anchor="b">
            <a:noAutofit/>
          </a:bodyPr>
          <a:lstStyle>
            <a:lvl1pPr marL="0" indent="0" fontAlgn="b">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82765692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709B8272-2D4F-4524-A287-DB2C8719A79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67841210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4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A6742B0-125E-4D05-90AB-A8370114B4E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solidFill>
            <a:srgbClr val="EBDECF"/>
          </a:solidFill>
          <a:ln>
            <a:noFill/>
          </a:ln>
          <a:extLs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3649901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5BA57102-E4E5-4B74-8286-089E2789301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358728015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2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9734560F-9E8E-45E1-A2F0-DCF4A63BE8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89073816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p:bg>
      <p:bgPr>
        <a:solidFill>
          <a:srgbClr val="F7F5F2"/>
        </a:solidFill>
        <a:effectLst/>
      </p:bgPr>
    </p:bg>
    <p:spTree>
      <p:nvGrpSpPr>
        <p:cNvPr id="1" name=""/>
        <p:cNvGrpSpPr/>
        <p:nvPr/>
      </p:nvGrpSpPr>
      <p:grpSpPr>
        <a:xfrm>
          <a:off x="0" y="0"/>
          <a:ext cx="0" cy="0"/>
          <a:chOff x="0" y="0"/>
          <a:chExt cx="0" cy="0"/>
        </a:xfrm>
      </p:grpSpPr>
      <p:pic>
        <p:nvPicPr>
          <p:cNvPr id="3" name="Picture 2" descr="Icon&#10;&#10;Description automatically generated with medium confidence">
            <a:extLst>
              <a:ext uri="{FF2B5EF4-FFF2-40B4-BE49-F238E27FC236}">
                <a16:creationId xmlns:a16="http://schemas.microsoft.com/office/drawing/2014/main" id="{B3199FC0-51B3-3B4C-B2EC-831BAC21210B}"/>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Picture Placeholder 7">
            <a:extLst>
              <a:ext uri="{FF2B5EF4-FFF2-40B4-BE49-F238E27FC236}">
                <a16:creationId xmlns:a16="http://schemas.microsoft.com/office/drawing/2014/main" id="{49188002-AFEC-EB40-894A-B0D3EB876C22}"/>
              </a:ext>
            </a:extLst>
          </p:cNvPr>
          <p:cNvSpPr>
            <a:spLocks noGrp="1" noChangeAspect="1"/>
          </p:cNvSpPr>
          <p:nvPr>
            <p:ph type="pic" sz="quarter" idx="10"/>
          </p:nvPr>
        </p:nvSpPr>
        <p:spPr>
          <a:xfrm>
            <a:off x="338400" y="1157550"/>
            <a:ext cx="5364000" cy="5364000"/>
          </a:xfrm>
          <a:prstGeom prst="ellipse">
            <a:avLst/>
          </a:prstGeom>
        </p:spPr>
        <p:txBody>
          <a:bodyPr/>
          <a:lstStyle/>
          <a:p>
            <a:r>
              <a:rPr lang="en-GB"/>
              <a:t>Click icon to add picture</a:t>
            </a:r>
            <a:endParaRPr lang="en-US" dirty="0"/>
          </a:p>
        </p:txBody>
      </p:sp>
      <p:sp>
        <p:nvSpPr>
          <p:cNvPr id="12" name="Text Placeholder 11">
            <a:extLst>
              <a:ext uri="{FF2B5EF4-FFF2-40B4-BE49-F238E27FC236}">
                <a16:creationId xmlns:a16="http://schemas.microsoft.com/office/drawing/2014/main" id="{C5556202-541C-784B-9F6A-C037B1ED51F7}"/>
              </a:ext>
            </a:extLst>
          </p:cNvPr>
          <p:cNvSpPr>
            <a:spLocks noGrp="1"/>
          </p:cNvSpPr>
          <p:nvPr>
            <p:ph type="body" sz="quarter" idx="11" hasCustomPrompt="1"/>
          </p:nvPr>
        </p:nvSpPr>
        <p:spPr>
          <a:xfrm>
            <a:off x="7115175" y="0"/>
            <a:ext cx="5076825" cy="2714400"/>
          </a:xfrm>
        </p:spPr>
        <p:txBody>
          <a:bodyPr wrap="square" lIns="0" tIns="827999" rIns="1342800" bIns="0" anchor="t" anchorCtr="0">
            <a:noAutofit/>
          </a:bodyPr>
          <a:lstStyle>
            <a:lvl1pPr marL="0" indent="0" fontAlgn="t">
              <a:buNone/>
              <a:defRPr sz="4800" b="0" i="0">
                <a:solidFill>
                  <a:schemeClr val="tx1"/>
                </a:solidFill>
                <a:latin typeface="TWK Lausanne 450" panose="02000503040000020004" pitchFamily="2" charset="77"/>
              </a:defRPr>
            </a:lvl1pPr>
          </a:lstStyle>
          <a:p>
            <a:pPr lvl="0"/>
            <a:r>
              <a:rPr lang="en-US" dirty="0"/>
              <a:t>Insert Heading Here</a:t>
            </a:r>
          </a:p>
        </p:txBody>
      </p:sp>
      <p:sp>
        <p:nvSpPr>
          <p:cNvPr id="14" name="Text Placeholder 13">
            <a:extLst>
              <a:ext uri="{FF2B5EF4-FFF2-40B4-BE49-F238E27FC236}">
                <a16:creationId xmlns:a16="http://schemas.microsoft.com/office/drawing/2014/main" id="{28BFABC2-6454-CB4E-919A-AD03DCC39BB5}"/>
              </a:ext>
            </a:extLst>
          </p:cNvPr>
          <p:cNvSpPr>
            <a:spLocks noGrp="1"/>
          </p:cNvSpPr>
          <p:nvPr>
            <p:ph type="body" sz="quarter" idx="12" hasCustomPrompt="1"/>
          </p:nvPr>
        </p:nvSpPr>
        <p:spPr>
          <a:xfrm>
            <a:off x="7115174" y="3301200"/>
            <a:ext cx="5076826" cy="3556800"/>
          </a:xfrm>
        </p:spPr>
        <p:txBody>
          <a:bodyPr wrap="square" lIns="0" tIns="0" rIns="2304000" bIns="0">
            <a:noAutofit/>
          </a:bodyPr>
          <a:lstStyle>
            <a:lvl1pPr marL="0" marR="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sz="1800" b="0" i="0">
                <a:latin typeface="TWK Lausanne 300" panose="02000503040000020004" pitchFamily="2" charset="77"/>
              </a:defRPr>
            </a:lvl1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dirty="0"/>
              <a:t>Insert Subheading</a:t>
            </a:r>
            <a:br>
              <a:rPr lang="en-US" dirty="0"/>
            </a:br>
            <a:r>
              <a:rPr lang="en-US" dirty="0"/>
              <a:t>Insert Subheading</a:t>
            </a:r>
          </a:p>
        </p:txBody>
      </p:sp>
      <p:pic>
        <p:nvPicPr>
          <p:cNvPr id="7" name="Graphic 6">
            <a:extLst>
              <a:ext uri="{FF2B5EF4-FFF2-40B4-BE49-F238E27FC236}">
                <a16:creationId xmlns:a16="http://schemas.microsoft.com/office/drawing/2014/main" id="{C7902DD1-4734-594D-BB70-BA393B0D820C}"/>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10007600" y="5181600"/>
            <a:ext cx="2185200" cy="1677014"/>
          </a:xfrm>
          <a:prstGeom prst="rect">
            <a:avLst/>
          </a:prstGeom>
        </p:spPr>
      </p:pic>
    </p:spTree>
    <p:extLst>
      <p:ext uri="{BB962C8B-B14F-4D97-AF65-F5344CB8AC3E}">
        <p14:creationId xmlns:p14="http://schemas.microsoft.com/office/powerpoint/2010/main" val="112567991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3_Section Header">
    <p:spTree>
      <p:nvGrpSpPr>
        <p:cNvPr id="1" name=""/>
        <p:cNvGrpSpPr/>
        <p:nvPr/>
      </p:nvGrpSpPr>
      <p:grpSpPr>
        <a:xfrm>
          <a:off x="0" y="0"/>
          <a:ext cx="0" cy="0"/>
          <a:chOff x="0" y="0"/>
          <a:chExt cx="0" cy="0"/>
        </a:xfrm>
      </p:grpSpPr>
      <p:pic>
        <p:nvPicPr>
          <p:cNvPr id="8" name="Picture 6" descr="Icon&#10;&#10;Description automatically generated">
            <a:extLst>
              <a:ext uri="{FF2B5EF4-FFF2-40B4-BE49-F238E27FC236}">
                <a16:creationId xmlns:a16="http://schemas.microsoft.com/office/drawing/2014/main" id="{4AE7AB27-7283-4352-A1A2-5516CECFA9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ext Placeholder 7"/>
          <p:cNvSpPr>
            <a:spLocks noGrp="1"/>
          </p:cNvSpPr>
          <p:nvPr>
            <p:ph type="body" sz="quarter" idx="11"/>
          </p:nvPr>
        </p:nvSpPr>
        <p:spPr>
          <a:xfrm>
            <a:off x="-1" y="1422400"/>
            <a:ext cx="4701600" cy="144007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9"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
        <p:nvSpPr>
          <p:cNvPr id="11" name="Text Placeholder 7"/>
          <p:cNvSpPr>
            <a:spLocks noGrp="1"/>
          </p:cNvSpPr>
          <p:nvPr>
            <p:ph type="body" sz="quarter" idx="10"/>
          </p:nvPr>
        </p:nvSpPr>
        <p:spPr>
          <a:xfrm>
            <a:off x="0" y="3302000"/>
            <a:ext cx="4114800" cy="3556000"/>
          </a:xfrm>
        </p:spPr>
        <p:txBody>
          <a:bodyPr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lvl="0"/>
            <a:r>
              <a:rPr lang="en-US"/>
              <a:t>Click to edit Master text styles</a:t>
            </a:r>
          </a:p>
        </p:txBody>
      </p:sp>
      <p:sp>
        <p:nvSpPr>
          <p:cNvPr id="16" name="Text Placeholder 15"/>
          <p:cNvSpPr>
            <a:spLocks noGrp="1"/>
          </p:cNvSpPr>
          <p:nvPr>
            <p:ph type="body" sz="quarter" idx="13"/>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lvl="0"/>
            <a:r>
              <a:rPr lang="en-US"/>
              <a:t>Click to edit Master text styles</a:t>
            </a:r>
          </a:p>
        </p:txBody>
      </p:sp>
      <p:sp>
        <p:nvSpPr>
          <p:cNvPr id="18" name="Text Placeholder 8"/>
          <p:cNvSpPr>
            <a:spLocks noGrp="1"/>
          </p:cNvSpPr>
          <p:nvPr>
            <p:ph type="body" sz="quarter" idx="14"/>
          </p:nvPr>
        </p:nvSpPr>
        <p:spPr>
          <a:xfrm>
            <a:off x="7282575" y="2023950"/>
            <a:ext cx="3780000" cy="1054050"/>
          </a:xfrm>
        </p:spPr>
        <p:txBody>
          <a:bodyPr lIns="0" tIns="0" rIns="0" bIns="0">
            <a:noAutofit/>
          </a:bodyPr>
          <a:lstStyle>
            <a:lvl1pPr marL="0" indent="0" algn="ctr">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284964586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pic>
        <p:nvPicPr>
          <p:cNvPr id="5" name="Picture 6" descr="Icon&#10;&#10;Description automatically generated">
            <a:extLst>
              <a:ext uri="{FF2B5EF4-FFF2-40B4-BE49-F238E27FC236}">
                <a16:creationId xmlns:a16="http://schemas.microsoft.com/office/drawing/2014/main" id="{7C73C882-3B89-43B5-9C08-F08F2D584CE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Picture Placeholder 7"/>
          <p:cNvSpPr>
            <a:spLocks noGrp="1" noChangeAspect="1"/>
          </p:cNvSpPr>
          <p:nvPr>
            <p:ph type="pic" sz="quarter" idx="10"/>
          </p:nvPr>
        </p:nvSpPr>
        <p:spPr>
          <a:xfrm>
            <a:off x="649155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0" name="Text Placeholder 7"/>
          <p:cNvSpPr>
            <a:spLocks noGrp="1"/>
          </p:cNvSpPr>
          <p:nvPr>
            <p:ph type="body" sz="quarter" idx="11"/>
          </p:nvPr>
        </p:nvSpPr>
        <p:spPr>
          <a:xfrm>
            <a:off x="-1" y="1422400"/>
            <a:ext cx="4701600" cy="5435600"/>
          </a:xfrm>
        </p:spPr>
        <p:txBody>
          <a:bodyPr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lvl="0"/>
            <a:r>
              <a:rPr lang="en-US"/>
              <a:t>Click to edit Master text styles</a:t>
            </a:r>
          </a:p>
        </p:txBody>
      </p:sp>
      <p:sp>
        <p:nvSpPr>
          <p:cNvPr id="11" name="Text Placeholder 8"/>
          <p:cNvSpPr>
            <a:spLocks noGrp="1"/>
          </p:cNvSpPr>
          <p:nvPr>
            <p:ph type="body" sz="quarter" idx="12"/>
          </p:nvPr>
        </p:nvSpPr>
        <p:spPr>
          <a:xfrm>
            <a:off x="0" y="0"/>
            <a:ext cx="4114800" cy="1066800"/>
          </a:xfrm>
        </p:spPr>
        <p:txBody>
          <a:bodyPr lIns="381600" tIns="763200" rIns="0" bIns="0">
            <a:noAutofit/>
          </a:bodyPr>
          <a:lstStyle>
            <a:lvl1pPr marL="0" indent="0">
              <a:buNone/>
              <a:defRPr sz="2200" b="0" i="0">
                <a:latin typeface="TWK Lausanne 45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76807431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mparison">
    <p:bg>
      <p:bgPr>
        <a:solidFill>
          <a:srgbClr val="F7F5F2"/>
        </a:solidFill>
        <a:effectLst/>
      </p:bgPr>
    </p:bg>
    <p:spTree>
      <p:nvGrpSpPr>
        <p:cNvPr id="1" name=""/>
        <p:cNvGrpSpPr/>
        <p:nvPr/>
      </p:nvGrpSpPr>
      <p:grpSpPr>
        <a:xfrm>
          <a:off x="0" y="0"/>
          <a:ext cx="0" cy="0"/>
          <a:chOff x="0" y="0"/>
          <a:chExt cx="0" cy="0"/>
        </a:xfrm>
      </p:grpSpPr>
      <p:pic>
        <p:nvPicPr>
          <p:cNvPr id="2" name="Picture 6" descr="Graphical user interface&#10;&#10;Description automatically generated with medium confidence">
            <a:extLst>
              <a:ext uri="{FF2B5EF4-FFF2-40B4-BE49-F238E27FC236}">
                <a16:creationId xmlns:a16="http://schemas.microsoft.com/office/drawing/2014/main" id="{31314DAE-6C81-4106-892E-B15C1C452F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2199069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_Two Content">
    <p:spTree>
      <p:nvGrpSpPr>
        <p:cNvPr id="1" name=""/>
        <p:cNvGrpSpPr/>
        <p:nvPr/>
      </p:nvGrpSpPr>
      <p:grpSpPr>
        <a:xfrm>
          <a:off x="0" y="0"/>
          <a:ext cx="0" cy="0"/>
          <a:chOff x="0" y="0"/>
          <a:chExt cx="0" cy="0"/>
        </a:xfrm>
      </p:grpSpPr>
      <p:pic>
        <p:nvPicPr>
          <p:cNvPr id="4" name="Picture 6" descr="Shape&#10;&#10;Description automatically generated with medium confidence">
            <a:extLst>
              <a:ext uri="{FF2B5EF4-FFF2-40B4-BE49-F238E27FC236}">
                <a16:creationId xmlns:a16="http://schemas.microsoft.com/office/drawing/2014/main" id="{D0E72BA4-D5D8-4809-AFBC-9843BF55B6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Picture Placeholder 7"/>
          <p:cNvSpPr>
            <a:spLocks noGrp="1" noChangeAspect="1"/>
          </p:cNvSpPr>
          <p:nvPr>
            <p:ph type="pic" sz="quarter" idx="10"/>
          </p:nvPr>
        </p:nvSpPr>
        <p:spPr>
          <a:xfrm>
            <a:off x="338400" y="1157550"/>
            <a:ext cx="5364000" cy="5364000"/>
          </a:xfrm>
          <a:prstGeom prst="ellipse">
            <a:avLst/>
          </a:prstGeom>
        </p:spPr>
        <p:txBody>
          <a:bodyPr rtlCol="0">
            <a:normAutofit/>
          </a:bodyPr>
          <a:lstStyle/>
          <a:p>
            <a:pPr lvl="0"/>
            <a:r>
              <a:rPr lang="en-US" noProof="0"/>
              <a:t>Click icon to add picture</a:t>
            </a:r>
            <a:endParaRPr lang="en-US" noProof="0" dirty="0"/>
          </a:p>
        </p:txBody>
      </p:sp>
      <p:sp>
        <p:nvSpPr>
          <p:cNvPr id="13" name="Text Placeholder 8"/>
          <p:cNvSpPr>
            <a:spLocks noGrp="1"/>
          </p:cNvSpPr>
          <p:nvPr>
            <p:ph type="body" sz="quarter" idx="14"/>
          </p:nvPr>
        </p:nvSpPr>
        <p:spPr>
          <a:xfrm>
            <a:off x="6040800" y="821099"/>
            <a:ext cx="6151200" cy="4282241"/>
          </a:xfrm>
        </p:spPr>
        <p:txBody>
          <a:bodyPr lIns="0" tIns="0" rIns="0" bIns="0">
            <a:noAutofit/>
          </a:bodyPr>
          <a:lstStyle>
            <a:lvl1pPr marL="0" marR="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sz="1400" b="0" i="0">
                <a:latin typeface="TWK Lausanne 300" panose="02000503040000020004" pitchFamily="2" charset="77"/>
              </a:defRPr>
            </a:lvl1pPr>
          </a:lstStyle>
          <a:p>
            <a:pPr lvl="0"/>
            <a:r>
              <a:rPr lang="en-US"/>
              <a:t>Click to edit Master text styles</a:t>
            </a:r>
          </a:p>
        </p:txBody>
      </p:sp>
    </p:spTree>
    <p:extLst>
      <p:ext uri="{BB962C8B-B14F-4D97-AF65-F5344CB8AC3E}">
        <p14:creationId xmlns:p14="http://schemas.microsoft.com/office/powerpoint/2010/main" val="15133913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 histogram&#10;&#10;Description automatically generated">
            <a:extLst>
              <a:ext uri="{FF2B5EF4-FFF2-40B4-BE49-F238E27FC236}">
                <a16:creationId xmlns:a16="http://schemas.microsoft.com/office/drawing/2014/main" id="{EC1F9BB0-CF24-2841-8C9B-D0D9CCEEF9A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60682814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Chart, histogram&#10;&#10;Description automatically generated">
            <a:extLst>
              <a:ext uri="{FF2B5EF4-FFF2-40B4-BE49-F238E27FC236}">
                <a16:creationId xmlns:a16="http://schemas.microsoft.com/office/drawing/2014/main" id="{4D2A5C20-E9F2-1F46-9F07-8222C19D22E0}"/>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9558164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Chart&#10;&#10;Description automatically generated with medium confidence">
            <a:extLst>
              <a:ext uri="{FF2B5EF4-FFF2-40B4-BE49-F238E27FC236}">
                <a16:creationId xmlns:a16="http://schemas.microsoft.com/office/drawing/2014/main" id="{4A789E2F-CB2E-9748-A25D-1567D440796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238767314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3_Title and Content">
    <p:bg>
      <p:bgPr>
        <a:solidFill>
          <a:schemeClr val="bg1"/>
        </a:solidFill>
        <a:effectLst/>
      </p:bgPr>
    </p:bg>
    <p:spTree>
      <p:nvGrpSpPr>
        <p:cNvPr id="1" name=""/>
        <p:cNvGrpSpPr/>
        <p:nvPr/>
      </p:nvGrpSpPr>
      <p:grpSpPr>
        <a:xfrm>
          <a:off x="0" y="0"/>
          <a:ext cx="0" cy="0"/>
          <a:chOff x="0" y="0"/>
          <a:chExt cx="0" cy="0"/>
        </a:xfrm>
      </p:grpSpPr>
      <p:pic>
        <p:nvPicPr>
          <p:cNvPr id="4" name="Picture 3" descr="Icon&#10;&#10;Description automatically generated">
            <a:extLst>
              <a:ext uri="{FF2B5EF4-FFF2-40B4-BE49-F238E27FC236}">
                <a16:creationId xmlns:a16="http://schemas.microsoft.com/office/drawing/2014/main" id="{EAF3E749-9D2D-A748-8307-09B043848F69}"/>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11661000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_Title and Content">
    <p:bg>
      <p:bgPr>
        <a:solidFill>
          <a:schemeClr val="bg1"/>
        </a:solidFill>
        <a:effectLst/>
      </p:bgPr>
    </p:bg>
    <p:spTree>
      <p:nvGrpSpPr>
        <p:cNvPr id="1" name=""/>
        <p:cNvGrpSpPr/>
        <p:nvPr/>
      </p:nvGrpSpPr>
      <p:grpSpPr>
        <a:xfrm>
          <a:off x="0" y="0"/>
          <a:ext cx="0" cy="0"/>
          <a:chOff x="0" y="0"/>
          <a:chExt cx="0" cy="0"/>
        </a:xfrm>
      </p:grpSpPr>
      <p:pic>
        <p:nvPicPr>
          <p:cNvPr id="3" name="Picture 2" descr="A picture containing icon&#10;&#10;Description automatically generated">
            <a:extLst>
              <a:ext uri="{FF2B5EF4-FFF2-40B4-BE49-F238E27FC236}">
                <a16:creationId xmlns:a16="http://schemas.microsoft.com/office/drawing/2014/main" id="{E0EDE712-F690-534D-B6E2-E7BC23FFBAB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8" name="Text Placeholder 7">
            <a:extLst>
              <a:ext uri="{FF2B5EF4-FFF2-40B4-BE49-F238E27FC236}">
                <a16:creationId xmlns:a16="http://schemas.microsoft.com/office/drawing/2014/main" id="{1D42CA2C-ECAA-784B-8D93-5EF4069AFEE4}"/>
              </a:ext>
            </a:extLst>
          </p:cNvPr>
          <p:cNvSpPr>
            <a:spLocks noGrp="1"/>
          </p:cNvSpPr>
          <p:nvPr>
            <p:ph type="body" sz="quarter" idx="10" hasCustomPrompt="1"/>
          </p:nvPr>
        </p:nvSpPr>
        <p:spPr>
          <a:xfrm>
            <a:off x="6576000" y="952500"/>
            <a:ext cx="5616000" cy="5905500"/>
          </a:xfrm>
        </p:spPr>
        <p:txBody>
          <a:bodyPr wrap="square" lIns="0" tIns="0" rIns="806400" bIns="381600">
            <a:noAutofit/>
          </a:bodyPr>
          <a:lstStyle>
            <a:lvl1pPr marL="0" marR="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lang="en-GB" sz="16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1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 Lorem ipsum is placeholder text used in print.</a:t>
            </a:r>
          </a:p>
        </p:txBody>
      </p:sp>
      <p:sp>
        <p:nvSpPr>
          <p:cNvPr id="9" name="Text Placeholder 7">
            <a:extLst>
              <a:ext uri="{FF2B5EF4-FFF2-40B4-BE49-F238E27FC236}">
                <a16:creationId xmlns:a16="http://schemas.microsoft.com/office/drawing/2014/main" id="{F96D3AE6-1913-014A-AD78-EAC7D5557487}"/>
              </a:ext>
            </a:extLst>
          </p:cNvPr>
          <p:cNvSpPr>
            <a:spLocks noGrp="1"/>
          </p:cNvSpPr>
          <p:nvPr>
            <p:ph type="body" sz="quarter" idx="11" hasCustomPrompt="1"/>
          </p:nvPr>
        </p:nvSpPr>
        <p:spPr>
          <a:xfrm>
            <a:off x="0" y="0"/>
            <a:ext cx="4114800" cy="2246400"/>
          </a:xfrm>
        </p:spPr>
        <p:txBody>
          <a:bodyPr wrap="square" lIns="381600" tIns="954000" rIns="0" bIns="0">
            <a:noAutofit/>
          </a:bodyPr>
          <a:lstStyle>
            <a:lvl1pPr marL="0" indent="0" fontAlgn="t">
              <a:buNone/>
              <a:defRPr lang="en-GB" sz="2400" b="0" i="0" u="none" strike="noStrike" smtClean="0">
                <a:effectLst/>
                <a:latin typeface="Tiempos Headline Medium" panose="02020503060303060403" pitchFamily="18" charset="77"/>
              </a:defRPr>
            </a:lvl1pPr>
          </a:lstStyle>
          <a:p>
            <a:r>
              <a:rPr lang="en-GB" b="0" i="0" u="none" strike="noStrike" dirty="0">
                <a:solidFill>
                  <a:srgbClr val="000000"/>
                </a:solidFill>
                <a:effectLst/>
              </a:rPr>
              <a:t>Insert Heading</a:t>
            </a:r>
            <a:br>
              <a:rPr lang="en-GB" b="0" i="0" u="none" strike="noStrike" dirty="0">
                <a:solidFill>
                  <a:srgbClr val="000000"/>
                </a:solidFill>
                <a:effectLst/>
              </a:rPr>
            </a:br>
            <a:r>
              <a:rPr lang="en-GB" b="0" i="0" u="none" strike="noStrike" dirty="0">
                <a:solidFill>
                  <a:srgbClr val="000000"/>
                </a:solidFill>
                <a:effectLst/>
              </a:rPr>
              <a:t>Insert Heading</a:t>
            </a:r>
          </a:p>
        </p:txBody>
      </p:sp>
      <p:sp>
        <p:nvSpPr>
          <p:cNvPr id="12" name="Text Placeholder 11">
            <a:extLst>
              <a:ext uri="{FF2B5EF4-FFF2-40B4-BE49-F238E27FC236}">
                <a16:creationId xmlns:a16="http://schemas.microsoft.com/office/drawing/2014/main" id="{9D0863AB-7E4B-BF4C-BDCD-9591B56594E9}"/>
              </a:ext>
            </a:extLst>
          </p:cNvPr>
          <p:cNvSpPr>
            <a:spLocks noGrp="1"/>
          </p:cNvSpPr>
          <p:nvPr>
            <p:ph type="body" sz="quarter" idx="12" hasCustomPrompt="1"/>
          </p:nvPr>
        </p:nvSpPr>
        <p:spPr>
          <a:xfrm>
            <a:off x="0" y="0"/>
            <a:ext cx="1224000" cy="762000"/>
          </a:xfrm>
        </p:spPr>
        <p:txBody>
          <a:bodyPr wrap="square" lIns="381600" tIns="0" rIns="0" bIns="0" anchor="b" anchorCtr="0">
            <a:noAutofit/>
          </a:bodyPr>
          <a:lstStyle>
            <a:lvl1pPr marL="0" indent="0" fontAlgn="b">
              <a:buNone/>
              <a:defRPr sz="2200" b="0" i="0">
                <a:latin typeface="TWK Lausanne 450" panose="02000503040000020004" pitchFamily="2" charset="77"/>
              </a:defRPr>
            </a:lvl1pPr>
          </a:lstStyle>
          <a:p>
            <a:pPr lvl="0"/>
            <a:r>
              <a:rPr lang="en-US" dirty="0"/>
              <a:t>01</a:t>
            </a:r>
          </a:p>
        </p:txBody>
      </p:sp>
    </p:spTree>
    <p:extLst>
      <p:ext uri="{BB962C8B-B14F-4D97-AF65-F5344CB8AC3E}">
        <p14:creationId xmlns:p14="http://schemas.microsoft.com/office/powerpoint/2010/main" val="39071247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pic>
        <p:nvPicPr>
          <p:cNvPr id="8" name="Picture 7" descr="Icon&#10;&#10;Description automatically generated">
            <a:extLst>
              <a:ext uri="{FF2B5EF4-FFF2-40B4-BE49-F238E27FC236}">
                <a16:creationId xmlns:a16="http://schemas.microsoft.com/office/drawing/2014/main" id="{4A2D3534-2FF9-EC48-82BC-F63D5E125F5C}"/>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7" name="Text Placeholder 7">
            <a:extLst>
              <a:ext uri="{FF2B5EF4-FFF2-40B4-BE49-F238E27FC236}">
                <a16:creationId xmlns:a16="http://schemas.microsoft.com/office/drawing/2014/main" id="{FE66295C-6031-8D4C-A57B-9BAAFDC334DF}"/>
              </a:ext>
            </a:extLst>
          </p:cNvPr>
          <p:cNvSpPr>
            <a:spLocks noGrp="1"/>
          </p:cNvSpPr>
          <p:nvPr>
            <p:ph type="body" sz="quarter" idx="11" hasCustomPrompt="1"/>
          </p:nvPr>
        </p:nvSpPr>
        <p:spPr>
          <a:xfrm>
            <a:off x="-1" y="1422400"/>
            <a:ext cx="4701600" cy="1440070"/>
          </a:xfrm>
        </p:spPr>
        <p:txBody>
          <a:bodyPr wrap="square" lIns="381600" tIns="0" rIns="0" bIns="0">
            <a:noAutofit/>
          </a:bodyPr>
          <a:lstStyle>
            <a:lvl1pPr marL="0" marR="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lang="en-GB" sz="2400" b="0" i="0" u="none" strike="noStrike" smtClean="0">
                <a:effectLst/>
                <a:latin typeface="Tiempos Headline Medium" panose="02020503060303060403" pitchFamily="18" charset="77"/>
              </a:defRPr>
            </a:lvl1pPr>
          </a:lstStyle>
          <a:p>
            <a:pPr marL="0" marR="0" lvl="0" indent="0" algn="l" defTabSz="914400" rtl="0" eaLnBrk="1" fontAlgn="t" latinLnBrk="0" hangingPunct="1">
              <a:lnSpc>
                <a:spcPct val="9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br>
              <a:rPr lang="en-GB" b="0" i="0" u="none" strike="noStrike" dirty="0">
                <a:solidFill>
                  <a:srgbClr val="000000"/>
                </a:solidFill>
                <a:effectLst/>
              </a:rPr>
            </a:br>
            <a:r>
              <a:rPr lang="en-GB" b="0" i="0" u="none" strike="noStrike" dirty="0">
                <a:solidFill>
                  <a:srgbClr val="000000"/>
                </a:solidFill>
                <a:effectLst/>
              </a:rPr>
              <a:t>Pull-out Statement</a:t>
            </a:r>
          </a:p>
        </p:txBody>
      </p:sp>
      <p:sp>
        <p:nvSpPr>
          <p:cNvPr id="9" name="Text Placeholder 8">
            <a:extLst>
              <a:ext uri="{FF2B5EF4-FFF2-40B4-BE49-F238E27FC236}">
                <a16:creationId xmlns:a16="http://schemas.microsoft.com/office/drawing/2014/main" id="{AA9D7076-E525-E943-B244-86C986A2BCF8}"/>
              </a:ext>
            </a:extLst>
          </p:cNvPr>
          <p:cNvSpPr>
            <a:spLocks noGrp="1"/>
          </p:cNvSpPr>
          <p:nvPr>
            <p:ph type="body" sz="quarter" idx="12" hasCustomPrompt="1"/>
          </p:nvPr>
        </p:nvSpPr>
        <p:spPr>
          <a:xfrm>
            <a:off x="0" y="0"/>
            <a:ext cx="4114800" cy="1066800"/>
          </a:xfrm>
        </p:spPr>
        <p:txBody>
          <a:bodyPr wrap="square" lIns="381600" tIns="763200" rIns="0" bIns="0">
            <a:noAutofit/>
          </a:bodyPr>
          <a:lstStyle>
            <a:lvl1pPr marL="0" indent="0">
              <a:buNone/>
              <a:defRPr sz="2200" b="0" i="0">
                <a:latin typeface="TWK Lausanne 450" panose="02000503040000020004" pitchFamily="2" charset="77"/>
              </a:defRPr>
            </a:lvl1pPr>
          </a:lstStyle>
          <a:p>
            <a:pPr lvl="0"/>
            <a:r>
              <a:rPr lang="en-US" dirty="0"/>
              <a:t>Insert Heading Here</a:t>
            </a:r>
          </a:p>
        </p:txBody>
      </p:sp>
      <p:sp>
        <p:nvSpPr>
          <p:cNvPr id="11" name="Text Placeholder 7">
            <a:extLst>
              <a:ext uri="{FF2B5EF4-FFF2-40B4-BE49-F238E27FC236}">
                <a16:creationId xmlns:a16="http://schemas.microsoft.com/office/drawing/2014/main" id="{A17503B2-AAE8-7A4C-B1F8-87A9A9FC3BA3}"/>
              </a:ext>
            </a:extLst>
          </p:cNvPr>
          <p:cNvSpPr>
            <a:spLocks noGrp="1"/>
          </p:cNvSpPr>
          <p:nvPr>
            <p:ph type="body" sz="quarter" idx="10" hasCustomPrompt="1"/>
          </p:nvPr>
        </p:nvSpPr>
        <p:spPr>
          <a:xfrm>
            <a:off x="0" y="3302000"/>
            <a:ext cx="4114800" cy="3556000"/>
          </a:xfrm>
        </p:spPr>
        <p:txBody>
          <a:bodyPr wrap="square" lIns="381600" tIns="0" rIns="0" bIns="381600">
            <a:noAutofit/>
          </a:bodyPr>
          <a:lstStyle>
            <a:lvl1pPr marL="0" marR="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lang="en-GB" sz="1400" b="0" i="0" u="none" strike="noStrike" smtClean="0">
                <a:effectLst/>
                <a:latin typeface="TWK Lausanne 300" panose="02000503040000020004" pitchFamily="2" charset="77"/>
              </a:defRPr>
            </a:lvl1pPr>
          </a:lstStyle>
          <a:p>
            <a:pPr marL="0" marR="0" lvl="0" indent="0" algn="l" defTabSz="914400" rtl="0" eaLnBrk="1" fontAlgn="t" latinLnBrk="0" hangingPunct="1">
              <a:lnSpc>
                <a:spcPct val="100000"/>
              </a:lnSpc>
              <a:spcBef>
                <a:spcPts val="1000"/>
              </a:spcBef>
              <a:spcAft>
                <a:spcPts val="0"/>
              </a:spcAft>
              <a:buClrTx/>
              <a:buSzTx/>
              <a:buFont typeface="Arial" panose="020B0604020202020204" pitchFamily="34" charset="0"/>
              <a:buNone/>
              <a:tabLst/>
              <a:defRPr/>
            </a:pP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br>
              <a:rPr lang="en-GB" b="0" i="0" u="none" strike="noStrike" dirty="0">
                <a:solidFill>
                  <a:srgbClr val="000000"/>
                </a:solidFill>
                <a:effectLst/>
              </a:rPr>
            </a:br>
            <a:br>
              <a:rPr lang="en-GB" b="0" i="0" u="none" strike="noStrike" dirty="0">
                <a:solidFill>
                  <a:srgbClr val="000000"/>
                </a:solidFill>
                <a:effectLst/>
              </a:rPr>
            </a:br>
            <a:r>
              <a:rPr lang="en-GB" b="0" i="0" u="none" strike="noStrike" dirty="0">
                <a:solidFill>
                  <a:srgbClr val="000000"/>
                </a:solidFill>
                <a:effectLst/>
              </a:rPr>
              <a:t>Lorem ipsum is placeholder text commonly used in the graphic, print, and publishing industries for previewing layouts and visual </a:t>
            </a:r>
            <a:r>
              <a:rPr lang="en-GB" b="0" i="0" u="none" strike="noStrike" dirty="0" err="1">
                <a:solidFill>
                  <a:srgbClr val="000000"/>
                </a:solidFill>
                <a:effectLst/>
              </a:rPr>
              <a:t>mockups</a:t>
            </a:r>
            <a:r>
              <a:rPr lang="en-GB" b="0" i="0" u="none" strike="noStrike" dirty="0">
                <a:solidFill>
                  <a:srgbClr val="000000"/>
                </a:solidFill>
                <a:effectLst/>
              </a:rPr>
              <a:t>.</a:t>
            </a:r>
          </a:p>
        </p:txBody>
      </p:sp>
      <p:sp>
        <p:nvSpPr>
          <p:cNvPr id="16" name="Text Placeholder 15">
            <a:extLst>
              <a:ext uri="{FF2B5EF4-FFF2-40B4-BE49-F238E27FC236}">
                <a16:creationId xmlns:a16="http://schemas.microsoft.com/office/drawing/2014/main" id="{C34E88BB-7162-1D45-A2AB-BB4CDB33D465}"/>
              </a:ext>
            </a:extLst>
          </p:cNvPr>
          <p:cNvSpPr>
            <a:spLocks noGrp="1"/>
          </p:cNvSpPr>
          <p:nvPr>
            <p:ph type="body" sz="quarter" idx="13" hasCustomPrompt="1"/>
          </p:nvPr>
        </p:nvSpPr>
        <p:spPr>
          <a:xfrm>
            <a:off x="7282575" y="3078000"/>
            <a:ext cx="3780000" cy="3780000"/>
          </a:xfrm>
        </p:spPr>
        <p:txBody>
          <a:bodyPr/>
          <a:lstStyle>
            <a:lvl1pPr marL="0" marR="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sz="2400" b="0" i="0">
                <a:latin typeface="Tiempos Headline Medium" panose="02020503060303060403" pitchFamily="18" charset="77"/>
              </a:defRPr>
            </a:lvl1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GB" dirty="0"/>
              <a:t>Pull-out Statement</a:t>
            </a:r>
            <a:br>
              <a:rPr lang="en-GB" dirty="0"/>
            </a:br>
            <a:r>
              <a:rPr lang="en-GB" dirty="0"/>
              <a:t>Pull-out Statement</a:t>
            </a:r>
            <a:br>
              <a:rPr lang="en-US" dirty="0"/>
            </a:br>
            <a:r>
              <a:rPr lang="en-GB" dirty="0"/>
              <a:t>Pull-out Statement</a:t>
            </a:r>
            <a:endParaRPr lang="en-US" dirty="0"/>
          </a:p>
        </p:txBody>
      </p:sp>
      <p:sp>
        <p:nvSpPr>
          <p:cNvPr id="18" name="Text Placeholder 8">
            <a:extLst>
              <a:ext uri="{FF2B5EF4-FFF2-40B4-BE49-F238E27FC236}">
                <a16:creationId xmlns:a16="http://schemas.microsoft.com/office/drawing/2014/main" id="{56006184-EFF1-6B4C-B24E-041B38973518}"/>
              </a:ext>
            </a:extLst>
          </p:cNvPr>
          <p:cNvSpPr>
            <a:spLocks noGrp="1"/>
          </p:cNvSpPr>
          <p:nvPr>
            <p:ph type="body" sz="quarter" idx="14" hasCustomPrompt="1"/>
          </p:nvPr>
        </p:nvSpPr>
        <p:spPr>
          <a:xfrm>
            <a:off x="7282575" y="2023950"/>
            <a:ext cx="3780000" cy="1054050"/>
          </a:xfrm>
        </p:spPr>
        <p:txBody>
          <a:bodyPr wrap="square" lIns="0" tIns="0" rIns="0" bIns="0">
            <a:noAutofit/>
          </a:bodyPr>
          <a:lstStyle>
            <a:lvl1pPr marL="0" indent="0" algn="ctr">
              <a:buNone/>
              <a:defRPr sz="2200" b="0" i="0">
                <a:latin typeface="TWK Lausanne 450" panose="02000503040000020004" pitchFamily="2" charset="77"/>
              </a:defRPr>
            </a:lvl1pPr>
          </a:lstStyle>
          <a:p>
            <a:pPr lvl="0"/>
            <a:r>
              <a:rPr lang="en-US" dirty="0"/>
              <a:t>Heading</a:t>
            </a:r>
          </a:p>
        </p:txBody>
      </p:sp>
    </p:spTree>
    <p:extLst>
      <p:ext uri="{BB962C8B-B14F-4D97-AF65-F5344CB8AC3E}">
        <p14:creationId xmlns:p14="http://schemas.microsoft.com/office/powerpoint/2010/main" val="15660261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5.xml"/><Relationship Id="rId13" Type="http://schemas.openxmlformats.org/officeDocument/2006/relationships/slideLayout" Target="../slideLayouts/slideLayout30.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slideLayout" Target="../slideLayouts/slideLayout29.xml"/><Relationship Id="rId17" Type="http://schemas.openxmlformats.org/officeDocument/2006/relationships/theme" Target="../theme/theme2.xml"/><Relationship Id="rId2" Type="http://schemas.openxmlformats.org/officeDocument/2006/relationships/slideLayout" Target="../slideLayouts/slideLayout19.xml"/><Relationship Id="rId16" Type="http://schemas.openxmlformats.org/officeDocument/2006/relationships/slideLayout" Target="../slideLayouts/slideLayout33.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5" Type="http://schemas.openxmlformats.org/officeDocument/2006/relationships/slideLayout" Target="../slideLayouts/slideLayout3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 Id="rId14"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3"/>
          </a:xfrm>
          <a:prstGeom prst="rect">
            <a:avLst/>
          </a:prstGeom>
        </p:spPr>
        <p:txBody>
          <a:bodyPr vert="horz" lIns="91440" tIns="45720" rIns="91440" bIns="45720" rtlCol="0" anchor="ctr">
            <a:normAutofit/>
          </a:bodyPr>
          <a:lstStyle/>
          <a:p>
            <a:r>
              <a:rPr lang="en-GB"/>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5FCE627-728A-A945-ACCC-C53241782574}" type="datetimeFigureOut">
              <a:rPr lang="en-US" smtClean="0"/>
              <a:t>7/10/2025</a:t>
            </a:fld>
            <a:endParaRPr lang="en-US"/>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56F1897-49DC-334B-BDBD-6603CE1EBC9D}" type="slidenum">
              <a:rPr lang="en-US" smtClean="0"/>
              <a:t>‹#›</a:t>
            </a:fld>
            <a:endParaRPr lang="en-US"/>
          </a:p>
        </p:txBody>
      </p:sp>
    </p:spTree>
    <p:extLst>
      <p:ext uri="{BB962C8B-B14F-4D97-AF65-F5344CB8AC3E}">
        <p14:creationId xmlns:p14="http://schemas.microsoft.com/office/powerpoint/2010/main" val="3709322760"/>
      </p:ext>
    </p:extLst>
  </p:cSld>
  <p:clrMap bg1="lt1" tx1="dk1" bg2="lt2" tx2="dk2" accent1="accent1" accent2="accent2" accent3="accent3" accent4="accent4" accent5="accent5" accent6="accent6" hlink="hlink" folHlink="folHlink"/>
  <p:sldLayoutIdLst>
    <p:sldLayoutId id="2147483666" r:id="rId1"/>
    <p:sldLayoutId id="2147483676" r:id="rId2"/>
    <p:sldLayoutId id="2147483661" r:id="rId3"/>
    <p:sldLayoutId id="2147483662" r:id="rId4"/>
    <p:sldLayoutId id="2147483667" r:id="rId5"/>
    <p:sldLayoutId id="2147483668" r:id="rId6"/>
    <p:sldLayoutId id="2147483669" r:id="rId7"/>
    <p:sldLayoutId id="2147483670" r:id="rId8"/>
    <p:sldLayoutId id="2147483663" r:id="rId9"/>
    <p:sldLayoutId id="2147483674" r:id="rId10"/>
    <p:sldLayoutId id="2147483671" r:id="rId11"/>
    <p:sldLayoutId id="2147483672" r:id="rId12"/>
    <p:sldLayoutId id="2147483673" r:id="rId13"/>
    <p:sldLayoutId id="2147483664" r:id="rId14"/>
    <p:sldLayoutId id="2147483665" r:id="rId15"/>
    <p:sldLayoutId id="2147483675" r:id="rId16"/>
    <p:sldLayoutId id="2147483677" r:id="rId1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EF170E10-485D-42AD-B147-A9F02C7A020A}"/>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GB" altLang="en-US"/>
          </a:p>
        </p:txBody>
      </p:sp>
      <p:sp>
        <p:nvSpPr>
          <p:cNvPr id="1027" name="Text Placeholder 2">
            <a:extLst>
              <a:ext uri="{FF2B5EF4-FFF2-40B4-BE49-F238E27FC236}">
                <a16:creationId xmlns:a16="http://schemas.microsoft.com/office/drawing/2014/main" id="{B7EA6E3C-0A9E-4BA1-AC8C-533FF394A5DA}"/>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sp>
        <p:nvSpPr>
          <p:cNvPr id="4" name="Date Placeholder 3">
            <a:extLst>
              <a:ext uri="{FF2B5EF4-FFF2-40B4-BE49-F238E27FC236}">
                <a16:creationId xmlns:a16="http://schemas.microsoft.com/office/drawing/2014/main" id="{9AF70AAA-5F3F-42E2-96F9-3CCD98E6BDB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smtClean="0">
                <a:solidFill>
                  <a:schemeClr val="tx1">
                    <a:tint val="75000"/>
                  </a:schemeClr>
                </a:solidFill>
                <a:latin typeface="+mn-lt"/>
              </a:defRPr>
            </a:lvl1pPr>
          </a:lstStyle>
          <a:p>
            <a:pPr>
              <a:defRPr/>
            </a:pPr>
            <a:fld id="{F4087748-FAEB-4309-B72D-321AB7F48181}" type="datetimeFigureOut">
              <a:rPr lang="en-US"/>
              <a:pPr>
                <a:defRPr/>
              </a:pPr>
              <a:t>7/10/2025</a:t>
            </a:fld>
            <a:endParaRPr lang="en-US"/>
          </a:p>
        </p:txBody>
      </p:sp>
      <p:sp>
        <p:nvSpPr>
          <p:cNvPr id="5" name="Footer Placeholder 4">
            <a:extLst>
              <a:ext uri="{FF2B5EF4-FFF2-40B4-BE49-F238E27FC236}">
                <a16:creationId xmlns:a16="http://schemas.microsoft.com/office/drawing/2014/main" id="{EB6C7481-75C2-41CF-B8E6-7FD6B76E4ADA}"/>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p>
        </p:txBody>
      </p:sp>
      <p:sp>
        <p:nvSpPr>
          <p:cNvPr id="6" name="Slide Number Placeholder 5">
            <a:extLst>
              <a:ext uri="{FF2B5EF4-FFF2-40B4-BE49-F238E27FC236}">
                <a16:creationId xmlns:a16="http://schemas.microsoft.com/office/drawing/2014/main" id="{EDB13426-6221-4DC0-8824-F65F11FBE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87AF970E-BA87-4283-927E-D7D9ABB48671}" type="slidenum">
              <a:rPr lang="en-US"/>
              <a:pPr>
                <a:defRPr/>
              </a:pPr>
              <a:t>‹#›</a:t>
            </a:fld>
            <a:endParaRPr lang="en-US"/>
          </a:p>
        </p:txBody>
      </p:sp>
    </p:spTree>
    <p:extLst>
      <p:ext uri="{BB962C8B-B14F-4D97-AF65-F5344CB8AC3E}">
        <p14:creationId xmlns:p14="http://schemas.microsoft.com/office/powerpoint/2010/main" val="3834430082"/>
      </p:ext>
    </p:extLst>
  </p:cSld>
  <p:clrMap bg1="lt1" tx1="dk1" bg2="lt2" tx2="dk2" accent1="accent1" accent2="accent2" accent3="accent3" accent4="accent4" accent5="accent5" accent6="accent6" hlink="hlink" folHlink="folHlink"/>
  <p:sldLayoutIdLst>
    <p:sldLayoutId id="2147483680" r:id="rId1"/>
    <p:sldLayoutId id="2147483681" r:id="rId2"/>
    <p:sldLayoutId id="2147483682" r:id="rId3"/>
    <p:sldLayoutId id="2147483683" r:id="rId4"/>
    <p:sldLayoutId id="2147483684" r:id="rId5"/>
    <p:sldLayoutId id="2147483685" r:id="rId6"/>
    <p:sldLayoutId id="2147483686" r:id="rId7"/>
    <p:sldLayoutId id="2147483687" r:id="rId8"/>
    <p:sldLayoutId id="2147483688" r:id="rId9"/>
    <p:sldLayoutId id="2147483689" r:id="rId10"/>
    <p:sldLayoutId id="2147483690" r:id="rId11"/>
    <p:sldLayoutId id="2147483691" r:id="rId12"/>
    <p:sldLayoutId id="2147483692" r:id="rId13"/>
    <p:sldLayoutId id="2147483693" r:id="rId14"/>
    <p:sldLayoutId id="2147483694" r:id="rId15"/>
    <p:sldLayoutId id="2147483695" r:id="rId16"/>
  </p:sldLayoutIdLst>
  <p:txStyles>
    <p:titleStyle>
      <a:lvl1pPr algn="l" rtl="0" eaLnBrk="1" fontAlgn="base" hangingPunct="1">
        <a:lnSpc>
          <a:spcPct val="90000"/>
        </a:lnSpc>
        <a:spcBef>
          <a:spcPct val="0"/>
        </a:spcBef>
        <a:spcAft>
          <a:spcPct val="0"/>
        </a:spcAft>
        <a:defRPr sz="4400" kern="1200">
          <a:solidFill>
            <a:schemeClr val="tx1"/>
          </a:solidFill>
          <a:latin typeface="+mj-lt"/>
          <a:ea typeface="+mj-ea"/>
          <a:cs typeface="+mj-cs"/>
        </a:defRPr>
      </a:lvl1pPr>
      <a:lvl2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2pPr>
      <a:lvl3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3pPr>
      <a:lvl4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4pPr>
      <a:lvl5pPr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5pPr>
      <a:lvl6pPr marL="4572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6pPr>
      <a:lvl7pPr marL="9144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7pPr>
      <a:lvl8pPr marL="13716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8pPr>
      <a:lvl9pPr marL="1828800" algn="l" rtl="0" eaLnBrk="1" fontAlgn="base" hangingPunct="1">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eaLnBrk="1" fontAlgn="base" hangingPunct="1">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eaLnBrk="1" fontAlgn="base" hangingPunct="1">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1" fontAlgn="base" hangingPunct="1">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eaLnBrk="1" fontAlgn="base" hangingPunct="1">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7.xml"/></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7.jpeg"/><Relationship Id="rId1" Type="http://schemas.openxmlformats.org/officeDocument/2006/relationships/slideLayout" Target="../slideLayouts/slideLayout17.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8.jpeg"/><Relationship Id="rId1" Type="http://schemas.openxmlformats.org/officeDocument/2006/relationships/slideLayout" Target="../slideLayouts/slideLayout17.xml"/></Relationships>
</file>

<file path=ppt/slides/_rels/slide12.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7.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17.xml"/></Relationships>
</file>

<file path=ppt/slides/_rels/slide14.xml.rels><?xml version="1.0" encoding="UTF-8" standalone="yes"?>
<Relationships xmlns="http://schemas.openxmlformats.org/package/2006/relationships"><Relationship Id="rId2" Type="http://schemas.openxmlformats.org/officeDocument/2006/relationships/hyperlink" Target="mailto:recruitment@rightthere.org" TargetMode="Externa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 Id="rId4" Type="http://schemas.openxmlformats.org/officeDocument/2006/relationships/image" Target="../media/image24.pn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g"/><Relationship Id="rId1" Type="http://schemas.openxmlformats.org/officeDocument/2006/relationships/slideLayout" Target="../slideLayouts/slideLayout17.xml"/></Relationships>
</file>

<file path=ppt/slides/_rels/slide5.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26.xml"/><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7.xml"/></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image" Target="../media/image31.png"/><Relationship Id="rId1" Type="http://schemas.openxmlformats.org/officeDocument/2006/relationships/slideLayout" Target="../slideLayouts/slideLayout17.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BF17"/>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ABBA8C-6821-060A-9D0E-6852CC324C47}"/>
              </a:ext>
            </a:extLst>
          </p:cNvPr>
          <p:cNvSpPr>
            <a:spLocks noGrp="1"/>
          </p:cNvSpPr>
          <p:nvPr>
            <p:ph type="ctrTitle"/>
          </p:nvPr>
        </p:nvSpPr>
        <p:spPr>
          <a:xfrm>
            <a:off x="1342053" y="4080167"/>
            <a:ext cx="5459963" cy="2387600"/>
          </a:xfrm>
        </p:spPr>
        <p:txBody>
          <a:bodyPr anchor="t">
            <a:normAutofit/>
          </a:bodyPr>
          <a:lstStyle/>
          <a:p>
            <a:pPr algn="l"/>
            <a:r>
              <a:rPr lang="en-US" sz="3600" dirty="0">
                <a:latin typeface="Tiempos Headline Regular" panose="02020503060303060403" pitchFamily="18" charset="0"/>
              </a:rPr>
              <a:t>Job Pack  </a:t>
            </a:r>
            <a:br>
              <a:rPr lang="en-US" sz="3600" dirty="0">
                <a:latin typeface="Tiempos Headline Regular" panose="02020503060303060403" pitchFamily="18" charset="0"/>
              </a:rPr>
            </a:br>
            <a:r>
              <a:rPr lang="en-US" sz="3200" dirty="0">
                <a:latin typeface="Tiempos Headline Regular" panose="02020503060303060403" pitchFamily="18" charset="0"/>
              </a:rPr>
              <a:t>Volunteer Coordinator </a:t>
            </a:r>
            <a:r>
              <a:rPr lang="en-US" sz="3200" dirty="0" err="1">
                <a:latin typeface="Tiempos Headline Regular" panose="02020503060303060403" pitchFamily="18" charset="0"/>
              </a:rPr>
              <a:t>intandem</a:t>
            </a:r>
            <a:r>
              <a:rPr lang="en-US" sz="3200" dirty="0">
                <a:latin typeface="Tiempos Headline Regular" panose="02020503060303060403" pitchFamily="18" charset="0"/>
              </a:rPr>
              <a:t> Mentoring</a:t>
            </a:r>
            <a:br>
              <a:rPr lang="en-US" sz="4400" dirty="0">
                <a:latin typeface="Tiempos Headline Regular" panose="02020503060303060403" pitchFamily="18" charset="0"/>
              </a:rPr>
            </a:br>
            <a:r>
              <a:rPr lang="en-US" sz="1800" dirty="0">
                <a:latin typeface="TWK Lausanne 350" panose="02000503040000020004" pitchFamily="50" charset="0"/>
              </a:rPr>
              <a:t>(February 2025)</a:t>
            </a:r>
            <a:endParaRPr lang="en-GB" sz="4400" dirty="0"/>
          </a:p>
        </p:txBody>
      </p:sp>
      <p:pic>
        <p:nvPicPr>
          <p:cNvPr id="6" name="Picture 5" descr="A black background with white text&#10;&#10;Description automatically generated">
            <a:extLst>
              <a:ext uri="{FF2B5EF4-FFF2-40B4-BE49-F238E27FC236}">
                <a16:creationId xmlns:a16="http://schemas.microsoft.com/office/drawing/2014/main" id="{25CBEC15-EE35-3B88-776B-D4D179CB1B99}"/>
              </a:ext>
            </a:extLst>
          </p:cNvPr>
          <p:cNvPicPr>
            <a:picLocks noChangeAspect="1"/>
          </p:cNvPicPr>
          <p:nvPr/>
        </p:nvPicPr>
        <p:blipFill>
          <a:blip r:embed="rId2"/>
          <a:srcRect l="28263" t="25029" r="29261" b="25679"/>
          <a:stretch/>
        </p:blipFill>
        <p:spPr>
          <a:xfrm>
            <a:off x="979714" y="601823"/>
            <a:ext cx="4329404" cy="2827177"/>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61119D86-AC36-4F60-FF46-7B2B32229A13}"/>
              </a:ext>
            </a:extLst>
          </p:cNvPr>
          <p:cNvPicPr>
            <a:picLocks noChangeAspect="1"/>
          </p:cNvPicPr>
          <p:nvPr/>
        </p:nvPicPr>
        <p:blipFill>
          <a:blip r:embed="rId3"/>
          <a:stretch>
            <a:fillRect/>
          </a:stretch>
        </p:blipFill>
        <p:spPr>
          <a:xfrm>
            <a:off x="8197500" y="3729751"/>
            <a:ext cx="3790908" cy="2827178"/>
          </a:xfrm>
          <a:prstGeom prst="rect">
            <a:avLst/>
          </a:prstGeom>
        </p:spPr>
      </p:pic>
    </p:spTree>
    <p:extLst>
      <p:ext uri="{BB962C8B-B14F-4D97-AF65-F5344CB8AC3E}">
        <p14:creationId xmlns:p14="http://schemas.microsoft.com/office/powerpoint/2010/main" val="230359618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5B37C3-5CA8-7AC1-C2E1-2CBAA7634D2D}"/>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0999F819-0E81-46CD-FAAD-9C2ED63B4245}"/>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Essential skills and experience</a:t>
            </a:r>
          </a:p>
        </p:txBody>
      </p:sp>
      <p:sp>
        <p:nvSpPr>
          <p:cNvPr id="5" name="TextBox 4">
            <a:extLst>
              <a:ext uri="{FF2B5EF4-FFF2-40B4-BE49-F238E27FC236}">
                <a16:creationId xmlns:a16="http://schemas.microsoft.com/office/drawing/2014/main" id="{79A9E5BA-E0CE-E0A6-6C5A-EFE8DF7E2F3D}"/>
              </a:ext>
            </a:extLst>
          </p:cNvPr>
          <p:cNvSpPr txBox="1"/>
          <p:nvPr/>
        </p:nvSpPr>
        <p:spPr>
          <a:xfrm>
            <a:off x="5915025" y="1239340"/>
            <a:ext cx="5374432" cy="6088846"/>
          </a:xfrm>
          <a:prstGeom prst="rect">
            <a:avLst/>
          </a:prstGeom>
          <a:noFill/>
        </p:spPr>
        <p:txBody>
          <a:bodyPr wrap="square" rtlCol="0">
            <a:spAutoFit/>
          </a:bodyPr>
          <a:lstStyle/>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Knowledge of trauma informed approaches</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Commitment to ongoing CPD and ability to evidence this.</a:t>
            </a:r>
          </a:p>
          <a:p>
            <a:pPr marL="171450" lvl="0" indent="-171450">
              <a:lnSpc>
                <a:spcPct val="100000"/>
              </a:lnSpc>
              <a:spcBef>
                <a:spcPts val="600"/>
              </a:spcBef>
              <a:buSzPts val="1000"/>
              <a:buFont typeface="Arial" panose="020B0604020202020204" pitchFamily="34" charset="0"/>
              <a:buChar char="•"/>
            </a:pPr>
            <a:r>
              <a:rPr lang="en-GB" sz="11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continuous professional development and identifying L&amp;D opportunities relevant to the service</a:t>
            </a:r>
            <a:endParaRPr lang="en-GB" sz="11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volunteer and/or staff management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Excellent time management and organisational skills</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supporting young people and families with complex needs.</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Knowledge of the issues facing young people who are care-experienced and/or on the edges of care.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Knowledge of current relevant legislation and policies relating to children and young people.</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A working knowledge of child protection procedures.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developing and delivering training programmes and/or groupwork. </a:t>
            </a:r>
          </a:p>
          <a:p>
            <a:pPr marL="171450" indent="-171450">
              <a:lnSpc>
                <a:spcPct val="100000"/>
              </a:lnSpc>
              <a:spcBef>
                <a:spcPts val="600"/>
              </a:spcBef>
              <a:spcAft>
                <a:spcPts val="800"/>
              </a:spcAft>
              <a:buFont typeface="Arial" panose="020B0604020202020204" pitchFamily="34" charset="0"/>
              <a:buChar char="•"/>
            </a:pPr>
            <a:r>
              <a:rPr lang="en-GB" sz="1100" dirty="0">
                <a:effectLst/>
                <a:latin typeface="TWK Lausanne 350" panose="02000503040000020004" pitchFamily="50" charset="0"/>
                <a:ea typeface="Calibri" panose="020F0502020204030204" pitchFamily="34" charset="0"/>
                <a:cs typeface="Times New Roman" panose="02020603050405020304" pitchFamily="18" charset="0"/>
              </a:rPr>
              <a:t>Experience of multi-disciplinary working. </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Experience of recording records in line with GDPR and confidentiality procedures</a:t>
            </a:r>
          </a:p>
          <a:p>
            <a:pPr marL="171450" indent="-171450">
              <a:lnSpc>
                <a:spcPct val="100000"/>
              </a:lnSpc>
              <a:spcBef>
                <a:spcPts val="600"/>
              </a:spcBef>
              <a:spcAft>
                <a:spcPts val="800"/>
              </a:spcAft>
              <a:buFont typeface="Arial" panose="020B0604020202020204" pitchFamily="34" charset="0"/>
              <a:buChar char="•"/>
            </a:pPr>
            <a:r>
              <a:rPr lang="en-GB" sz="1100" dirty="0">
                <a:latin typeface="TWK Lausanne 350" panose="02000503040000020004" pitchFamily="50" charset="0"/>
                <a:ea typeface="Calibri" panose="020F0502020204030204" pitchFamily="34" charset="0"/>
                <a:cs typeface="Times New Roman" panose="02020603050405020304" pitchFamily="18" charset="0"/>
              </a:rPr>
              <a:t>F</a:t>
            </a:r>
            <a:r>
              <a:rPr lang="en-GB" sz="1100" dirty="0">
                <a:latin typeface="TWK Lausanne 350" panose="02000503040000020004" pitchFamily="50" charset="0"/>
                <a:ea typeface="Aptos" panose="020B0004020202020204" pitchFamily="34" charset="0"/>
                <a:cs typeface="Times New Roman" panose="02020603050405020304" pitchFamily="18" charset="0"/>
              </a:rPr>
              <a:t>ull drivers’ licence &amp; use of own vehicle for business use</a:t>
            </a:r>
          </a:p>
          <a:p>
            <a:pPr>
              <a:lnSpc>
                <a:spcPct val="100000"/>
              </a:lnSpc>
              <a:spcBef>
                <a:spcPts val="0"/>
              </a:spcBef>
            </a:pPr>
            <a:r>
              <a:rPr lang="en-GB" sz="1100" dirty="0">
                <a:latin typeface="TWK Lausanne 350" panose="02000503040000020004" pitchFamily="50" charset="0"/>
                <a:ea typeface="Aptos" panose="020B0004020202020204" pitchFamily="34" charset="0"/>
                <a:cs typeface="Times New Roman" panose="02020603050405020304" pitchFamily="18" charset="0"/>
              </a:rPr>
              <a:t>(Note: Employees must hold insurance that covers domestic and business use).</a:t>
            </a:r>
          </a:p>
          <a:p>
            <a:pPr marL="171450" indent="-171450">
              <a:lnSpc>
                <a:spcPct val="100000"/>
              </a:lnSpc>
              <a:spcBef>
                <a:spcPts val="600"/>
              </a:spcBef>
              <a:spcAft>
                <a:spcPts val="800"/>
              </a:spcAft>
              <a:buFont typeface="Arial" panose="020B0604020202020204" pitchFamily="34" charset="0"/>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Bef>
                <a:spcPts val="600"/>
              </a:spcBef>
              <a:spcAft>
                <a:spcPts val="800"/>
              </a:spcAft>
              <a:buFont typeface="Arial" panose="020B0604020202020204" pitchFamily="34" charset="0"/>
              <a:buChar char="•"/>
            </a:pP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6" name="Group 5">
            <a:extLst>
              <a:ext uri="{FF2B5EF4-FFF2-40B4-BE49-F238E27FC236}">
                <a16:creationId xmlns:a16="http://schemas.microsoft.com/office/drawing/2014/main" id="{128ADD6F-83AB-DE5A-74D2-FF61B3F73E41}"/>
              </a:ext>
            </a:extLst>
          </p:cNvPr>
          <p:cNvGrpSpPr/>
          <p:nvPr/>
        </p:nvGrpSpPr>
        <p:grpSpPr>
          <a:xfrm>
            <a:off x="0" y="1230825"/>
            <a:ext cx="5627175" cy="5627175"/>
            <a:chOff x="0" y="1230825"/>
            <a:chExt cx="5627175" cy="5627175"/>
          </a:xfrm>
        </p:grpSpPr>
        <p:pic>
          <p:nvPicPr>
            <p:cNvPr id="8" name="Picture 7" descr="Two women posing with flowers in pots&#10;&#10;Description automatically generated">
              <a:extLst>
                <a:ext uri="{FF2B5EF4-FFF2-40B4-BE49-F238E27FC236}">
                  <a16:creationId xmlns:a16="http://schemas.microsoft.com/office/drawing/2014/main" id="{335E7C50-3DC6-AD65-0CC6-6B24FF655CB6}"/>
                </a:ext>
              </a:extLst>
            </p:cNvPr>
            <p:cNvPicPr>
              <a:picLocks noChangeAspect="1"/>
            </p:cNvPicPr>
            <p:nvPr/>
          </p:nvPicPr>
          <p:blipFill rotWithShape="1">
            <a:blip r:embed="rId2"/>
            <a:srcRect l="16667" r="17925" b="5440"/>
            <a:stretch/>
          </p:blipFill>
          <p:spPr>
            <a:xfrm>
              <a:off x="145032" y="1472495"/>
              <a:ext cx="5337110" cy="5143834"/>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3BC7321-B651-9AB4-98A0-80C7D64E881A}"/>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320965084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AD11635-C92A-EAFA-3A20-C0D3D733B6B8}"/>
            </a:ext>
          </a:extLst>
        </p:cNvPr>
        <p:cNvGrpSpPr/>
        <p:nvPr/>
      </p:nvGrpSpPr>
      <p:grpSpPr>
        <a:xfrm>
          <a:off x="0" y="0"/>
          <a:ext cx="0" cy="0"/>
          <a:chOff x="0" y="0"/>
          <a:chExt cx="0" cy="0"/>
        </a:xfrm>
      </p:grpSpPr>
      <p:sp>
        <p:nvSpPr>
          <p:cNvPr id="3" name="Subtitle 2">
            <a:extLst>
              <a:ext uri="{FF2B5EF4-FFF2-40B4-BE49-F238E27FC236}">
                <a16:creationId xmlns:a16="http://schemas.microsoft.com/office/drawing/2014/main" id="{1F77A093-778D-1D00-7ADF-6FC38548F51B}"/>
              </a:ext>
            </a:extLst>
          </p:cNvPr>
          <p:cNvSpPr>
            <a:spLocks noGrp="1"/>
          </p:cNvSpPr>
          <p:nvPr>
            <p:ph type="subTitle" idx="1"/>
          </p:nvPr>
        </p:nvSpPr>
        <p:spPr>
          <a:xfrm>
            <a:off x="190500" y="230188"/>
            <a:ext cx="5724525" cy="550862"/>
          </a:xfrm>
        </p:spPr>
        <p:txBody>
          <a:bodyPr>
            <a:normAutofit/>
          </a:bodyPr>
          <a:lstStyle/>
          <a:p>
            <a:pPr algn="l"/>
            <a:r>
              <a:rPr lang="en-GB" sz="3200" dirty="0">
                <a:latin typeface="Tiempos Headline Regular" panose="02020503060303060403" pitchFamily="18" charset="0"/>
              </a:rPr>
              <a:t>Desirable skills and experience</a:t>
            </a:r>
          </a:p>
        </p:txBody>
      </p:sp>
      <p:sp>
        <p:nvSpPr>
          <p:cNvPr id="5" name="TextBox 4">
            <a:extLst>
              <a:ext uri="{FF2B5EF4-FFF2-40B4-BE49-F238E27FC236}">
                <a16:creationId xmlns:a16="http://schemas.microsoft.com/office/drawing/2014/main" id="{19A0A8D7-3D64-4155-E82E-DDD5EEEB91A0}"/>
              </a:ext>
            </a:extLst>
          </p:cNvPr>
          <p:cNvSpPr txBox="1"/>
          <p:nvPr/>
        </p:nvSpPr>
        <p:spPr>
          <a:xfrm>
            <a:off x="5915025" y="1239340"/>
            <a:ext cx="5374432" cy="2000548"/>
          </a:xfrm>
          <a:prstGeom prst="rect">
            <a:avLst/>
          </a:prstGeom>
          <a:noFill/>
        </p:spPr>
        <p:txBody>
          <a:bodyPr wrap="square" rtlCol="0">
            <a:spAutoFit/>
          </a:bodyPr>
          <a:lstStyle/>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Experience of Mentoring or Volunteering</a:t>
            </a: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coordinating events </a:t>
            </a: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Experience of </a:t>
            </a:r>
            <a:r>
              <a:rPr lang="en-GB" sz="1200" dirty="0">
                <a:latin typeface="TWK Lausanne 350" panose="02000503040000020004" pitchFamily="50" charset="0"/>
                <a:ea typeface="Calibri" panose="020F0502020204030204" pitchFamily="34" charset="0"/>
                <a:cs typeface="Times New Roman" panose="02020603050405020304" pitchFamily="18" charset="0"/>
              </a:rPr>
              <a:t> coordinating/facilitating support groups and/or forums.</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0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Knowledge of mentoring approaches. </a:t>
            </a:r>
          </a:p>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Educated to SVQ Level 3 or HNC level equivalent in a relevant subject</a:t>
            </a:r>
          </a:p>
          <a:p>
            <a:pPr marL="171450" indent="-171450">
              <a:lnSpc>
                <a:spcPct val="100000"/>
              </a:lnSpc>
              <a:spcAft>
                <a:spcPts val="800"/>
              </a:spcAft>
              <a:buFont typeface="Arial" panose="020B0604020202020204" pitchFamily="34" charset="0"/>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Possession of/or willing to work towards SVQ4 management</a:t>
            </a:r>
          </a:p>
          <a:p>
            <a:pPr marL="171450" indent="-171450">
              <a:lnSpc>
                <a:spcPct val="100000"/>
              </a:lnSpc>
              <a:spcAft>
                <a:spcPts val="800"/>
              </a:spcAft>
              <a:buFont typeface="Arial" panose="020B0604020202020204" pitchFamily="34" charset="0"/>
              <a:buChar char="•"/>
            </a:pP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p:txBody>
      </p:sp>
      <p:grpSp>
        <p:nvGrpSpPr>
          <p:cNvPr id="4" name="Group 3">
            <a:extLst>
              <a:ext uri="{FF2B5EF4-FFF2-40B4-BE49-F238E27FC236}">
                <a16:creationId xmlns:a16="http://schemas.microsoft.com/office/drawing/2014/main" id="{83DB64FA-840D-2CDD-0C3F-B90A56892263}"/>
              </a:ext>
            </a:extLst>
          </p:cNvPr>
          <p:cNvGrpSpPr/>
          <p:nvPr/>
        </p:nvGrpSpPr>
        <p:grpSpPr>
          <a:xfrm>
            <a:off x="-1" y="1230825"/>
            <a:ext cx="5627176" cy="5627175"/>
            <a:chOff x="-1" y="1230825"/>
            <a:chExt cx="5627176" cy="5627175"/>
          </a:xfrm>
        </p:grpSpPr>
        <p:pic>
          <p:nvPicPr>
            <p:cNvPr id="2" name="Picture 1">
              <a:extLst>
                <a:ext uri="{FF2B5EF4-FFF2-40B4-BE49-F238E27FC236}">
                  <a16:creationId xmlns:a16="http://schemas.microsoft.com/office/drawing/2014/main" id="{0CD47148-0B30-B78B-D993-8D11E1890B75}"/>
                </a:ext>
              </a:extLst>
            </p:cNvPr>
            <p:cNvPicPr>
              <a:picLocks noChangeAspect="1"/>
            </p:cNvPicPr>
            <p:nvPr/>
          </p:nvPicPr>
          <p:blipFill>
            <a:blip r:embed="rId2"/>
            <a:srcRect l="11091" r="11091"/>
            <a:stretch/>
          </p:blipFill>
          <p:spPr>
            <a:xfrm>
              <a:off x="-1" y="1525319"/>
              <a:ext cx="5533053" cy="5332681"/>
            </a:xfrm>
            <a:prstGeom prst="rect">
              <a:avLst/>
            </a:prstGeom>
          </p:spPr>
        </p:pic>
        <p:pic>
          <p:nvPicPr>
            <p:cNvPr id="9" name="Picture 8" descr="A black hexagon on a yellow background&#10;&#10;Description automatically generated">
              <a:extLst>
                <a:ext uri="{FF2B5EF4-FFF2-40B4-BE49-F238E27FC236}">
                  <a16:creationId xmlns:a16="http://schemas.microsoft.com/office/drawing/2014/main" id="{4876A8A8-A8CC-B14E-DD8A-49110D14F3BF}"/>
                </a:ext>
              </a:extLst>
            </p:cNvPr>
            <p:cNvPicPr>
              <a:picLocks noChangeAspect="1"/>
            </p:cNvPicPr>
            <p:nvPr/>
          </p:nvPicPr>
          <p:blipFill>
            <a:blip r:embed="rId3"/>
            <a:stretch>
              <a:fillRect/>
            </a:stretch>
          </p:blipFill>
          <p:spPr>
            <a:xfrm>
              <a:off x="0" y="1230825"/>
              <a:ext cx="5627175" cy="5627175"/>
            </a:xfrm>
            <a:prstGeom prst="rect">
              <a:avLst/>
            </a:prstGeom>
          </p:spPr>
        </p:pic>
      </p:grpSp>
    </p:spTree>
    <p:extLst>
      <p:ext uri="{BB962C8B-B14F-4D97-AF65-F5344CB8AC3E}">
        <p14:creationId xmlns:p14="http://schemas.microsoft.com/office/powerpoint/2010/main" val="59033986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19202" y="224048"/>
            <a:ext cx="8739060" cy="584775"/>
          </a:xfrm>
          <a:prstGeom prst="rect">
            <a:avLst/>
          </a:prstGeom>
          <a:noFill/>
        </p:spPr>
        <p:txBody>
          <a:bodyPr wrap="square" rtlCol="0">
            <a:spAutoFit/>
          </a:bodyPr>
          <a:lstStyle/>
          <a:p>
            <a:r>
              <a:rPr lang="en-GB" sz="3200" dirty="0">
                <a:latin typeface="Tiempos Headline Regular" panose="02020503060303060403" pitchFamily="18" charset="0"/>
              </a:rPr>
              <a:t>Role Details  </a:t>
            </a:r>
          </a:p>
        </p:txBody>
      </p:sp>
      <p:sp>
        <p:nvSpPr>
          <p:cNvPr id="8" name="TextBox 7">
            <a:extLst>
              <a:ext uri="{FF2B5EF4-FFF2-40B4-BE49-F238E27FC236}">
                <a16:creationId xmlns:a16="http://schemas.microsoft.com/office/drawing/2014/main" id="{619B6A0B-1B81-972F-AB73-9865BCE66301}"/>
              </a:ext>
            </a:extLst>
          </p:cNvPr>
          <p:cNvSpPr txBox="1"/>
          <p:nvPr/>
        </p:nvSpPr>
        <p:spPr>
          <a:xfrm>
            <a:off x="5346441" y="788536"/>
            <a:ext cx="6388359" cy="5919569"/>
          </a:xfrm>
          <a:prstGeom prst="rect">
            <a:avLst/>
          </a:prstGeom>
          <a:noFill/>
        </p:spPr>
        <p:txBody>
          <a:bodyPr wrap="square">
            <a:spAutoFit/>
          </a:bodyPr>
          <a:lstStyle/>
          <a:p>
            <a:pPr algn="l" rtl="0" fontAlgn="base"/>
            <a:endParaRPr lang="en-GB" sz="1200" b="0" i="0" dirty="0">
              <a:solidFill>
                <a:srgbClr val="000000"/>
              </a:solidFill>
              <a:effectLst/>
              <a:latin typeface="Segoe UI" panose="020B0502040204020203" pitchFamily="34" charset="0"/>
            </a:endParaRPr>
          </a:p>
          <a:p>
            <a:pPr lvl="0">
              <a:lnSpc>
                <a:spcPct val="107000"/>
              </a:lnSpc>
              <a:spcAft>
                <a:spcPts val="800"/>
              </a:spcAft>
            </a:pPr>
            <a:r>
              <a:rPr lang="en-GB" sz="1200" b="1" dirty="0">
                <a:latin typeface="TWK Lausanne 350" panose="02000503040000020004" pitchFamily="50" charset="0"/>
                <a:ea typeface="Calibri" panose="020F0502020204030204" pitchFamily="34" charset="0"/>
                <a:cs typeface="Times New Roman" panose="02020603050405020304" pitchFamily="18" charset="0"/>
              </a:rPr>
              <a:t>Contract: 		Full time, permanent, 35 hours per week.  </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Salary: 		SCP 23-26 (£26,036 - £28,571 per annum)</a:t>
            </a:r>
            <a:br>
              <a:rPr lang="en-GB" sz="1200" b="1" dirty="0">
                <a:latin typeface="TWK Lausanne 350" panose="02000503040000020004" pitchFamily="50" charset="0"/>
                <a:ea typeface="Calibri" panose="020F0502020204030204" pitchFamily="34" charset="0"/>
                <a:cs typeface="Times New Roman" panose="02020603050405020304" pitchFamily="18" charset="0"/>
              </a:rPr>
            </a:br>
            <a:r>
              <a:rPr lang="en-GB" sz="1200" b="1" dirty="0">
                <a:latin typeface="TWK Lausanne 350" panose="02000503040000020004" pitchFamily="50" charset="0"/>
                <a:ea typeface="Calibri" panose="020F0502020204030204" pitchFamily="34" charset="0"/>
                <a:cs typeface="Times New Roman" panose="02020603050405020304" pitchFamily="18" charset="0"/>
              </a:rPr>
              <a:t>Reporting to: 	Service Manager</a:t>
            </a:r>
            <a:br>
              <a:rPr lang="en-GB" sz="1200" dirty="0">
                <a:latin typeface="TWK Lausanne 350" panose="02000503040000020004" pitchFamily="50" charset="0"/>
                <a:ea typeface="Calibri" panose="020F0502020204030204" pitchFamily="34" charset="0"/>
                <a:cs typeface="Times New Roman" panose="02020603050405020304" pitchFamily="18" charset="0"/>
              </a:rPr>
            </a:b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indent="-342900">
              <a:lnSpc>
                <a:spcPct val="107000"/>
              </a:lnSpc>
              <a:spcAft>
                <a:spcPts val="800"/>
              </a:spcAft>
              <a:buFont typeface="Symbol" panose="05050102010706020507" pitchFamily="18" charset="2"/>
              <a:buChar char="®"/>
            </a:pPr>
            <a:r>
              <a:rPr lang="en-GB" sz="1200" dirty="0">
                <a:latin typeface="TWK Lausanne 350" panose="02000503040000020004" pitchFamily="50" charset="0"/>
                <a:ea typeface="Calibri" panose="020F0502020204030204" pitchFamily="34" charset="0"/>
                <a:cs typeface="Times New Roman" panose="02020603050405020304" pitchFamily="18" charset="0"/>
              </a:rPr>
              <a:t>Working hours are Monday to Friday – worked flexibly between the hours of 8.00am to 6.00pm, depending on the needs of the service, with one-hour unpaid break. Flexibility will be required to meet the needs of people we support and volunteers. Some evenings and weekends will be required.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Your core place of work will</a:t>
            </a:r>
            <a:r>
              <a:rPr lang="en-GB" sz="1200" dirty="0">
                <a:latin typeface="TWK Lausanne 350" panose="02000503040000020004" pitchFamily="50" charset="0"/>
                <a:ea typeface="Calibri" panose="020F0502020204030204" pitchFamily="34" charset="0"/>
                <a:cs typeface="Times New Roman" panose="02020603050405020304" pitchFamily="18" charset="0"/>
              </a:rPr>
              <a:t> be 15 Dava Street, Glasgow, G51 2JA. You are also required to work in the local community, and you will be paid travel expenses between your usual place of work and appointments undertaken in the course of your duties. Alternatively, you may choose to work remotely from your home address where appropriate. Working arrangements are in agreement with the line manager based on the needs of the service.</a:t>
            </a:r>
          </a:p>
          <a:p>
            <a:pPr marL="34290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Times New Roman" panose="02020603050405020304" pitchFamily="18" charset="0"/>
                <a:cs typeface="Arial" panose="020B0604020202020204" pitchFamily="34" charset="0"/>
              </a:rPr>
              <a:t>You may be required to work from such other place as the organisation may reasonably require from time to time.</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Annual leave entitlement of 210 hours holiday (equivalent to 6 weeks) pro rata per year in the first year rising to 280 hours (equivalent to 8 weeks) pro rata per year in the second. This includes public holidays.</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All appointments are subject to a minimum of a 12-week probationary period. </a:t>
            </a: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You will be automatically enrolled into the People’s </a:t>
            </a:r>
            <a:r>
              <a:rPr lang="en-GB" sz="1200" dirty="0">
                <a:latin typeface="TWK Lausanne 350" panose="02000503040000020004" pitchFamily="50" charset="0"/>
                <a:ea typeface="Calibri" panose="020F0502020204030204" pitchFamily="34" charset="0"/>
                <a:cs typeface="Times New Roman" panose="02020603050405020304" pitchFamily="18" charset="0"/>
              </a:rPr>
              <a:t>Pension. Deductions will be taken from your salary in the month you will complete 3-months of employment</a:t>
            </a:r>
            <a:endParaRPr lang="en-GB" sz="1200" dirty="0">
              <a:effectLst/>
              <a:latin typeface="TWK Lausanne 350" panose="02000503040000020004" pitchFamily="50" charset="0"/>
              <a:ea typeface="Calibri" panose="020F0502020204030204" pitchFamily="34" charset="0"/>
              <a:cs typeface="Times New Roman" panose="02020603050405020304" pitchFamily="18" charset="0"/>
            </a:endParaRPr>
          </a:p>
          <a:p>
            <a:pPr marL="342900" lvl="0" indent="-342900">
              <a:lnSpc>
                <a:spcPct val="107000"/>
              </a:lnSpc>
              <a:spcAft>
                <a:spcPts val="800"/>
              </a:spcAft>
              <a:buFont typeface="Symbol" panose="05050102010706020507" pitchFamily="18" charset="2"/>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It is the nature of the work of Right There that tasks and responsibilities are, in many circumstances unpredictable and varied. All employees are, therefore, expected to work in a flexible way when the occasion arises.</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p:txBody>
      </p:sp>
      <p:pic>
        <p:nvPicPr>
          <p:cNvPr id="9" name="Picture 8">
            <a:extLst>
              <a:ext uri="{FF2B5EF4-FFF2-40B4-BE49-F238E27FC236}">
                <a16:creationId xmlns:a16="http://schemas.microsoft.com/office/drawing/2014/main" id="{B4B8CAC3-FA76-7118-4B72-8870C7078648}"/>
              </a:ext>
            </a:extLst>
          </p:cNvPr>
          <p:cNvPicPr>
            <a:picLocks noChangeAspect="1"/>
          </p:cNvPicPr>
          <p:nvPr/>
        </p:nvPicPr>
        <p:blipFill>
          <a:blip r:embed="rId2"/>
          <a:srcRect/>
          <a:stretch/>
        </p:blipFill>
        <p:spPr>
          <a:xfrm>
            <a:off x="0" y="1905861"/>
            <a:ext cx="4952139" cy="4952139"/>
          </a:xfrm>
          <a:prstGeom prst="rect">
            <a:avLst/>
          </a:prstGeom>
        </p:spPr>
      </p:pic>
    </p:spTree>
    <p:extLst>
      <p:ext uri="{BB962C8B-B14F-4D97-AF65-F5344CB8AC3E}">
        <p14:creationId xmlns:p14="http://schemas.microsoft.com/office/powerpoint/2010/main" val="94621001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775E503-E4C9-9ACB-19E6-B46F25322EB8}"/>
              </a:ext>
            </a:extLst>
          </p:cNvPr>
          <p:cNvSpPr txBox="1"/>
          <p:nvPr/>
        </p:nvSpPr>
        <p:spPr>
          <a:xfrm>
            <a:off x="6096000" y="1091091"/>
            <a:ext cx="5778500" cy="6093976"/>
          </a:xfrm>
          <a:prstGeom prst="rect">
            <a:avLst/>
          </a:prstGeom>
          <a:noFill/>
        </p:spPr>
        <p:txBody>
          <a:bodyPr wrap="square">
            <a:spAutoFit/>
          </a:bodyPr>
          <a:lstStyle/>
          <a:p>
            <a:pPr algn="l"/>
            <a:r>
              <a:rPr lang="en-GB" sz="1400" dirty="0">
                <a:solidFill>
                  <a:srgbClr val="000000"/>
                </a:solidFill>
                <a:latin typeface="TWK Lausanne 350" panose="02000503040000020004" pitchFamily="50" charset="0"/>
              </a:rPr>
              <a:t>We know how dedicated our people are and we want to help you achieve a good work/life balance – and make it easier to enjoy life’s special moments! </a:t>
            </a:r>
          </a:p>
          <a:p>
            <a:pPr algn="l"/>
            <a:endParaRPr lang="en-GB" sz="1400" dirty="0">
              <a:solidFill>
                <a:srgbClr val="000000"/>
              </a:solidFill>
              <a:latin typeface="TWK Lausanne 350" panose="02000503040000020004" pitchFamily="50" charset="0"/>
            </a:endParaRPr>
          </a:p>
          <a:p>
            <a:pPr algn="l"/>
            <a:r>
              <a:rPr lang="en-GB" sz="1400" dirty="0">
                <a:solidFill>
                  <a:srgbClr val="000000"/>
                </a:solidFill>
                <a:latin typeface="TWK Lausanne 350" panose="02000503040000020004" pitchFamily="50" charset="0"/>
              </a:rPr>
              <a:t>That’s why we’ve got a range of enhanced family-friendly and wellbeing benefits to give you some well deserved perks of being a Right There employee. </a:t>
            </a:r>
            <a:br>
              <a:rPr lang="en-GB" sz="1400" dirty="0">
                <a:solidFill>
                  <a:srgbClr val="000000"/>
                </a:solidFill>
                <a:latin typeface="TWK Lausanne 350" panose="02000503040000020004" pitchFamily="50" charset="0"/>
              </a:rPr>
            </a:br>
            <a:br>
              <a:rPr lang="en-GB" sz="1400" dirty="0">
                <a:solidFill>
                  <a:srgbClr val="000000"/>
                </a:solidFill>
                <a:latin typeface="TWK Lausanne 350" panose="02000503040000020004" pitchFamily="50" charset="0"/>
              </a:rPr>
            </a:br>
            <a:r>
              <a:rPr lang="en-GB" sz="1400" b="1" dirty="0">
                <a:solidFill>
                  <a:srgbClr val="000000"/>
                </a:solidFill>
                <a:latin typeface="TWK Lausanne 350" panose="02000503040000020004" pitchFamily="50" charset="0"/>
              </a:rPr>
              <a:t>Benefits include: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Hybrid working – work where is best for you and your role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buFont typeface="Arial" panose="020B0604020202020204" pitchFamily="34" charset="0"/>
              <a:buChar char="•"/>
            </a:pPr>
            <a:r>
              <a:rPr lang="en-GB" sz="1400" b="0" i="0" dirty="0">
                <a:solidFill>
                  <a:srgbClr val="000000"/>
                </a:solidFill>
                <a:effectLst/>
                <a:latin typeface="TWK Lausanne 350" panose="02000503040000020004" pitchFamily="50" charset="0"/>
              </a:rPr>
              <a:t> Enhanced maternity, paternity, adoption, and shared parental leave</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Employee 24-hour counselling and wellbeing services </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6 weeks annual leave, rising to 8 after a year (plus you can purchase up to 5 more days)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Life insurance 4x your salary</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Dedicated training and development plans</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 Cycle to work scheme </a:t>
            </a:r>
          </a:p>
          <a:p>
            <a:pPr algn="l">
              <a:buFont typeface="Arial" panose="020B0604020202020204" pitchFamily="34" charset="0"/>
              <a:buChar char="•"/>
            </a:pPr>
            <a:endParaRPr lang="en-GB" sz="1400" dirty="0">
              <a:solidFill>
                <a:srgbClr val="000000"/>
              </a:solidFill>
              <a:latin typeface="TWK Lausanne 350" panose="02000503040000020004" pitchFamily="50" charset="0"/>
            </a:endParaRPr>
          </a:p>
          <a:p>
            <a:pPr algn="l">
              <a:buFont typeface="Arial" panose="020B0604020202020204" pitchFamily="34" charset="0"/>
              <a:buChar char="•"/>
            </a:pPr>
            <a:r>
              <a:rPr lang="en-GB" sz="1400" b="0" i="0" dirty="0">
                <a:solidFill>
                  <a:srgbClr val="000000"/>
                </a:solidFill>
                <a:effectLst/>
                <a:latin typeface="TWK Lausanne 350" panose="02000503040000020004" pitchFamily="50" charset="0"/>
              </a:rPr>
              <a:t>Refer a Friend</a:t>
            </a:r>
            <a:br>
              <a:rPr lang="en-GB" sz="1400" b="0" i="0" dirty="0">
                <a:solidFill>
                  <a:srgbClr val="000000"/>
                </a:solidFill>
                <a:effectLst/>
                <a:latin typeface="TWK Lausanne 350" panose="02000503040000020004" pitchFamily="50" charset="0"/>
              </a:rPr>
            </a:br>
            <a:endParaRPr lang="en-GB" sz="1400" b="0" i="0" dirty="0">
              <a:solidFill>
                <a:srgbClr val="000000"/>
              </a:solidFill>
              <a:effectLst/>
              <a:latin typeface="TWK Lausanne 350" panose="02000503040000020004" pitchFamily="50" charset="0"/>
            </a:endParaRPr>
          </a:p>
          <a:p>
            <a:endParaRPr lang="en-US" sz="1200" b="1" dirty="0">
              <a:latin typeface="TWK Lausanne 350" panose="02000503040000020004" pitchFamily="50" charset="0"/>
            </a:endParaRPr>
          </a:p>
        </p:txBody>
      </p:sp>
      <p:sp>
        <p:nvSpPr>
          <p:cNvPr id="9" name="TextBox 8">
            <a:extLst>
              <a:ext uri="{FF2B5EF4-FFF2-40B4-BE49-F238E27FC236}">
                <a16:creationId xmlns:a16="http://schemas.microsoft.com/office/drawing/2014/main" id="{9932846A-18B9-CB72-1B59-9760B0DEFE07}"/>
              </a:ext>
            </a:extLst>
          </p:cNvPr>
          <p:cNvSpPr txBox="1"/>
          <p:nvPr/>
        </p:nvSpPr>
        <p:spPr>
          <a:xfrm>
            <a:off x="66675" y="354796"/>
            <a:ext cx="6096000" cy="584775"/>
          </a:xfrm>
          <a:prstGeom prst="rect">
            <a:avLst/>
          </a:prstGeom>
          <a:noFill/>
        </p:spPr>
        <p:txBody>
          <a:bodyPr wrap="square">
            <a:spAutoFit/>
          </a:bodyPr>
          <a:lstStyle/>
          <a:p>
            <a:r>
              <a:rPr lang="en-US" sz="3200" dirty="0">
                <a:latin typeface="Tiempos Headline Regular" panose="02020503060303060403" pitchFamily="18" charset="0"/>
              </a:rPr>
              <a:t>Our People Benefits </a:t>
            </a:r>
          </a:p>
        </p:txBody>
      </p:sp>
      <p:pic>
        <p:nvPicPr>
          <p:cNvPr id="8" name="Picture Placeholder 7" descr="A person and person posing for a picture&#10;&#10;Description automatically generated">
            <a:extLst>
              <a:ext uri="{FF2B5EF4-FFF2-40B4-BE49-F238E27FC236}">
                <a16:creationId xmlns:a16="http://schemas.microsoft.com/office/drawing/2014/main" id="{6ACBC347-E592-8C4E-C8C4-C34AE6F3C862}"/>
              </a:ext>
            </a:extLst>
          </p:cNvPr>
          <p:cNvPicPr>
            <a:picLocks noChangeAspect="1"/>
          </p:cNvPicPr>
          <p:nvPr/>
        </p:nvPicPr>
        <p:blipFill>
          <a:blip r:embed="rId2"/>
          <a:srcRect t="12500" r="6789" b="23765"/>
          <a:stretch/>
        </p:blipFill>
        <p:spPr>
          <a:xfrm>
            <a:off x="66676" y="1493999"/>
            <a:ext cx="5494370" cy="5009205"/>
          </a:xfrm>
          <a:prstGeom prst="rect">
            <a:avLst/>
          </a:prstGeom>
        </p:spPr>
      </p:pic>
      <p:pic>
        <p:nvPicPr>
          <p:cNvPr id="6" name="Picture 5" descr="A black square object with a grey background&#10;&#10;Description automatically generated">
            <a:extLst>
              <a:ext uri="{FF2B5EF4-FFF2-40B4-BE49-F238E27FC236}">
                <a16:creationId xmlns:a16="http://schemas.microsoft.com/office/drawing/2014/main" id="{0868B272-A08A-5E45-854E-30761E55CF17}"/>
              </a:ext>
            </a:extLst>
          </p:cNvPr>
          <p:cNvPicPr>
            <a:picLocks noChangeAspect="1"/>
          </p:cNvPicPr>
          <p:nvPr/>
        </p:nvPicPr>
        <p:blipFill>
          <a:blip r:embed="rId3"/>
          <a:stretch>
            <a:fillRect/>
          </a:stretch>
        </p:blipFill>
        <p:spPr>
          <a:xfrm>
            <a:off x="0" y="1091091"/>
            <a:ext cx="5766909" cy="5766909"/>
          </a:xfrm>
          <a:prstGeom prst="rect">
            <a:avLst/>
          </a:prstGeom>
        </p:spPr>
      </p:pic>
    </p:spTree>
    <p:extLst>
      <p:ext uri="{BB962C8B-B14F-4D97-AF65-F5344CB8AC3E}">
        <p14:creationId xmlns:p14="http://schemas.microsoft.com/office/powerpoint/2010/main" val="28755471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F0D31468-386B-4A1A-8ECA-B3014AD770F7}"/>
              </a:ext>
            </a:extLst>
          </p:cNvPr>
          <p:cNvSpPr txBox="1"/>
          <p:nvPr/>
        </p:nvSpPr>
        <p:spPr>
          <a:xfrm>
            <a:off x="6661620" y="1857223"/>
            <a:ext cx="4552950" cy="2712666"/>
          </a:xfrm>
          <a:prstGeom prst="rect">
            <a:avLst/>
          </a:prstGeom>
          <a:noFill/>
        </p:spPr>
        <p:txBody>
          <a:bodyPr wrap="square" rtlCol="0">
            <a:spAutoFit/>
          </a:bodyPr>
          <a:lstStyle/>
          <a:p>
            <a:pPr>
              <a:lnSpc>
                <a:spcPct val="150000"/>
              </a:lnSpc>
            </a:pPr>
            <a:r>
              <a:rPr lang="en-GB" sz="2400" b="1" dirty="0">
                <a:latin typeface="Tiempos Headline Regular" panose="02020503060303060403" pitchFamily="18" charset="0"/>
              </a:rPr>
              <a:t>How to Apply </a:t>
            </a:r>
          </a:p>
          <a:p>
            <a:endParaRPr lang="en-GB" sz="1400" dirty="0">
              <a:latin typeface="TWK Lausanne 350" panose="02000503040000020004" pitchFamily="50" charset="0"/>
            </a:endParaRPr>
          </a:p>
          <a:p>
            <a:r>
              <a:rPr lang="en-GB" sz="1400" dirty="0">
                <a:latin typeface="TWK Lausanne 350" panose="02000503040000020004" pitchFamily="50" charset="0"/>
              </a:rPr>
              <a:t>To apply send your cv and a short cover letter outlining your interest in and suitability for the role. </a:t>
            </a:r>
          </a:p>
          <a:p>
            <a:endParaRPr lang="en-GB" sz="1400" dirty="0">
              <a:latin typeface="TWK Lausanne 350" panose="02000503040000020004" pitchFamily="50" charset="0"/>
            </a:endParaRPr>
          </a:p>
          <a:p>
            <a:pPr>
              <a:lnSpc>
                <a:spcPct val="150000"/>
              </a:lnSpc>
            </a:pPr>
            <a:r>
              <a:rPr lang="en-GB" sz="1400" dirty="0">
                <a:latin typeface="TWK Lausanne 350" panose="02000503040000020004" pitchFamily="50" charset="0"/>
              </a:rPr>
              <a:t>Email: </a:t>
            </a:r>
            <a:r>
              <a:rPr lang="en-GB" sz="1400" dirty="0">
                <a:latin typeface="TWK Lausanne 350" panose="02000503040000020004" pitchFamily="50" charset="0"/>
                <a:hlinkClick r:id="rId2"/>
              </a:rPr>
              <a:t>recruitment@rightthere.org</a:t>
            </a:r>
            <a:r>
              <a:rPr lang="en-GB" sz="1400" dirty="0">
                <a:latin typeface="TWK Lausanne 350" panose="02000503040000020004" pitchFamily="50" charset="0"/>
              </a:rPr>
              <a:t> </a:t>
            </a:r>
            <a:br>
              <a:rPr lang="en-GB" sz="1400" dirty="0">
                <a:latin typeface="TWK Lausanne 350" panose="02000503040000020004" pitchFamily="50" charset="0"/>
              </a:rPr>
            </a:br>
            <a:endParaRPr lang="en-GB" sz="1400" dirty="0">
              <a:latin typeface="TWK Lausanne 350" panose="02000503040000020004" pitchFamily="50" charset="0"/>
            </a:endParaRPr>
          </a:p>
          <a:p>
            <a:r>
              <a:rPr lang="en-GB"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6930059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5A22136-31B6-5AB6-B204-81B02779DEB6}"/>
              </a:ext>
            </a:extLst>
          </p:cNvPr>
          <p:cNvSpPr txBox="1"/>
          <p:nvPr/>
        </p:nvSpPr>
        <p:spPr>
          <a:xfrm>
            <a:off x="6828145" y="2967182"/>
            <a:ext cx="4552950" cy="2343334"/>
          </a:xfrm>
          <a:prstGeom prst="rect">
            <a:avLst/>
          </a:prstGeom>
          <a:noFill/>
        </p:spPr>
        <p:txBody>
          <a:bodyPr wrap="square" rtlCol="0">
            <a:spAutoFit/>
          </a:bodyPr>
          <a:lstStyle/>
          <a:p>
            <a:pPr algn="ctr"/>
            <a:r>
              <a:rPr lang="en-US" sz="3200" dirty="0">
                <a:latin typeface="Tiempos Headline Medium" panose="02020603060303060403" pitchFamily="18" charset="0"/>
              </a:rPr>
              <a:t>Thank you.</a:t>
            </a:r>
            <a:br>
              <a:rPr lang="en-US" sz="3200" dirty="0">
                <a:latin typeface="Tiempos Headline Medium" panose="02020603060303060403" pitchFamily="18" charset="0"/>
              </a:rPr>
            </a:br>
            <a:br>
              <a:rPr lang="en-US" sz="3200" dirty="0">
                <a:latin typeface="Tiempos Headline Medium" panose="02020603060303060403" pitchFamily="18" charset="0"/>
              </a:rPr>
            </a:br>
            <a:r>
              <a:rPr lang="en-US" sz="3200" dirty="0">
                <a:latin typeface="Tiempos Headline Medium" panose="02020603060303060403" pitchFamily="18" charset="0"/>
              </a:rPr>
              <a:t>Good luck with your application. </a:t>
            </a:r>
            <a:r>
              <a:rPr lang="en-GB" sz="3200" dirty="0"/>
              <a:t> </a:t>
            </a:r>
          </a:p>
          <a:p>
            <a:pPr algn="ctr">
              <a:lnSpc>
                <a:spcPct val="150000"/>
              </a:lnSpc>
            </a:pPr>
            <a:endParaRPr lang="en-GB" sz="1400" dirty="0">
              <a:latin typeface="TWK Lausanne 350" panose="02000503040000020004" pitchFamily="50" charset="0"/>
            </a:endParaRPr>
          </a:p>
        </p:txBody>
      </p:sp>
    </p:spTree>
    <p:extLst>
      <p:ext uri="{BB962C8B-B14F-4D97-AF65-F5344CB8AC3E}">
        <p14:creationId xmlns:p14="http://schemas.microsoft.com/office/powerpoint/2010/main" val="30300811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378929" y="174610"/>
            <a:ext cx="8939815" cy="1077218"/>
          </a:xfrm>
          <a:prstGeom prst="rect">
            <a:avLst/>
          </a:prstGeom>
          <a:noFill/>
        </p:spPr>
        <p:txBody>
          <a:bodyPr wrap="square" rtlCol="0">
            <a:spAutoFit/>
          </a:bodyPr>
          <a:lstStyle/>
          <a:p>
            <a:r>
              <a:rPr lang="en-GB" sz="3200" dirty="0">
                <a:latin typeface="Tiempos Headline Regular" panose="02020503060303060403" pitchFamily="18" charset="0"/>
              </a:rPr>
              <a:t>Job Purpose</a:t>
            </a:r>
          </a:p>
          <a:p>
            <a:r>
              <a:rPr lang="en-GB" sz="3200" dirty="0">
                <a:latin typeface="Tiempos Headline Regular" panose="02020503060303060403" pitchFamily="18" charset="0"/>
              </a:rPr>
              <a:t>Volunteer Coordinator</a:t>
            </a:r>
          </a:p>
        </p:txBody>
      </p:sp>
      <p:sp>
        <p:nvSpPr>
          <p:cNvPr id="8" name="TextBox 7">
            <a:extLst>
              <a:ext uri="{FF2B5EF4-FFF2-40B4-BE49-F238E27FC236}">
                <a16:creationId xmlns:a16="http://schemas.microsoft.com/office/drawing/2014/main" id="{0D1BD669-F8FA-143E-9814-6B3E60126B5A}"/>
              </a:ext>
            </a:extLst>
          </p:cNvPr>
          <p:cNvSpPr txBox="1"/>
          <p:nvPr/>
        </p:nvSpPr>
        <p:spPr>
          <a:xfrm>
            <a:off x="6161103" y="870089"/>
            <a:ext cx="4651898" cy="3813736"/>
          </a:xfrm>
          <a:prstGeom prst="rect">
            <a:avLst/>
          </a:prstGeom>
          <a:noFill/>
        </p:spPr>
        <p:txBody>
          <a:bodyPr wrap="square">
            <a:spAutoFit/>
          </a:bodyPr>
          <a:lstStyle/>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endParaRPr lang="en-GB" sz="1400" dirty="0">
              <a:cs typeface="Times New Roman" panose="02020603050405020304" pitchFamily="18" charset="0"/>
            </a:endParaRPr>
          </a:p>
          <a:p>
            <a:pPr>
              <a:lnSpc>
                <a:spcPct val="107000"/>
              </a:lnSpc>
              <a:spcAft>
                <a:spcPts val="800"/>
              </a:spcAft>
            </a:pPr>
            <a:r>
              <a:rPr lang="en-GB" sz="1400" dirty="0">
                <a:latin typeface="TWK Lausanne 350" panose="02000503040000020004" pitchFamily="50" charset="0"/>
                <a:cs typeface="Times New Roman" panose="02020603050405020304" pitchFamily="18" charset="0"/>
              </a:rPr>
              <a:t>Responsibility for co-ordination and oversight of the effective delivery of a community-based mentoring service for care experienced children and young people. </a:t>
            </a:r>
          </a:p>
          <a:p>
            <a:pPr>
              <a:lnSpc>
                <a:spcPct val="107000"/>
              </a:lnSpc>
              <a:spcAft>
                <a:spcPts val="800"/>
              </a:spcAft>
            </a:pPr>
            <a:r>
              <a:rPr lang="en-GB" sz="1400" dirty="0">
                <a:latin typeface="TWK Lausanne 350" panose="02000503040000020004" pitchFamily="50" charset="0"/>
                <a:cs typeface="Times New Roman" panose="02020603050405020304" pitchFamily="18" charset="0"/>
              </a:rPr>
              <a:t>The post holder will have responsibility for the recruitment, training and day to day supervision of volunteer mentors, the ongoing support of mentor and mentee matches and the provision of additional supports to mentee’s families as and when required.</a:t>
            </a:r>
          </a:p>
          <a:p>
            <a:pPr>
              <a:lnSpc>
                <a:spcPct val="107000"/>
              </a:lnSpc>
              <a:spcAft>
                <a:spcPts val="800"/>
              </a:spcAft>
            </a:pPr>
            <a:r>
              <a:rPr lang="en-GB" sz="1400" dirty="0">
                <a:latin typeface="TWK Lausanne 350" panose="02000503040000020004" pitchFamily="50" charset="0"/>
                <a:cs typeface="Times New Roman" panose="02020603050405020304" pitchFamily="18" charset="0"/>
              </a:rPr>
              <a:t>The post holder will also assist the Service Manager with the ongoing promotion and development of the service. </a:t>
            </a:r>
          </a:p>
        </p:txBody>
      </p:sp>
      <p:sp>
        <p:nvSpPr>
          <p:cNvPr id="2" name="Rectangle 1">
            <a:extLst>
              <a:ext uri="{FF2B5EF4-FFF2-40B4-BE49-F238E27FC236}">
                <a16:creationId xmlns:a16="http://schemas.microsoft.com/office/drawing/2014/main" id="{4A813FF3-6D98-D818-FB63-AC584196F74C}"/>
              </a:ext>
            </a:extLst>
          </p:cNvPr>
          <p:cNvSpPr/>
          <p:nvPr/>
        </p:nvSpPr>
        <p:spPr>
          <a:xfrm>
            <a:off x="1760561" y="1739567"/>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Service Manager</a:t>
            </a:r>
          </a:p>
        </p:txBody>
      </p:sp>
      <p:sp>
        <p:nvSpPr>
          <p:cNvPr id="3" name="Rectangle 2">
            <a:extLst>
              <a:ext uri="{FF2B5EF4-FFF2-40B4-BE49-F238E27FC236}">
                <a16:creationId xmlns:a16="http://schemas.microsoft.com/office/drawing/2014/main" id="{0658C970-5B5D-D1BA-005E-CBAF0E55ED52}"/>
              </a:ext>
            </a:extLst>
          </p:cNvPr>
          <p:cNvSpPr/>
          <p:nvPr/>
        </p:nvSpPr>
        <p:spPr>
          <a:xfrm>
            <a:off x="1760561" y="2976405"/>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Volunteer Coordinators</a:t>
            </a:r>
          </a:p>
        </p:txBody>
      </p:sp>
      <p:sp>
        <p:nvSpPr>
          <p:cNvPr id="4" name="Rectangle 3">
            <a:extLst>
              <a:ext uri="{FF2B5EF4-FFF2-40B4-BE49-F238E27FC236}">
                <a16:creationId xmlns:a16="http://schemas.microsoft.com/office/drawing/2014/main" id="{76E749A2-0140-EB20-E7F4-3E78F5E70418}"/>
              </a:ext>
            </a:extLst>
          </p:cNvPr>
          <p:cNvSpPr/>
          <p:nvPr/>
        </p:nvSpPr>
        <p:spPr>
          <a:xfrm>
            <a:off x="1760559" y="4194076"/>
            <a:ext cx="1774209" cy="729932"/>
          </a:xfrm>
          <a:prstGeom prst="rect">
            <a:avLst/>
          </a:prstGeom>
          <a:solidFill>
            <a:srgbClr val="F5BF17"/>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1200" dirty="0">
                <a:solidFill>
                  <a:schemeClr val="tx1"/>
                </a:solidFill>
                <a:latin typeface="TWK Lausanne 350" panose="02000503040000020004" pitchFamily="50" charset="0"/>
              </a:rPr>
              <a:t>Mentors</a:t>
            </a:r>
          </a:p>
          <a:p>
            <a:pPr algn="ctr"/>
            <a:r>
              <a:rPr lang="en-GB" sz="1200" dirty="0">
                <a:solidFill>
                  <a:schemeClr val="tx1"/>
                </a:solidFill>
                <a:latin typeface="TWK Lausanne 350" panose="02000503040000020004" pitchFamily="50" charset="0"/>
              </a:rPr>
              <a:t>(Volunteers)</a:t>
            </a:r>
          </a:p>
        </p:txBody>
      </p:sp>
      <p:cxnSp>
        <p:nvCxnSpPr>
          <p:cNvPr id="7" name="Straight Arrow Connector 6">
            <a:extLst>
              <a:ext uri="{FF2B5EF4-FFF2-40B4-BE49-F238E27FC236}">
                <a16:creationId xmlns:a16="http://schemas.microsoft.com/office/drawing/2014/main" id="{9844A910-38A9-1BE0-A5C8-16EBD0DDAB9C}"/>
              </a:ext>
            </a:extLst>
          </p:cNvPr>
          <p:cNvCxnSpPr>
            <a:stCxn id="2" idx="2"/>
            <a:endCxn id="3" idx="0"/>
          </p:cNvCxnSpPr>
          <p:nvPr/>
        </p:nvCxnSpPr>
        <p:spPr>
          <a:xfrm>
            <a:off x="2647666" y="2469499"/>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064821EA-829C-36A7-8FF9-E2E59862D463}"/>
              </a:ext>
            </a:extLst>
          </p:cNvPr>
          <p:cNvCxnSpPr/>
          <p:nvPr/>
        </p:nvCxnSpPr>
        <p:spPr>
          <a:xfrm>
            <a:off x="2647663" y="3687170"/>
            <a:ext cx="0" cy="5069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21878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5E18E3F6-B282-1419-D56B-987E7A9AC7E8}"/>
              </a:ext>
            </a:extLst>
          </p:cNvPr>
          <p:cNvSpPr>
            <a:spLocks noGrp="1"/>
          </p:cNvSpPr>
          <p:nvPr>
            <p:ph type="body" sz="quarter" idx="11"/>
          </p:nvPr>
        </p:nvSpPr>
        <p:spPr/>
        <p:txBody>
          <a:bodyPr/>
          <a:lstStyle/>
          <a:p>
            <a:r>
              <a:rPr lang="en-GB" sz="3200" dirty="0"/>
              <a:t>What’s Inside</a:t>
            </a:r>
          </a:p>
        </p:txBody>
      </p:sp>
      <p:pic>
        <p:nvPicPr>
          <p:cNvPr id="19" name="object 4">
            <a:extLst>
              <a:ext uri="{FF2B5EF4-FFF2-40B4-BE49-F238E27FC236}">
                <a16:creationId xmlns:a16="http://schemas.microsoft.com/office/drawing/2014/main" id="{CDAC208C-87B0-C0D3-D599-8A2575A3D706}"/>
              </a:ext>
            </a:extLst>
          </p:cNvPr>
          <p:cNvPicPr/>
          <p:nvPr/>
        </p:nvPicPr>
        <p:blipFill>
          <a:blip r:embed="rId2" cstate="screen">
            <a:extLst>
              <a:ext uri="{28A0092B-C50C-407E-A947-70E740481C1C}">
                <a14:useLocalDpi xmlns:a14="http://schemas.microsoft.com/office/drawing/2010/main"/>
              </a:ext>
            </a:extLst>
          </a:blip>
          <a:stretch>
            <a:fillRect/>
          </a:stretch>
        </p:blipFill>
        <p:spPr>
          <a:xfrm>
            <a:off x="6081818" y="1154804"/>
            <a:ext cx="4858566" cy="307848"/>
          </a:xfrm>
          <a:prstGeom prst="rect">
            <a:avLst/>
          </a:prstGeom>
        </p:spPr>
      </p:pic>
      <p:pic>
        <p:nvPicPr>
          <p:cNvPr id="20" name="object 8">
            <a:extLst>
              <a:ext uri="{FF2B5EF4-FFF2-40B4-BE49-F238E27FC236}">
                <a16:creationId xmlns:a16="http://schemas.microsoft.com/office/drawing/2014/main" id="{00AEC93E-9774-5832-8A15-837A986A1186}"/>
              </a:ext>
            </a:extLst>
          </p:cNvPr>
          <p:cNvPicPr/>
          <p:nvPr/>
        </p:nvPicPr>
        <p:blipFill>
          <a:blip r:embed="rId3" cstate="screen">
            <a:extLst>
              <a:ext uri="{28A0092B-C50C-407E-A947-70E740481C1C}">
                <a14:useLocalDpi xmlns:a14="http://schemas.microsoft.com/office/drawing/2010/main"/>
              </a:ext>
            </a:extLst>
          </a:blip>
          <a:stretch>
            <a:fillRect/>
          </a:stretch>
        </p:blipFill>
        <p:spPr>
          <a:xfrm>
            <a:off x="6078786" y="2202866"/>
            <a:ext cx="2526945" cy="307848"/>
          </a:xfrm>
          <a:prstGeom prst="rect">
            <a:avLst/>
          </a:prstGeom>
        </p:spPr>
      </p:pic>
      <p:pic>
        <p:nvPicPr>
          <p:cNvPr id="21" name="object 11">
            <a:extLst>
              <a:ext uri="{FF2B5EF4-FFF2-40B4-BE49-F238E27FC236}">
                <a16:creationId xmlns:a16="http://schemas.microsoft.com/office/drawing/2014/main" id="{41ACE1AA-F654-99F4-8CC4-135260D3FCD9}"/>
              </a:ext>
            </a:extLst>
          </p:cNvPr>
          <p:cNvPicPr/>
          <p:nvPr/>
        </p:nvPicPr>
        <p:blipFill>
          <a:blip r:embed="rId4" cstate="screen">
            <a:extLst>
              <a:ext uri="{28A0092B-C50C-407E-A947-70E740481C1C}">
                <a14:useLocalDpi xmlns:a14="http://schemas.microsoft.com/office/drawing/2010/main"/>
              </a:ext>
            </a:extLst>
          </a:blip>
          <a:stretch>
            <a:fillRect/>
          </a:stretch>
        </p:blipFill>
        <p:spPr>
          <a:xfrm>
            <a:off x="6081818" y="4961415"/>
            <a:ext cx="1407318" cy="307847"/>
          </a:xfrm>
          <a:prstGeom prst="rect">
            <a:avLst/>
          </a:prstGeom>
        </p:spPr>
      </p:pic>
      <p:sp>
        <p:nvSpPr>
          <p:cNvPr id="22" name="TextBox 21">
            <a:extLst>
              <a:ext uri="{FF2B5EF4-FFF2-40B4-BE49-F238E27FC236}">
                <a16:creationId xmlns:a16="http://schemas.microsoft.com/office/drawing/2014/main" id="{52753CAD-081B-25F7-1EDE-8F56051FC617}"/>
              </a:ext>
            </a:extLst>
          </p:cNvPr>
          <p:cNvSpPr txBox="1"/>
          <p:nvPr/>
        </p:nvSpPr>
        <p:spPr>
          <a:xfrm>
            <a:off x="5992014" y="3250928"/>
            <a:ext cx="2482272" cy="400110"/>
          </a:xfrm>
          <a:prstGeom prst="rect">
            <a:avLst/>
          </a:prstGeom>
          <a:noFill/>
        </p:spPr>
        <p:txBody>
          <a:bodyPr wrap="square" rtlCol="0">
            <a:spAutoFit/>
          </a:bodyPr>
          <a:lstStyle/>
          <a:p>
            <a:r>
              <a:rPr lang="en-GB" sz="2000" dirty="0">
                <a:latin typeface="Tiempos Headline Regular" panose="02020503060303060403" pitchFamily="18" charset="0"/>
              </a:rPr>
              <a:t>Role Details </a:t>
            </a:r>
          </a:p>
        </p:txBody>
      </p:sp>
      <p:sp>
        <p:nvSpPr>
          <p:cNvPr id="23" name="TextBox 22">
            <a:extLst>
              <a:ext uri="{FF2B5EF4-FFF2-40B4-BE49-F238E27FC236}">
                <a16:creationId xmlns:a16="http://schemas.microsoft.com/office/drawing/2014/main" id="{DB211076-04D8-486C-2B14-B4889BF5A26C}"/>
              </a:ext>
            </a:extLst>
          </p:cNvPr>
          <p:cNvSpPr txBox="1"/>
          <p:nvPr/>
        </p:nvSpPr>
        <p:spPr>
          <a:xfrm>
            <a:off x="10027328" y="1097567"/>
            <a:ext cx="1056443" cy="369332"/>
          </a:xfrm>
          <a:prstGeom prst="rect">
            <a:avLst/>
          </a:prstGeom>
          <a:noFill/>
        </p:spPr>
        <p:txBody>
          <a:bodyPr wrap="square" rtlCol="0">
            <a:spAutoFit/>
          </a:bodyPr>
          <a:lstStyle/>
          <a:p>
            <a:r>
              <a:rPr lang="en-GB" dirty="0">
                <a:latin typeface="TWK Lausanne 350" panose="02000503040000020004" pitchFamily="50" charset="0"/>
              </a:rPr>
              <a:t>4 - 5</a:t>
            </a:r>
          </a:p>
        </p:txBody>
      </p:sp>
      <p:sp>
        <p:nvSpPr>
          <p:cNvPr id="24" name="TextBox 23">
            <a:extLst>
              <a:ext uri="{FF2B5EF4-FFF2-40B4-BE49-F238E27FC236}">
                <a16:creationId xmlns:a16="http://schemas.microsoft.com/office/drawing/2014/main" id="{E9A114B4-FF78-8BD2-D1F9-299774C1549B}"/>
              </a:ext>
            </a:extLst>
          </p:cNvPr>
          <p:cNvSpPr txBox="1"/>
          <p:nvPr/>
        </p:nvSpPr>
        <p:spPr>
          <a:xfrm>
            <a:off x="10030423" y="1645153"/>
            <a:ext cx="909961" cy="369332"/>
          </a:xfrm>
          <a:prstGeom prst="rect">
            <a:avLst/>
          </a:prstGeom>
          <a:noFill/>
        </p:spPr>
        <p:txBody>
          <a:bodyPr wrap="square" rtlCol="0">
            <a:spAutoFit/>
          </a:bodyPr>
          <a:lstStyle/>
          <a:p>
            <a:r>
              <a:rPr lang="en-GB" dirty="0">
                <a:latin typeface="TWK Lausanne 350" panose="02000503040000020004" pitchFamily="50" charset="0"/>
              </a:rPr>
              <a:t>6 - 7</a:t>
            </a:r>
          </a:p>
        </p:txBody>
      </p:sp>
      <p:sp>
        <p:nvSpPr>
          <p:cNvPr id="25" name="TextBox 24">
            <a:extLst>
              <a:ext uri="{FF2B5EF4-FFF2-40B4-BE49-F238E27FC236}">
                <a16:creationId xmlns:a16="http://schemas.microsoft.com/office/drawing/2014/main" id="{5E43C70D-8C36-E5D0-E553-DBA6669B33A4}"/>
              </a:ext>
            </a:extLst>
          </p:cNvPr>
          <p:cNvSpPr txBox="1"/>
          <p:nvPr/>
        </p:nvSpPr>
        <p:spPr>
          <a:xfrm>
            <a:off x="10013098" y="2192739"/>
            <a:ext cx="767769" cy="369332"/>
          </a:xfrm>
          <a:prstGeom prst="rect">
            <a:avLst/>
          </a:prstGeom>
          <a:noFill/>
        </p:spPr>
        <p:txBody>
          <a:bodyPr wrap="square" rtlCol="0">
            <a:spAutoFit/>
          </a:bodyPr>
          <a:lstStyle/>
          <a:p>
            <a:r>
              <a:rPr lang="en-GB" dirty="0">
                <a:latin typeface="TWK Lausanne 350" panose="02000503040000020004" pitchFamily="50" charset="0"/>
              </a:rPr>
              <a:t>8 - 9</a:t>
            </a:r>
          </a:p>
        </p:txBody>
      </p:sp>
      <p:sp>
        <p:nvSpPr>
          <p:cNvPr id="26" name="TextBox 25">
            <a:extLst>
              <a:ext uri="{FF2B5EF4-FFF2-40B4-BE49-F238E27FC236}">
                <a16:creationId xmlns:a16="http://schemas.microsoft.com/office/drawing/2014/main" id="{9CEDFC17-CE47-46F5-6AF8-FB596EB45C8A}"/>
              </a:ext>
            </a:extLst>
          </p:cNvPr>
          <p:cNvSpPr txBox="1"/>
          <p:nvPr/>
        </p:nvSpPr>
        <p:spPr>
          <a:xfrm>
            <a:off x="10037081" y="3287911"/>
            <a:ext cx="448322" cy="369332"/>
          </a:xfrm>
          <a:prstGeom prst="rect">
            <a:avLst/>
          </a:prstGeom>
          <a:noFill/>
        </p:spPr>
        <p:txBody>
          <a:bodyPr wrap="square" rtlCol="0">
            <a:spAutoFit/>
          </a:bodyPr>
          <a:lstStyle/>
          <a:p>
            <a:r>
              <a:rPr lang="en-GB" dirty="0">
                <a:latin typeface="TWK Lausanne 350" panose="02000503040000020004" pitchFamily="50" charset="0"/>
              </a:rPr>
              <a:t>12</a:t>
            </a:r>
          </a:p>
        </p:txBody>
      </p:sp>
      <p:sp>
        <p:nvSpPr>
          <p:cNvPr id="27" name="TextBox 26">
            <a:extLst>
              <a:ext uri="{FF2B5EF4-FFF2-40B4-BE49-F238E27FC236}">
                <a16:creationId xmlns:a16="http://schemas.microsoft.com/office/drawing/2014/main" id="{16AA55DB-6131-06EE-1F07-F1AAAB122A91}"/>
              </a:ext>
            </a:extLst>
          </p:cNvPr>
          <p:cNvSpPr txBox="1"/>
          <p:nvPr/>
        </p:nvSpPr>
        <p:spPr>
          <a:xfrm>
            <a:off x="10013098" y="4383083"/>
            <a:ext cx="448322" cy="369332"/>
          </a:xfrm>
          <a:prstGeom prst="rect">
            <a:avLst/>
          </a:prstGeom>
          <a:noFill/>
        </p:spPr>
        <p:txBody>
          <a:bodyPr wrap="square" rtlCol="0">
            <a:spAutoFit/>
          </a:bodyPr>
          <a:lstStyle/>
          <a:p>
            <a:r>
              <a:rPr lang="en-GB" dirty="0">
                <a:latin typeface="TWK Lausanne 350" panose="02000503040000020004" pitchFamily="50" charset="0"/>
              </a:rPr>
              <a:t>14</a:t>
            </a:r>
          </a:p>
        </p:txBody>
      </p:sp>
      <p:sp>
        <p:nvSpPr>
          <p:cNvPr id="28" name="TextBox 27">
            <a:extLst>
              <a:ext uri="{FF2B5EF4-FFF2-40B4-BE49-F238E27FC236}">
                <a16:creationId xmlns:a16="http://schemas.microsoft.com/office/drawing/2014/main" id="{1A90BB0E-4644-A113-F80D-48255D07A458}"/>
              </a:ext>
            </a:extLst>
          </p:cNvPr>
          <p:cNvSpPr txBox="1"/>
          <p:nvPr/>
        </p:nvSpPr>
        <p:spPr>
          <a:xfrm>
            <a:off x="10013098" y="4930672"/>
            <a:ext cx="448322" cy="369332"/>
          </a:xfrm>
          <a:prstGeom prst="rect">
            <a:avLst/>
          </a:prstGeom>
          <a:noFill/>
        </p:spPr>
        <p:txBody>
          <a:bodyPr wrap="square" rtlCol="0">
            <a:spAutoFit/>
          </a:bodyPr>
          <a:lstStyle/>
          <a:p>
            <a:r>
              <a:rPr lang="en-GB" dirty="0">
                <a:latin typeface="TWK Lausanne 350" panose="02000503040000020004" pitchFamily="50" charset="0"/>
              </a:rPr>
              <a:t>15</a:t>
            </a:r>
          </a:p>
        </p:txBody>
      </p:sp>
      <p:sp>
        <p:nvSpPr>
          <p:cNvPr id="29" name="TextBox 28">
            <a:extLst>
              <a:ext uri="{FF2B5EF4-FFF2-40B4-BE49-F238E27FC236}">
                <a16:creationId xmlns:a16="http://schemas.microsoft.com/office/drawing/2014/main" id="{B2274758-C4AA-3B44-E0CF-CBBC5468E0BE}"/>
              </a:ext>
            </a:extLst>
          </p:cNvPr>
          <p:cNvSpPr txBox="1"/>
          <p:nvPr/>
        </p:nvSpPr>
        <p:spPr>
          <a:xfrm>
            <a:off x="5976456" y="3821090"/>
            <a:ext cx="2482272" cy="400110"/>
          </a:xfrm>
          <a:prstGeom prst="rect">
            <a:avLst/>
          </a:prstGeom>
          <a:noFill/>
        </p:spPr>
        <p:txBody>
          <a:bodyPr wrap="square" rtlCol="0">
            <a:spAutoFit/>
          </a:bodyPr>
          <a:lstStyle/>
          <a:p>
            <a:r>
              <a:rPr lang="en-GB" sz="2000" dirty="0">
                <a:latin typeface="Tiempos Headline Regular" panose="02020503060303060403" pitchFamily="18" charset="0"/>
              </a:rPr>
              <a:t>Our People Benefits </a:t>
            </a:r>
          </a:p>
        </p:txBody>
      </p:sp>
      <p:sp>
        <p:nvSpPr>
          <p:cNvPr id="30" name="TextBox 29">
            <a:extLst>
              <a:ext uri="{FF2B5EF4-FFF2-40B4-BE49-F238E27FC236}">
                <a16:creationId xmlns:a16="http://schemas.microsoft.com/office/drawing/2014/main" id="{43B1C631-688E-633D-6642-3719B8E8038A}"/>
              </a:ext>
            </a:extLst>
          </p:cNvPr>
          <p:cNvSpPr txBox="1"/>
          <p:nvPr/>
        </p:nvSpPr>
        <p:spPr>
          <a:xfrm>
            <a:off x="10013098" y="3835497"/>
            <a:ext cx="448322" cy="369332"/>
          </a:xfrm>
          <a:prstGeom prst="rect">
            <a:avLst/>
          </a:prstGeom>
          <a:noFill/>
        </p:spPr>
        <p:txBody>
          <a:bodyPr wrap="square" rtlCol="0">
            <a:spAutoFit/>
          </a:bodyPr>
          <a:lstStyle/>
          <a:p>
            <a:r>
              <a:rPr lang="en-GB" dirty="0">
                <a:latin typeface="TWK Lausanne 350" panose="02000503040000020004" pitchFamily="50" charset="0"/>
              </a:rPr>
              <a:t>13</a:t>
            </a:r>
          </a:p>
        </p:txBody>
      </p:sp>
      <p:sp>
        <p:nvSpPr>
          <p:cNvPr id="31" name="TextBox 30">
            <a:extLst>
              <a:ext uri="{FF2B5EF4-FFF2-40B4-BE49-F238E27FC236}">
                <a16:creationId xmlns:a16="http://schemas.microsoft.com/office/drawing/2014/main" id="{0F5FB8C2-C14F-E38D-1F05-812C83ECA74B}"/>
              </a:ext>
            </a:extLst>
          </p:cNvPr>
          <p:cNvSpPr txBox="1"/>
          <p:nvPr/>
        </p:nvSpPr>
        <p:spPr>
          <a:xfrm>
            <a:off x="10013097" y="2740325"/>
            <a:ext cx="927287" cy="369332"/>
          </a:xfrm>
          <a:prstGeom prst="rect">
            <a:avLst/>
          </a:prstGeom>
          <a:noFill/>
        </p:spPr>
        <p:txBody>
          <a:bodyPr wrap="square" rtlCol="0">
            <a:spAutoFit/>
          </a:bodyPr>
          <a:lstStyle/>
          <a:p>
            <a:r>
              <a:rPr lang="en-GB" dirty="0">
                <a:latin typeface="TWK Lausanne 350" panose="02000503040000020004" pitchFamily="50" charset="0"/>
              </a:rPr>
              <a:t>10-11</a:t>
            </a:r>
          </a:p>
        </p:txBody>
      </p:sp>
      <p:sp>
        <p:nvSpPr>
          <p:cNvPr id="32" name="TextBox 31">
            <a:extLst>
              <a:ext uri="{FF2B5EF4-FFF2-40B4-BE49-F238E27FC236}">
                <a16:creationId xmlns:a16="http://schemas.microsoft.com/office/drawing/2014/main" id="{1E3C13C7-A776-4C5D-47C4-9C141EDF1966}"/>
              </a:ext>
            </a:extLst>
          </p:cNvPr>
          <p:cNvSpPr txBox="1"/>
          <p:nvPr/>
        </p:nvSpPr>
        <p:spPr>
          <a:xfrm>
            <a:off x="5992014" y="2680766"/>
            <a:ext cx="2811208" cy="400110"/>
          </a:xfrm>
          <a:prstGeom prst="rect">
            <a:avLst/>
          </a:prstGeom>
          <a:noFill/>
        </p:spPr>
        <p:txBody>
          <a:bodyPr wrap="square" rtlCol="0">
            <a:spAutoFit/>
          </a:bodyPr>
          <a:lstStyle/>
          <a:p>
            <a:r>
              <a:rPr lang="en-GB" sz="2000" dirty="0">
                <a:latin typeface="Tiempos Headline Regular" panose="02020503060303060403" pitchFamily="18" charset="0"/>
              </a:rPr>
              <a:t>Requirements</a:t>
            </a:r>
          </a:p>
        </p:txBody>
      </p:sp>
      <p:sp>
        <p:nvSpPr>
          <p:cNvPr id="33" name="TextBox 32">
            <a:extLst>
              <a:ext uri="{FF2B5EF4-FFF2-40B4-BE49-F238E27FC236}">
                <a16:creationId xmlns:a16="http://schemas.microsoft.com/office/drawing/2014/main" id="{05E3CDE0-20FB-55A8-DD7F-77CD79C718E3}"/>
              </a:ext>
            </a:extLst>
          </p:cNvPr>
          <p:cNvSpPr txBox="1"/>
          <p:nvPr/>
        </p:nvSpPr>
        <p:spPr>
          <a:xfrm>
            <a:off x="5992014" y="1632704"/>
            <a:ext cx="3767806" cy="400110"/>
          </a:xfrm>
          <a:prstGeom prst="rect">
            <a:avLst/>
          </a:prstGeom>
          <a:noFill/>
        </p:spPr>
        <p:txBody>
          <a:bodyPr wrap="square" rtlCol="0">
            <a:spAutoFit/>
          </a:bodyPr>
          <a:lstStyle/>
          <a:p>
            <a:r>
              <a:rPr lang="en-GB" sz="2000" dirty="0">
                <a:latin typeface="Tiempos Headline Regular" panose="02020503060303060403" pitchFamily="18" charset="0"/>
              </a:rPr>
              <a:t>Our Vision, Mission and Values</a:t>
            </a:r>
          </a:p>
        </p:txBody>
      </p:sp>
      <p:sp>
        <p:nvSpPr>
          <p:cNvPr id="34" name="TextBox 33">
            <a:extLst>
              <a:ext uri="{FF2B5EF4-FFF2-40B4-BE49-F238E27FC236}">
                <a16:creationId xmlns:a16="http://schemas.microsoft.com/office/drawing/2014/main" id="{F3E32CFC-75B0-9473-3A5E-8568EF518A97}"/>
              </a:ext>
            </a:extLst>
          </p:cNvPr>
          <p:cNvSpPr txBox="1"/>
          <p:nvPr/>
        </p:nvSpPr>
        <p:spPr>
          <a:xfrm>
            <a:off x="5991225" y="4391252"/>
            <a:ext cx="2482272" cy="400110"/>
          </a:xfrm>
          <a:prstGeom prst="rect">
            <a:avLst/>
          </a:prstGeom>
          <a:noFill/>
        </p:spPr>
        <p:txBody>
          <a:bodyPr wrap="square" rtlCol="0">
            <a:spAutoFit/>
          </a:bodyPr>
          <a:lstStyle/>
          <a:p>
            <a:r>
              <a:rPr lang="en-GB" sz="2000" dirty="0">
                <a:latin typeface="Tiempos Headline Regular" panose="02020503060303060403" pitchFamily="18" charset="0"/>
              </a:rPr>
              <a:t>How to Apply</a:t>
            </a:r>
          </a:p>
        </p:txBody>
      </p:sp>
    </p:spTree>
    <p:extLst>
      <p:ext uri="{BB962C8B-B14F-4D97-AF65-F5344CB8AC3E}">
        <p14:creationId xmlns:p14="http://schemas.microsoft.com/office/powerpoint/2010/main" val="12995182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794332F7-4A3B-6540-365F-F23EBAE18E4F}"/>
              </a:ext>
            </a:extLst>
          </p:cNvPr>
          <p:cNvSpPr txBox="1"/>
          <p:nvPr/>
        </p:nvSpPr>
        <p:spPr>
          <a:xfrm>
            <a:off x="5867612" y="1082351"/>
            <a:ext cx="6117243" cy="5140703"/>
          </a:xfrm>
          <a:prstGeom prst="rect">
            <a:avLst/>
          </a:prstGeom>
          <a:noFill/>
        </p:spPr>
        <p:txBody>
          <a:bodyPr wrap="square" rtlCol="0">
            <a:spAutoFit/>
          </a:bodyPr>
          <a:lstStyle/>
          <a:p>
            <a:pPr>
              <a:lnSpc>
                <a:spcPts val="1800"/>
              </a:lnSpc>
            </a:pPr>
            <a:r>
              <a:rPr lang="en-GB" sz="1400" b="0" i="0" dirty="0">
                <a:effectLst/>
                <a:latin typeface="TWK Lausanne 350" panose="02000503040000020004" pitchFamily="50" charset="0"/>
              </a:rPr>
              <a:t>We are Right There, a charity celebrating our 200th anniversary in 2024.</a:t>
            </a:r>
            <a:r>
              <a:rPr lang="en-GB" sz="1400" dirty="0">
                <a:latin typeface="TWK Lausanne 350" panose="02000503040000020004" pitchFamily="50" charset="0"/>
              </a:rPr>
              <a:t> </a:t>
            </a:r>
            <a:r>
              <a:rPr lang="en-GB" sz="1400" b="0" i="0" dirty="0">
                <a:effectLst/>
                <a:latin typeface="TWK Lausanne 350" panose="02000503040000020004" pitchFamily="50" charset="0"/>
              </a:rPr>
              <a:t>We provide tailored support for people, at home, and in the community. We are here for people who are living with the effects of homelessness, poverty, addiction, or family breakdowns. Last year we supported almost 4,000 individuals, helping to prevent them from becoming homeless or separated from the people they love.</a:t>
            </a:r>
          </a:p>
          <a:p>
            <a:pPr>
              <a:lnSpc>
                <a:spcPts val="1800"/>
              </a:lnSpc>
            </a:pPr>
            <a:endParaRPr lang="en-GB" sz="1400" b="0" i="0" dirty="0">
              <a:effectLst/>
              <a:latin typeface="TWK Lausanne 350" panose="02000503040000020004" pitchFamily="50" charset="0"/>
            </a:endParaRPr>
          </a:p>
          <a:p>
            <a:pPr>
              <a:lnSpc>
                <a:spcPts val="1800"/>
              </a:lnSpc>
            </a:pPr>
            <a:r>
              <a:rPr lang="en-GB" sz="1400" b="0" i="0" dirty="0">
                <a:effectLst/>
                <a:latin typeface="TWK Lausanne 350" panose="02000503040000020004" pitchFamily="50" charset="0"/>
              </a:rPr>
              <a:t>We are here to offer the right support at the right time, including breaking down financial barriers; accessing the private rental market; linking up with local health, employment and training services to help people make connections within the community; and, helping people feel happier, safer, and more confident to take steps to improve their</a:t>
            </a:r>
            <a:r>
              <a:rPr lang="en-GB" sz="1400" dirty="0">
                <a:latin typeface="TWK Lausanne 350" panose="02000503040000020004" pitchFamily="50" charset="0"/>
              </a:rPr>
              <a:t> </a:t>
            </a:r>
            <a:r>
              <a:rPr lang="en-GB" sz="1400" b="0" i="0" dirty="0">
                <a:effectLst/>
                <a:latin typeface="TWK Lausanne 350" panose="02000503040000020004" pitchFamily="50" charset="0"/>
              </a:rPr>
              <a:t>own lives.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Every person’s story is unique, and everyone’s route home is different, so we tailor our response to the individual. We want to challenge stereotypes – it doesn’t matter what the situation is – we’re not here to judge, only to help. </a:t>
            </a:r>
          </a:p>
          <a:p>
            <a:pPr>
              <a:lnSpc>
                <a:spcPts val="1800"/>
              </a:lnSpc>
            </a:pPr>
            <a:endParaRPr lang="en-GB" sz="1400" dirty="0">
              <a:latin typeface="TWK Lausanne 350" panose="02000503040000020004" pitchFamily="50" charset="0"/>
            </a:endParaRPr>
          </a:p>
          <a:p>
            <a:pPr>
              <a:lnSpc>
                <a:spcPts val="1800"/>
              </a:lnSpc>
            </a:pPr>
            <a:r>
              <a:rPr lang="en-GB" sz="1400" b="0" i="0" dirty="0">
                <a:effectLst/>
                <a:latin typeface="TWK Lausanne 350" panose="02000503040000020004" pitchFamily="50" charset="0"/>
              </a:rPr>
              <a:t>Our approach is about creating trusting relationships and nurturing people’s strengths, and our 200 dedicated staff, mentors and volunteers play a crucial role in this.</a:t>
            </a:r>
            <a:br>
              <a:rPr lang="en-GB" sz="1000" dirty="0"/>
            </a:br>
            <a:endParaRPr lang="en-GB" sz="1000" dirty="0">
              <a:latin typeface="TWK Lausanne 350" panose="02000503040000020004" pitchFamily="50" charset="0"/>
            </a:endParaRPr>
          </a:p>
        </p:txBody>
      </p:sp>
      <p:pic>
        <p:nvPicPr>
          <p:cNvPr id="4" name="Picture 3" descr="A young child and a young child drawing on a table&#10;&#10;Description automatically generated">
            <a:extLst>
              <a:ext uri="{FF2B5EF4-FFF2-40B4-BE49-F238E27FC236}">
                <a16:creationId xmlns:a16="http://schemas.microsoft.com/office/drawing/2014/main" id="{793E05E5-5413-C1D9-B381-723C325FF091}"/>
              </a:ext>
            </a:extLst>
          </p:cNvPr>
          <p:cNvPicPr>
            <a:picLocks noChangeAspect="1"/>
          </p:cNvPicPr>
          <p:nvPr/>
        </p:nvPicPr>
        <p:blipFill rotWithShape="1">
          <a:blip r:embed="rId2"/>
          <a:srcRect l="21019" r="12315"/>
          <a:stretch/>
        </p:blipFill>
        <p:spPr>
          <a:xfrm>
            <a:off x="0" y="1361570"/>
            <a:ext cx="5496430" cy="5496430"/>
          </a:xfrm>
          <a:prstGeom prst="rect">
            <a:avLst/>
          </a:prstGeom>
        </p:spPr>
      </p:pic>
      <p:pic>
        <p:nvPicPr>
          <p:cNvPr id="7" name="Picture 6" descr="A black circle on a pink background&#10;&#10;Description automatically generated">
            <a:extLst>
              <a:ext uri="{FF2B5EF4-FFF2-40B4-BE49-F238E27FC236}">
                <a16:creationId xmlns:a16="http://schemas.microsoft.com/office/drawing/2014/main" id="{A096FB00-8410-145C-08BB-ED4019B4AFC4}"/>
              </a:ext>
            </a:extLst>
          </p:cNvPr>
          <p:cNvPicPr>
            <a:picLocks noChangeAspect="1"/>
          </p:cNvPicPr>
          <p:nvPr/>
        </p:nvPicPr>
        <p:blipFill>
          <a:blip r:embed="rId3"/>
          <a:stretch>
            <a:fillRect/>
          </a:stretch>
        </p:blipFill>
        <p:spPr>
          <a:xfrm>
            <a:off x="1" y="1082351"/>
            <a:ext cx="5806660" cy="5806660"/>
          </a:xfrm>
          <a:prstGeom prst="rect">
            <a:avLst/>
          </a:prstGeom>
        </p:spPr>
      </p:pic>
      <p:sp>
        <p:nvSpPr>
          <p:cNvPr id="8" name="TextBox 7">
            <a:extLst>
              <a:ext uri="{FF2B5EF4-FFF2-40B4-BE49-F238E27FC236}">
                <a16:creationId xmlns:a16="http://schemas.microsoft.com/office/drawing/2014/main" id="{1B105AC8-B580-4D3F-3D86-E9AA1ECBFFE1}"/>
              </a:ext>
            </a:extLst>
          </p:cNvPr>
          <p:cNvSpPr txBox="1"/>
          <p:nvPr/>
        </p:nvSpPr>
        <p:spPr>
          <a:xfrm>
            <a:off x="270588" y="251927"/>
            <a:ext cx="4721290" cy="584775"/>
          </a:xfrm>
          <a:prstGeom prst="rect">
            <a:avLst/>
          </a:prstGeom>
          <a:noFill/>
        </p:spPr>
        <p:txBody>
          <a:bodyPr wrap="square" rtlCol="0">
            <a:spAutoFit/>
          </a:bodyPr>
          <a:lstStyle/>
          <a:p>
            <a:r>
              <a:rPr lang="en-GB" sz="3200" dirty="0">
                <a:latin typeface="Tiempos Headline Regular" panose="02020503060303060403" pitchFamily="18" charset="0"/>
              </a:rPr>
              <a:t>About Right There</a:t>
            </a:r>
            <a:endParaRPr lang="en-GB" sz="3200" dirty="0"/>
          </a:p>
        </p:txBody>
      </p:sp>
    </p:spTree>
    <p:extLst>
      <p:ext uri="{BB962C8B-B14F-4D97-AF65-F5344CB8AC3E}">
        <p14:creationId xmlns:p14="http://schemas.microsoft.com/office/powerpoint/2010/main" val="316742646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697166CB-1A0C-CE52-B3C0-8A232153D8FA}"/>
              </a:ext>
            </a:extLst>
          </p:cNvPr>
          <p:cNvSpPr/>
          <p:nvPr/>
        </p:nvSpPr>
        <p:spPr>
          <a:xfrm>
            <a:off x="0" y="0"/>
            <a:ext cx="12192000" cy="6858000"/>
          </a:xfrm>
          <a:prstGeom prst="rect">
            <a:avLst/>
          </a:prstGeom>
          <a:solidFill>
            <a:srgbClr val="F7F5F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0" fontAlgn="base" latinLnBrk="0" hangingPunct="0">
              <a:lnSpc>
                <a:spcPct val="100000"/>
              </a:lnSpc>
              <a:spcBef>
                <a:spcPct val="0"/>
              </a:spcBef>
              <a:spcAft>
                <a:spcPct val="0"/>
              </a:spcAft>
              <a:buClrTx/>
              <a:buSzTx/>
              <a:buFontTx/>
              <a:buNone/>
              <a:tabLst/>
              <a:defRPr/>
            </a:pPr>
            <a:endParaRPr kumimoji="0" lang="en-GB"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pic>
        <p:nvPicPr>
          <p:cNvPr id="13" name="Picture 12" descr="A group of people sitting on a couch&#10;&#10;Description automatically generated">
            <a:hlinkClick r:id="" action="ppaction://noaction" highlightClick="1"/>
            <a:extLst>
              <a:ext uri="{FF2B5EF4-FFF2-40B4-BE49-F238E27FC236}">
                <a16:creationId xmlns:a16="http://schemas.microsoft.com/office/drawing/2014/main" id="{7009D74A-110B-A4D6-0AB2-CE0D8043A0ED}"/>
              </a:ext>
            </a:extLst>
          </p:cNvPr>
          <p:cNvPicPr>
            <a:picLocks noChangeAspect="1"/>
          </p:cNvPicPr>
          <p:nvPr/>
        </p:nvPicPr>
        <p:blipFill rotWithShape="1">
          <a:blip r:embed="rId2"/>
          <a:srcRect l="27580" r="5754"/>
          <a:stretch/>
        </p:blipFill>
        <p:spPr>
          <a:xfrm>
            <a:off x="4450532" y="1079235"/>
            <a:ext cx="3290935" cy="3290935"/>
          </a:xfrm>
          <a:prstGeom prst="actionButtonBlank">
            <a:avLst/>
          </a:prstGeom>
        </p:spPr>
      </p:pic>
      <p:pic>
        <p:nvPicPr>
          <p:cNvPr id="15" name="Picture 14" descr="Two people walking on a path&#10;&#10;Description automatically generated">
            <a:extLst>
              <a:ext uri="{FF2B5EF4-FFF2-40B4-BE49-F238E27FC236}">
                <a16:creationId xmlns:a16="http://schemas.microsoft.com/office/drawing/2014/main" id="{295D0CF0-BE62-7565-2E37-9FED9EBEEEE1}"/>
              </a:ext>
            </a:extLst>
          </p:cNvPr>
          <p:cNvPicPr>
            <a:picLocks noChangeAspect="1"/>
          </p:cNvPicPr>
          <p:nvPr/>
        </p:nvPicPr>
        <p:blipFill rotWithShape="1">
          <a:blip r:embed="rId3"/>
          <a:srcRect t="8936" b="16064"/>
          <a:stretch/>
        </p:blipFill>
        <p:spPr>
          <a:xfrm>
            <a:off x="964873" y="1079234"/>
            <a:ext cx="3290935" cy="3290935"/>
          </a:xfrm>
          <a:prstGeom prst="rect">
            <a:avLst/>
          </a:prstGeom>
        </p:spPr>
      </p:pic>
      <p:pic>
        <p:nvPicPr>
          <p:cNvPr id="17" name="Picture 16" descr="A person smiling at the camera&#10;&#10;Description automatically generated">
            <a:extLst>
              <a:ext uri="{FF2B5EF4-FFF2-40B4-BE49-F238E27FC236}">
                <a16:creationId xmlns:a16="http://schemas.microsoft.com/office/drawing/2014/main" id="{B2E04E9F-4BB4-69DA-4B22-175D908E1429}"/>
              </a:ext>
            </a:extLst>
          </p:cNvPr>
          <p:cNvPicPr>
            <a:picLocks noChangeAspect="1"/>
          </p:cNvPicPr>
          <p:nvPr/>
        </p:nvPicPr>
        <p:blipFill rotWithShape="1">
          <a:blip r:embed="rId4"/>
          <a:srcRect l="23835" t="-540" r="20255" b="540"/>
          <a:stretch/>
        </p:blipFill>
        <p:spPr>
          <a:xfrm>
            <a:off x="7936191" y="1041134"/>
            <a:ext cx="3328684" cy="3328684"/>
          </a:xfrm>
          <a:prstGeom prst="rect">
            <a:avLst/>
          </a:prstGeom>
        </p:spPr>
      </p:pic>
      <p:sp>
        <p:nvSpPr>
          <p:cNvPr id="18" name="TextBox 17">
            <a:extLst>
              <a:ext uri="{FF2B5EF4-FFF2-40B4-BE49-F238E27FC236}">
                <a16:creationId xmlns:a16="http://schemas.microsoft.com/office/drawing/2014/main" id="{FFD2C2C3-DB1F-B7B3-4E43-826BF22E6BB1}"/>
              </a:ext>
            </a:extLst>
          </p:cNvPr>
          <p:cNvSpPr txBox="1"/>
          <p:nvPr/>
        </p:nvSpPr>
        <p:spPr>
          <a:xfrm>
            <a:off x="964873"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For People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tailored support for children and adults to help individuals and families feel happier, create stronger bonds and stay together.</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0" name="TextBox 19">
            <a:extLst>
              <a:ext uri="{FF2B5EF4-FFF2-40B4-BE49-F238E27FC236}">
                <a16:creationId xmlns:a16="http://schemas.microsoft.com/office/drawing/2014/main" id="{FF1B1635-2B15-3F4D-6967-C110DDF39F91}"/>
              </a:ext>
            </a:extLst>
          </p:cNvPr>
          <p:cNvSpPr txBox="1"/>
          <p:nvPr/>
        </p:nvSpPr>
        <p:spPr>
          <a:xfrm>
            <a:off x="4408208" y="4422320"/>
            <a:ext cx="3290935"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At Home</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safe and supportive places to call home for people of all ages, from any circumstances, for as long as they might need it.</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1" name="TextBox 20">
            <a:extLst>
              <a:ext uri="{FF2B5EF4-FFF2-40B4-BE49-F238E27FC236}">
                <a16:creationId xmlns:a16="http://schemas.microsoft.com/office/drawing/2014/main" id="{C6E31877-2B59-2F0E-E180-CE5616B8C807}"/>
              </a:ext>
            </a:extLst>
          </p:cNvPr>
          <p:cNvSpPr txBox="1"/>
          <p:nvPr/>
        </p:nvSpPr>
        <p:spPr>
          <a:xfrm>
            <a:off x="7936191" y="4450895"/>
            <a:ext cx="3328684" cy="1980927"/>
          </a:xfrm>
          <a:prstGeom prst="rect">
            <a:avLst/>
          </a:prstGeom>
          <a:noFill/>
        </p:spPr>
        <p:txBody>
          <a:bodyPr wrap="square" rtlCol="0">
            <a:spAutoFit/>
          </a:bodyPr>
          <a:lstStyle/>
          <a:p>
            <a:pPr marL="0" marR="0" lvl="0" indent="0" algn="l" defTabSz="457200" rtl="0" eaLnBrk="0" fontAlgn="base" latinLnBrk="0" hangingPunct="0">
              <a:lnSpc>
                <a:spcPct val="100000"/>
              </a:lnSpc>
              <a:spcBef>
                <a:spcPct val="0"/>
              </a:spcBef>
              <a:spcAft>
                <a:spcPct val="0"/>
              </a:spcAft>
              <a:buClrTx/>
              <a:buSzTx/>
              <a:buFontTx/>
              <a:buNone/>
              <a:tabLst/>
              <a:defRPr/>
            </a:pPr>
            <a:r>
              <a:rPr kumimoji="0" lang="en-GB" sz="2800" b="0" i="0" u="none" strike="noStrike" kern="1200" cap="none" spc="0" normalizeH="0" baseline="0" noProof="0" dirty="0">
                <a:ln>
                  <a:noFill/>
                </a:ln>
                <a:solidFill>
                  <a:prstClr val="black"/>
                </a:solidFill>
                <a:effectLst/>
                <a:uLnTx/>
                <a:uFillTx/>
                <a:latin typeface="Tiempos Headline Medium" panose="02020603060303060403" pitchFamily="18" charset="0"/>
                <a:ea typeface="+mn-ea"/>
                <a:cs typeface="+mn-cs"/>
              </a:rPr>
              <a:t>In The Community</a:t>
            </a:r>
            <a:endParaRPr kumimoji="0" lang="en-GB" sz="1800" b="0" i="0" u="none" strike="noStrike" kern="1200" cap="none" spc="0" normalizeH="0" baseline="0" noProof="0" dirty="0">
              <a:ln>
                <a:noFill/>
              </a:ln>
              <a:solidFill>
                <a:prstClr val="black"/>
              </a:solidFill>
              <a:effectLst/>
              <a:uLnTx/>
              <a:uFillTx/>
              <a:latin typeface="Tiempos Headline Regular" panose="02020503060303060403" pitchFamily="18" charset="0"/>
              <a:ea typeface="+mn-ea"/>
              <a:cs typeface="+mn-cs"/>
            </a:endParaRPr>
          </a:p>
          <a:p>
            <a:pPr marL="0" marR="0" lvl="0" indent="0" algn="l" defTabSz="457200" rtl="0" eaLnBrk="0" fontAlgn="base" latinLnBrk="0" hangingPunct="0">
              <a:lnSpc>
                <a:spcPct val="107000"/>
              </a:lnSpc>
              <a:spcBef>
                <a:spcPct val="0"/>
              </a:spcBef>
              <a:spcAft>
                <a:spcPts val="800"/>
              </a:spcAft>
              <a:buClrTx/>
              <a:buSzTx/>
              <a:buFontTx/>
              <a:buNone/>
              <a:tabLst/>
              <a:defRPr/>
            </a:pPr>
            <a:r>
              <a:rPr kumimoji="0" lang="en-US"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We provide the tools for people to live independently and build their lives within their community, creating their own safe and secure homes.</a:t>
            </a:r>
            <a:r>
              <a:rPr kumimoji="0" lang="en-GB" sz="1800" b="0" i="0" u="none" strike="noStrike" kern="0" cap="none" spc="0" normalizeH="0" baseline="0" noProof="0" dirty="0">
                <a:ln>
                  <a:noFill/>
                </a:ln>
                <a:solidFill>
                  <a:srgbClr val="000000"/>
                </a:solidFill>
                <a:effectLst/>
                <a:uLnTx/>
                <a:uFillTx/>
                <a:latin typeface="TWK Lausanne 350" panose="02000503040000020004" pitchFamily="50" charset="0"/>
                <a:ea typeface="Times New Roman" panose="02020603050405020304" pitchFamily="18" charset="0"/>
                <a:cs typeface="Segoe UI" panose="020B0502040204020203" pitchFamily="34" charset="0"/>
              </a:rPr>
              <a:t> </a:t>
            </a:r>
            <a:endParaRPr kumimoji="0" lang="en-GB" sz="1800" b="0" i="0" u="none" strike="noStrike" kern="100" cap="none" spc="0" normalizeH="0" baseline="0" noProof="0" dirty="0">
              <a:ln>
                <a:noFill/>
              </a:ln>
              <a:solidFill>
                <a:prstClr val="black"/>
              </a:solidFill>
              <a:effectLst/>
              <a:uLnTx/>
              <a:uFillTx/>
              <a:latin typeface="TWK Lausanne 350" panose="02000503040000020004" pitchFamily="50" charset="0"/>
              <a:ea typeface="Aptos" panose="020B0004020202020204" pitchFamily="34" charset="0"/>
              <a:cs typeface="Times New Roman" panose="02020603050405020304" pitchFamily="18" charset="0"/>
            </a:endParaRPr>
          </a:p>
        </p:txBody>
      </p:sp>
      <p:sp>
        <p:nvSpPr>
          <p:cNvPr id="2" name="TextBox 1">
            <a:extLst>
              <a:ext uri="{FF2B5EF4-FFF2-40B4-BE49-F238E27FC236}">
                <a16:creationId xmlns:a16="http://schemas.microsoft.com/office/drawing/2014/main" id="{9FE19686-4F64-C09A-120F-B3D8D8B38F2A}"/>
              </a:ext>
            </a:extLst>
          </p:cNvPr>
          <p:cNvSpPr txBox="1"/>
          <p:nvPr/>
        </p:nvSpPr>
        <p:spPr>
          <a:xfrm>
            <a:off x="440973" y="262081"/>
            <a:ext cx="4338734" cy="584775"/>
          </a:xfrm>
          <a:prstGeom prst="rect">
            <a:avLst/>
          </a:prstGeom>
          <a:noFill/>
        </p:spPr>
        <p:txBody>
          <a:bodyPr wrap="square" rtlCol="0">
            <a:spAutoFit/>
          </a:bodyPr>
          <a:lstStyle/>
          <a:p>
            <a:r>
              <a:rPr lang="en-GB" sz="3200" dirty="0">
                <a:latin typeface="Tiempos Headline Regular" panose="02020503060303060403" pitchFamily="18" charset="0"/>
              </a:rPr>
              <a:t>Our key areas of focus</a:t>
            </a:r>
            <a:endParaRPr lang="en-GB" sz="3200" dirty="0"/>
          </a:p>
        </p:txBody>
      </p:sp>
    </p:spTree>
    <p:extLst>
      <p:ext uri="{BB962C8B-B14F-4D97-AF65-F5344CB8AC3E}">
        <p14:creationId xmlns:p14="http://schemas.microsoft.com/office/powerpoint/2010/main" val="185981673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32E0543-43F0-6234-500A-93AD50C83956}"/>
              </a:ext>
            </a:extLst>
          </p:cNvPr>
          <p:cNvGrpSpPr/>
          <p:nvPr/>
        </p:nvGrpSpPr>
        <p:grpSpPr>
          <a:xfrm>
            <a:off x="0" y="0"/>
            <a:ext cx="5607698" cy="5607698"/>
            <a:chOff x="0" y="0"/>
            <a:chExt cx="5607698" cy="5607698"/>
          </a:xfrm>
        </p:grpSpPr>
        <p:pic>
          <p:nvPicPr>
            <p:cNvPr id="6" name="Picture 5" descr="A black hexagon on a yellow background&#10;&#10;Description automatically generated">
              <a:extLst>
                <a:ext uri="{FF2B5EF4-FFF2-40B4-BE49-F238E27FC236}">
                  <a16:creationId xmlns:a16="http://schemas.microsoft.com/office/drawing/2014/main" id="{4C9D0DDD-2711-62C2-91A9-9C20F5247609}"/>
                </a:ext>
              </a:extLst>
            </p:cNvPr>
            <p:cNvPicPr>
              <a:picLocks noChangeAspect="1"/>
            </p:cNvPicPr>
            <p:nvPr/>
          </p:nvPicPr>
          <p:blipFill>
            <a:blip r:embed="rId2"/>
            <a:stretch>
              <a:fillRect/>
            </a:stretch>
          </p:blipFill>
          <p:spPr>
            <a:xfrm>
              <a:off x="0" y="0"/>
              <a:ext cx="5607698" cy="5607698"/>
            </a:xfrm>
            <a:prstGeom prst="rect">
              <a:avLst/>
            </a:prstGeom>
          </p:spPr>
        </p:pic>
        <p:sp>
          <p:nvSpPr>
            <p:cNvPr id="4" name="TextBox 3">
              <a:extLst>
                <a:ext uri="{FF2B5EF4-FFF2-40B4-BE49-F238E27FC236}">
                  <a16:creationId xmlns:a16="http://schemas.microsoft.com/office/drawing/2014/main" id="{A80E96F2-FFBF-979C-E5AE-3925C6446B5F}"/>
                </a:ext>
              </a:extLst>
            </p:cNvPr>
            <p:cNvSpPr txBox="1"/>
            <p:nvPr/>
          </p:nvSpPr>
          <p:spPr>
            <a:xfrm>
              <a:off x="1135548" y="1834353"/>
              <a:ext cx="3336601" cy="1938992"/>
            </a:xfrm>
            <a:prstGeom prst="rect">
              <a:avLst/>
            </a:prstGeom>
            <a:noFill/>
          </p:spPr>
          <p:txBody>
            <a:bodyPr wrap="square" rtlCol="0">
              <a:spAutoFit/>
            </a:bodyPr>
            <a:lstStyle/>
            <a:p>
              <a:pPr algn="ctr"/>
              <a:r>
                <a:rPr lang="en-GB" sz="4000" dirty="0">
                  <a:latin typeface="TWK Lausanne 500" panose="02000503040000020004" pitchFamily="50" charset="0"/>
                </a:rPr>
                <a:t>Our Vision</a:t>
              </a:r>
              <a:br>
                <a:rPr lang="en-GB" sz="2400" dirty="0">
                  <a:latin typeface="TWK Lausanne 500" panose="02000503040000020004" pitchFamily="50" charset="0"/>
                </a:rPr>
              </a:br>
              <a:r>
                <a:rPr lang="en-GB" sz="2000" dirty="0">
                  <a:latin typeface="Tiempos Headline Regular" panose="02020503060303060403" pitchFamily="18" charset="0"/>
                </a:rPr>
                <a:t>A world where everyone has an equal chance to create a safe and supportive place to call home. </a:t>
              </a:r>
              <a:endParaRPr lang="en-GB" dirty="0">
                <a:latin typeface="TWK Lausanne 350" panose="02000503040000020004" pitchFamily="50" charset="0"/>
              </a:endParaRPr>
            </a:p>
          </p:txBody>
        </p:sp>
      </p:grpSp>
      <p:grpSp>
        <p:nvGrpSpPr>
          <p:cNvPr id="7" name="Group 6">
            <a:extLst>
              <a:ext uri="{FF2B5EF4-FFF2-40B4-BE49-F238E27FC236}">
                <a16:creationId xmlns:a16="http://schemas.microsoft.com/office/drawing/2014/main" id="{B5C8BFE7-186A-4B09-7FB3-F067C67DF249}"/>
              </a:ext>
            </a:extLst>
          </p:cNvPr>
          <p:cNvGrpSpPr/>
          <p:nvPr/>
        </p:nvGrpSpPr>
        <p:grpSpPr>
          <a:xfrm>
            <a:off x="6584304" y="1250302"/>
            <a:ext cx="5607698" cy="5607698"/>
            <a:chOff x="0" y="0"/>
            <a:chExt cx="5607698" cy="5607698"/>
          </a:xfrm>
        </p:grpSpPr>
        <p:pic>
          <p:nvPicPr>
            <p:cNvPr id="8" name="Picture 7" descr="A black hexagon on a yellow background&#10;&#10;Description automatically generated">
              <a:extLst>
                <a:ext uri="{FF2B5EF4-FFF2-40B4-BE49-F238E27FC236}">
                  <a16:creationId xmlns:a16="http://schemas.microsoft.com/office/drawing/2014/main" id="{40657722-C016-1826-C5A5-6EC41EAE8D3F}"/>
                </a:ext>
              </a:extLst>
            </p:cNvPr>
            <p:cNvPicPr>
              <a:picLocks noChangeAspect="1"/>
            </p:cNvPicPr>
            <p:nvPr/>
          </p:nvPicPr>
          <p:blipFill>
            <a:blip r:embed="rId2"/>
            <a:stretch>
              <a:fillRect/>
            </a:stretch>
          </p:blipFill>
          <p:spPr>
            <a:xfrm>
              <a:off x="0" y="0"/>
              <a:ext cx="5607698" cy="5607698"/>
            </a:xfrm>
            <a:prstGeom prst="rect">
              <a:avLst/>
            </a:prstGeom>
          </p:spPr>
        </p:pic>
        <p:sp>
          <p:nvSpPr>
            <p:cNvPr id="9" name="TextBox 8">
              <a:extLst>
                <a:ext uri="{FF2B5EF4-FFF2-40B4-BE49-F238E27FC236}">
                  <a16:creationId xmlns:a16="http://schemas.microsoft.com/office/drawing/2014/main" id="{EBBBD3F6-C8C7-EA5D-D86B-2B244BE0D74B}"/>
                </a:ext>
              </a:extLst>
            </p:cNvPr>
            <p:cNvSpPr txBox="1"/>
            <p:nvPr/>
          </p:nvSpPr>
          <p:spPr>
            <a:xfrm>
              <a:off x="1135548" y="1218799"/>
              <a:ext cx="3336601" cy="3170099"/>
            </a:xfrm>
            <a:prstGeom prst="rect">
              <a:avLst/>
            </a:prstGeom>
            <a:noFill/>
          </p:spPr>
          <p:txBody>
            <a:bodyPr wrap="square" rtlCol="0">
              <a:spAutoFit/>
            </a:bodyPr>
            <a:lstStyle/>
            <a:p>
              <a:pPr algn="ctr"/>
              <a:r>
                <a:rPr lang="en-GB" sz="4000" dirty="0">
                  <a:latin typeface="TWK Lausanne 500" panose="02000503040000020004" pitchFamily="50" charset="0"/>
                </a:rPr>
                <a:t>Our Mission</a:t>
              </a:r>
              <a:br>
                <a:rPr lang="en-GB" sz="2400" dirty="0">
                  <a:latin typeface="TWK Lausanne 500" panose="02000503040000020004" pitchFamily="50" charset="0"/>
                </a:rPr>
              </a:br>
              <a:r>
                <a:rPr lang="en-GB" sz="2000" dirty="0">
                  <a:latin typeface="Tiempos Headline Regular" panose="02020503060303060403" pitchFamily="18" charset="0"/>
                  <a:cs typeface="Utsaah" panose="020B0502040204020203" pitchFamily="34" charset="0"/>
                </a:rPr>
                <a:t>We meet people where </a:t>
              </a:r>
            </a:p>
            <a:p>
              <a:pPr algn="ctr"/>
              <a:r>
                <a:rPr lang="en-GB" sz="2000" dirty="0">
                  <a:latin typeface="Tiempos Headline Regular" panose="02020503060303060403" pitchFamily="18" charset="0"/>
                  <a:cs typeface="Utsaah" panose="020B0502040204020203" pitchFamily="34" charset="0"/>
                </a:rPr>
                <a:t>they are in life with no judgement; walking alongside those who need support, and preventing them becoming homeless </a:t>
              </a:r>
            </a:p>
            <a:p>
              <a:pPr algn="ctr"/>
              <a:r>
                <a:rPr lang="en-GB" sz="2000" dirty="0">
                  <a:latin typeface="Tiempos Headline Regular" panose="02020503060303060403" pitchFamily="18" charset="0"/>
                  <a:cs typeface="Utsaah" panose="020B0502040204020203" pitchFamily="34" charset="0"/>
                </a:rPr>
                <a:t>or separated from the people they love. </a:t>
              </a:r>
              <a:endParaRPr lang="en-GB" dirty="0">
                <a:latin typeface="TWK Lausanne 350" panose="02000503040000020004" pitchFamily="50" charset="0"/>
              </a:endParaRPr>
            </a:p>
          </p:txBody>
        </p:sp>
      </p:grpSp>
    </p:spTree>
    <p:extLst>
      <p:ext uri="{BB962C8B-B14F-4D97-AF65-F5344CB8AC3E}">
        <p14:creationId xmlns:p14="http://schemas.microsoft.com/office/powerpoint/2010/main" val="5916766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7F5F2"/>
        </a:solidFill>
        <a:effectLst/>
      </p:bgPr>
    </p:bg>
    <p:spTree>
      <p:nvGrpSpPr>
        <p:cNvPr id="1" name=""/>
        <p:cNvGrpSpPr/>
        <p:nvPr/>
      </p:nvGrpSpPr>
      <p:grpSpPr>
        <a:xfrm>
          <a:off x="0" y="0"/>
          <a:ext cx="0" cy="0"/>
          <a:chOff x="0" y="0"/>
          <a:chExt cx="0" cy="0"/>
        </a:xfrm>
      </p:grpSpPr>
      <p:grpSp>
        <p:nvGrpSpPr>
          <p:cNvPr id="17" name="Group 16">
            <a:extLst>
              <a:ext uri="{FF2B5EF4-FFF2-40B4-BE49-F238E27FC236}">
                <a16:creationId xmlns:a16="http://schemas.microsoft.com/office/drawing/2014/main" id="{9CB67C2D-3758-5316-EF13-50C8C8078AC4}"/>
              </a:ext>
            </a:extLst>
          </p:cNvPr>
          <p:cNvGrpSpPr/>
          <p:nvPr/>
        </p:nvGrpSpPr>
        <p:grpSpPr>
          <a:xfrm>
            <a:off x="936867" y="13375"/>
            <a:ext cx="10318266" cy="6831250"/>
            <a:chOff x="2074505" y="0"/>
            <a:chExt cx="8766112" cy="5803640"/>
          </a:xfrm>
        </p:grpSpPr>
        <p:pic>
          <p:nvPicPr>
            <p:cNvPr id="4" name="Picture 3" descr="A black background with a black square&#10;&#10;Description automatically generated with medium confidence">
              <a:extLst>
                <a:ext uri="{FF2B5EF4-FFF2-40B4-BE49-F238E27FC236}">
                  <a16:creationId xmlns:a16="http://schemas.microsoft.com/office/drawing/2014/main" id="{4E689AF0-B92C-4A66-A064-42A57785F060}"/>
                </a:ext>
              </a:extLst>
            </p:cNvPr>
            <p:cNvPicPr>
              <a:picLocks noChangeAspect="1"/>
            </p:cNvPicPr>
            <p:nvPr/>
          </p:nvPicPr>
          <p:blipFill>
            <a:blip r:embed="rId2"/>
            <a:stretch>
              <a:fillRect/>
            </a:stretch>
          </p:blipFill>
          <p:spPr>
            <a:xfrm>
              <a:off x="2074505" y="0"/>
              <a:ext cx="2901820" cy="2901820"/>
            </a:xfrm>
            <a:prstGeom prst="rect">
              <a:avLst/>
            </a:prstGeom>
          </p:spPr>
        </p:pic>
        <p:pic>
          <p:nvPicPr>
            <p:cNvPr id="8" name="Picture 7" descr="A pink butterfly with black text&#10;&#10;Description automatically generated">
              <a:extLst>
                <a:ext uri="{FF2B5EF4-FFF2-40B4-BE49-F238E27FC236}">
                  <a16:creationId xmlns:a16="http://schemas.microsoft.com/office/drawing/2014/main" id="{A06181C3-52E0-23B8-43E6-6CBD04C1CD98}"/>
                </a:ext>
              </a:extLst>
            </p:cNvPr>
            <p:cNvPicPr>
              <a:picLocks noChangeAspect="1"/>
            </p:cNvPicPr>
            <p:nvPr/>
          </p:nvPicPr>
          <p:blipFill>
            <a:blip r:embed="rId3"/>
            <a:stretch>
              <a:fillRect/>
            </a:stretch>
          </p:blipFill>
          <p:spPr>
            <a:xfrm>
              <a:off x="4999653" y="0"/>
              <a:ext cx="2901820" cy="2901820"/>
            </a:xfrm>
            <a:prstGeom prst="rect">
              <a:avLst/>
            </a:prstGeom>
          </p:spPr>
        </p:pic>
        <p:pic>
          <p:nvPicPr>
            <p:cNvPr id="10" name="Picture 9" descr="A black square object with a grey background&#10;&#10;Description automatically generated">
              <a:extLst>
                <a:ext uri="{FF2B5EF4-FFF2-40B4-BE49-F238E27FC236}">
                  <a16:creationId xmlns:a16="http://schemas.microsoft.com/office/drawing/2014/main" id="{303EF628-389C-EB94-D30F-0C010EF0B965}"/>
                </a:ext>
              </a:extLst>
            </p:cNvPr>
            <p:cNvPicPr>
              <a:picLocks noChangeAspect="1"/>
            </p:cNvPicPr>
            <p:nvPr/>
          </p:nvPicPr>
          <p:blipFill>
            <a:blip r:embed="rId4"/>
            <a:stretch>
              <a:fillRect/>
            </a:stretch>
          </p:blipFill>
          <p:spPr>
            <a:xfrm>
              <a:off x="7938797" y="0"/>
              <a:ext cx="2901820" cy="2901820"/>
            </a:xfrm>
            <a:prstGeom prst="rect">
              <a:avLst/>
            </a:prstGeom>
          </p:spPr>
        </p:pic>
        <p:pic>
          <p:nvPicPr>
            <p:cNvPr id="12" name="Picture 11" descr="A black circle on a blue background&#10;&#10;Description automatically generated">
              <a:extLst>
                <a:ext uri="{FF2B5EF4-FFF2-40B4-BE49-F238E27FC236}">
                  <a16:creationId xmlns:a16="http://schemas.microsoft.com/office/drawing/2014/main" id="{6814E50C-86AB-5F38-D5A2-4ED3457EA0D6}"/>
                </a:ext>
              </a:extLst>
            </p:cNvPr>
            <p:cNvPicPr>
              <a:picLocks noChangeAspect="1"/>
            </p:cNvPicPr>
            <p:nvPr/>
          </p:nvPicPr>
          <p:blipFill>
            <a:blip r:embed="rId5"/>
            <a:stretch>
              <a:fillRect/>
            </a:stretch>
          </p:blipFill>
          <p:spPr>
            <a:xfrm>
              <a:off x="4999653" y="2901820"/>
              <a:ext cx="2901820" cy="2901820"/>
            </a:xfrm>
            <a:prstGeom prst="rect">
              <a:avLst/>
            </a:prstGeom>
          </p:spPr>
        </p:pic>
        <p:pic>
          <p:nvPicPr>
            <p:cNvPr id="14" name="Picture 13" descr="A black object on a green background&#10;&#10;Description automatically generated">
              <a:extLst>
                <a:ext uri="{FF2B5EF4-FFF2-40B4-BE49-F238E27FC236}">
                  <a16:creationId xmlns:a16="http://schemas.microsoft.com/office/drawing/2014/main" id="{DB0226B3-6CE9-93C2-6645-40E7FEFD425B}"/>
                </a:ext>
              </a:extLst>
            </p:cNvPr>
            <p:cNvPicPr>
              <a:picLocks noChangeAspect="1"/>
            </p:cNvPicPr>
            <p:nvPr/>
          </p:nvPicPr>
          <p:blipFill>
            <a:blip r:embed="rId6"/>
            <a:stretch>
              <a:fillRect/>
            </a:stretch>
          </p:blipFill>
          <p:spPr>
            <a:xfrm>
              <a:off x="2074505" y="2901820"/>
              <a:ext cx="2901820" cy="2901820"/>
            </a:xfrm>
            <a:prstGeom prst="rect">
              <a:avLst/>
            </a:prstGeom>
          </p:spPr>
        </p:pic>
        <p:pic>
          <p:nvPicPr>
            <p:cNvPr id="16" name="Picture 15" descr="A purple and black text on a black background&#10;&#10;Description automatically generated">
              <a:extLst>
                <a:ext uri="{FF2B5EF4-FFF2-40B4-BE49-F238E27FC236}">
                  <a16:creationId xmlns:a16="http://schemas.microsoft.com/office/drawing/2014/main" id="{9CAE7128-92EB-DB3A-A8B5-8858AB6D532C}"/>
                </a:ext>
              </a:extLst>
            </p:cNvPr>
            <p:cNvPicPr>
              <a:picLocks noChangeAspect="1"/>
            </p:cNvPicPr>
            <p:nvPr/>
          </p:nvPicPr>
          <p:blipFill>
            <a:blip r:embed="rId7"/>
            <a:stretch>
              <a:fillRect/>
            </a:stretch>
          </p:blipFill>
          <p:spPr>
            <a:xfrm>
              <a:off x="7938797" y="2901820"/>
              <a:ext cx="2901820" cy="2901820"/>
            </a:xfrm>
            <a:prstGeom prst="rect">
              <a:avLst/>
            </a:prstGeom>
          </p:spPr>
        </p:pic>
      </p:grpSp>
    </p:spTree>
    <p:extLst>
      <p:ext uri="{BB962C8B-B14F-4D97-AF65-F5344CB8AC3E}">
        <p14:creationId xmlns:p14="http://schemas.microsoft.com/office/powerpoint/2010/main" val="41326669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071588D8-25EB-D819-C489-01ED78A5C193}"/>
              </a:ext>
            </a:extLst>
          </p:cNvPr>
          <p:cNvSpPr txBox="1"/>
          <p:nvPr/>
        </p:nvSpPr>
        <p:spPr>
          <a:xfrm>
            <a:off x="254020" y="204657"/>
            <a:ext cx="8739060" cy="584775"/>
          </a:xfrm>
          <a:prstGeom prst="rect">
            <a:avLst/>
          </a:prstGeom>
          <a:noFill/>
        </p:spPr>
        <p:txBody>
          <a:bodyPr wrap="square" rtlCol="0">
            <a:spAutoFit/>
          </a:bodyPr>
          <a:lstStyle/>
          <a:p>
            <a:r>
              <a:rPr lang="en-GB" sz="3200" dirty="0">
                <a:latin typeface="Tiempos Headline Regular" panose="02020503060303060403" pitchFamily="18" charset="0"/>
              </a:rPr>
              <a:t>Main Role Responsibilities </a:t>
            </a:r>
          </a:p>
        </p:txBody>
      </p:sp>
      <p:sp>
        <p:nvSpPr>
          <p:cNvPr id="8" name="TextBox 7">
            <a:extLst>
              <a:ext uri="{FF2B5EF4-FFF2-40B4-BE49-F238E27FC236}">
                <a16:creationId xmlns:a16="http://schemas.microsoft.com/office/drawing/2014/main" id="{619B6A0B-1B81-972F-AB73-9865BCE66301}"/>
              </a:ext>
            </a:extLst>
          </p:cNvPr>
          <p:cNvSpPr txBox="1"/>
          <p:nvPr/>
        </p:nvSpPr>
        <p:spPr>
          <a:xfrm>
            <a:off x="254020" y="813638"/>
            <a:ext cx="10533603" cy="9640716"/>
          </a:xfrm>
          <a:prstGeom prst="rect">
            <a:avLst/>
          </a:prstGeom>
          <a:noFill/>
        </p:spPr>
        <p:txBody>
          <a:bodyPr wrap="square">
            <a:spAutoFit/>
          </a:bodyPr>
          <a:lstStyle/>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Management including recruitment, training and </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regular support and reflection with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 Mentors</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Ensuring </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Volunteers are supported to undertake their roles effectively</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
            </a: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Have a high standard of professional integrity with colleagues and other professionals. </a:t>
            </a:r>
            <a:endParaRPr lang="en-GB" sz="1200" dirty="0">
              <a:latin typeface="TWK Lausanne 350" panose="02000503040000020004" pitchFamily="50" charset="0"/>
              <a:ea typeface="Calibri" panose="020F0502020204030204" pitchFamily="34" charset="0"/>
              <a:cs typeface="Times New Roman" panose="02020603050405020304" pitchFamily="18"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onfidently manage and coordinat</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 positive, respectful and compassionate relationships between mentor and mentee, ensuring good boundaries setting. Providing additional support(s) to the mentee’s family, as and when required. Focussing on individual strengths and aspirations and e</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nsuring person centred planning and unconditional positive regard is undertaken by yourself and volunteers.</a:t>
            </a: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Building upon existing strong relationships with social work, education and virtual schools and strengthening these relationships. </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Have detailed knowledge of other relevant services and create and maintain good working relationships with external partners. Representing Right There positively to other agencies or services including Local Authority, Social Work, Housing Services and other relevant services.  </a:t>
            </a:r>
          </a:p>
          <a:p>
            <a:pPr lvl="0">
              <a:lnSpc>
                <a:spcPct val="107000"/>
              </a:lnSpc>
              <a:buSzPts val="1000"/>
            </a:pPr>
            <a:endPar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Liaise with referral sources, regarding new and existing Mentoring referrals.</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accurate and factual record keeping at all times. Ensuring support plans for people we support are completed and updated in accordance with GDPR and confidentiality processes. Ensuring Risk Assessments are completed and updated for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Ensuring the needs of the people we support are being met and signposting to relevant services where more support is required.</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Attend multi agency meetings as required and advocating on behalf of the people we support.</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Ensure that adequate safeguarding measures are in place for both mentors &amp; mentees and participation in an On Call rota system as required. </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Contribute towards the design, delivery and evaluation of our programmes. Ensuring we are adopting a co-produced approach where</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 possible.</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Contribute to the development and Coordination of a Support Group and Forum for Kinship Carers at Right There.</a:t>
            </a:r>
          </a:p>
          <a:p>
            <a:pPr marL="171450" indent="-171450">
              <a:lnSpc>
                <a:spcPct val="107000"/>
              </a:lnSpc>
              <a:spcAft>
                <a:spcPts val="800"/>
              </a:spcAft>
              <a:buFont typeface="Arial" panose="020B0604020202020204" pitchFamily="34" charset="0"/>
              <a:buChar char="•"/>
            </a:pP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Adhere to and contribute towards policies and procedures</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Collate both qualitative and quantitative data as requested by Righ</a:t>
            </a:r>
            <a:r>
              <a:rPr lang="en-GB" sz="1200" dirty="0">
                <a:solidFill>
                  <a:srgbClr val="000000"/>
                </a:solidFill>
                <a:latin typeface="TWK Lausanne 350" panose="02000503040000020004" pitchFamily="50" charset="0"/>
                <a:ea typeface="Times New Roman" panose="02020603050405020304" pitchFamily="18" charset="0"/>
                <a:cs typeface="Arial" panose="020B0604020202020204" pitchFamily="34" charset="0"/>
              </a:rPr>
              <a:t>t There and our Key Partners and c</a:t>
            </a: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ontributing to internal and external reporting as directed by your line manager.</a:t>
            </a:r>
          </a:p>
          <a:p>
            <a:pPr marL="171450" indent="-171450">
              <a:lnSpc>
                <a:spcPct val="107000"/>
              </a:lnSpc>
              <a:spcAft>
                <a:spcPts val="800"/>
              </a:spcAft>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Ensure performance targets are continually worked towards to achieve agreed outcomes and positive destinations for the people we support.</a:t>
            </a:r>
          </a:p>
          <a:p>
            <a:pPr marL="171450" lvl="0" indent="-171450">
              <a:lnSpc>
                <a:spcPct val="107000"/>
              </a:lnSpc>
              <a:buSzPts val="1000"/>
              <a:buFont typeface="Arial" panose="020B0604020202020204" pitchFamily="34" charset="0"/>
              <a:buChar char="•"/>
            </a:pPr>
            <a:r>
              <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rPr>
              <a:t>Investigating and resolving complaints by those we support and investigating any issues of misconduct within the organisation.</a:t>
            </a: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marL="171450" indent="-171450">
              <a:lnSpc>
                <a:spcPct val="107000"/>
              </a:lnSpc>
              <a:spcAft>
                <a:spcPts val="800"/>
              </a:spcAft>
              <a:buFont typeface="Arial" panose="020B0604020202020204" pitchFamily="34" charset="0"/>
              <a:buChar char="•"/>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US" sz="1200" dirty="0">
              <a:solidFill>
                <a:srgbClr val="000000"/>
              </a:solidFill>
              <a:effectLst/>
              <a:latin typeface="TWK Lausanne 350" panose="02000503040000020004" pitchFamily="50" charset="0"/>
              <a:ea typeface="Times New Roman" panose="02020603050405020304" pitchFamily="18" charset="0"/>
              <a:cs typeface="Arial" panose="020B0604020202020204" pitchFamily="34" charset="0"/>
            </a:endParaRPr>
          </a:p>
          <a:p>
            <a:pPr>
              <a:lnSpc>
                <a:spcPct val="107000"/>
              </a:lnSpc>
              <a:spcAft>
                <a:spcPts val="800"/>
              </a:spcAft>
            </a:pPr>
            <a:endParaRPr lang="en-GB" sz="1200" b="1" dirty="0">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1200"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r>
              <a:rPr lang="en-GB" sz="2400" b="1" dirty="0">
                <a:effectLst/>
                <a:latin typeface="TWK Lausanne 350" panose="02000503040000020004" pitchFamily="50" charset="0"/>
                <a:ea typeface="Calibri" panose="020F0502020204030204" pitchFamily="34" charset="0"/>
                <a:cs typeface="Times New Roman" panose="02020603050405020304" pitchFamily="18" charset="0"/>
              </a:rPr>
              <a:t> </a:t>
            </a:r>
            <a:endParaRPr lang="en-GB" sz="1000" dirty="0">
              <a:effectLst/>
              <a:latin typeface="TWK Lausanne 350" panose="02000503040000020004" pitchFamily="50" charset="0"/>
              <a:ea typeface="Calibri" panose="020F0502020204030204" pitchFamily="34" charset="0"/>
              <a:cs typeface="Times New Roman" panose="02020603050405020304" pitchFamily="18" charset="0"/>
            </a:endParaRPr>
          </a:p>
          <a:p>
            <a:pPr>
              <a:lnSpc>
                <a:spcPct val="107000"/>
              </a:lnSpc>
              <a:spcAft>
                <a:spcPts val="800"/>
              </a:spcAft>
            </a:pPr>
            <a:endParaRPr lang="en-GB" sz="1800" dirty="0">
              <a:effectLst/>
              <a:latin typeface="TWK Lausanne 350" panose="02000503040000020004" pitchFamily="50"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0889299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619B6A0B-1B81-972F-AB73-9865BCE66301}"/>
              </a:ext>
            </a:extLst>
          </p:cNvPr>
          <p:cNvSpPr txBox="1"/>
          <p:nvPr/>
        </p:nvSpPr>
        <p:spPr>
          <a:xfrm>
            <a:off x="189140" y="687082"/>
            <a:ext cx="11813720" cy="4194803"/>
          </a:xfrm>
          <a:prstGeom prst="rect">
            <a:avLst/>
          </a:prstGeom>
          <a:noFill/>
        </p:spPr>
        <p:txBody>
          <a:bodyPr wrap="square">
            <a:spAutoFit/>
          </a:bodyPr>
          <a:lstStyle/>
          <a:p>
            <a:pPr algn="l" defTabSz="457200">
              <a:lnSpc>
                <a:spcPct val="120000"/>
              </a:lnSpc>
              <a:spcBef>
                <a:spcPts val="0"/>
              </a:spcBef>
            </a:pPr>
            <a:endParaRPr lang="en-GB" sz="1400" b="1" dirty="0">
              <a:latin typeface="Tiempos Headline Regular" panose="02020503060303060403" pitchFamily="18" charset="0"/>
            </a:endParaRPr>
          </a:p>
          <a:p>
            <a:pPr algn="l" defTabSz="457200">
              <a:lnSpc>
                <a:spcPct val="120000"/>
              </a:lnSpc>
              <a:spcBef>
                <a:spcPts val="0"/>
              </a:spcBef>
            </a:pPr>
            <a:r>
              <a:rPr lang="en-GB" sz="1400" b="1" dirty="0">
                <a:latin typeface="Tiempos Headline Regular" panose="02020503060303060403" pitchFamily="18" charset="0"/>
              </a:rPr>
              <a:t>Being a part of the Right There team: </a:t>
            </a:r>
          </a:p>
          <a:p>
            <a:pPr algn="l" defTabSz="457200">
              <a:lnSpc>
                <a:spcPct val="120000"/>
              </a:lnSpc>
              <a:spcBef>
                <a:spcPts val="0"/>
              </a:spcBef>
            </a:pPr>
            <a:endParaRPr lang="en-GB" sz="1400" b="1" dirty="0">
              <a:latin typeface="Tiempos Headline Regular" panose="02020503060303060403" pitchFamily="18" charset="0"/>
            </a:endParaRP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Positively Represent Right There to other agencies or services including Local Authority, Housing Services, Social Work and other relevant services.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Be a proactive team member actively contributing to your service and the organisation’s development and continuous improvement working collaboratively with your colleagues across the organisation. </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Have a high standard of professional integrity with colleagues, people we support and other providers, always upholding clear professional boundaries.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Understand and respect the importance of confidentiality</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Ability to work towards performance targets to achieve agreed result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Participate in meetings, training and reflective practice, share your learning experiences and strive for continuous personal and professional development</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ea typeface="Calibri" panose="020F0502020204030204" pitchFamily="34" charset="0"/>
                <a:cs typeface="Arial" panose="020B0604020202020204" pitchFamily="34" charset="0"/>
              </a:rPr>
              <a:t>Invest sustained effort in making a significant impact on service development and improvement </a:t>
            </a:r>
            <a:r>
              <a:rPr lang="en-GB" sz="1200" dirty="0">
                <a:latin typeface="TWK Lausanne 350" panose="02000503040000020004" pitchFamily="50" charset="0"/>
              </a:rPr>
              <a:t>with feedback on the review of organisational policies and procedures and local guidelines</a:t>
            </a:r>
          </a:p>
          <a:p>
            <a:pPr marL="285750" indent="-285750">
              <a:lnSpc>
                <a:spcPct val="120000"/>
              </a:lnSpc>
              <a:buFont typeface="Wingdings" panose="05000000000000000000" pitchFamily="2" charset="2"/>
              <a:buChar char="§"/>
            </a:pPr>
            <a:r>
              <a:rPr lang="en-GB" sz="1200" dirty="0">
                <a:latin typeface="TWK Lausanne 350" panose="02000503040000020004" pitchFamily="50" charset="0"/>
              </a:rPr>
              <a:t>Engage with any organisational initiatives or working groups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Adhere to Right There Policies and Procedures, Scottish Social Programmes Council (SSSC) Codes of Practice, Health and Social Care Standards (My Support, My Life), Health and Safety legislation and practices </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Always apply safeguarding principles and maintain awareness of child protection and adult protection processes.</a:t>
            </a:r>
          </a:p>
          <a:p>
            <a:pPr marL="285750" indent="-285750" fontAlgn="base">
              <a:lnSpc>
                <a:spcPct val="120000"/>
              </a:lnSpc>
              <a:buFont typeface="Wingdings" panose="05000000000000000000" pitchFamily="2" charset="2"/>
              <a:buChar char="§"/>
            </a:pPr>
            <a:r>
              <a:rPr lang="en-GB" sz="1200" dirty="0">
                <a:latin typeface="TWK Lausanne 350" panose="02000503040000020004" pitchFamily="50" charset="0"/>
              </a:rPr>
              <a:t>Register with any required government bodies and ensure membership is updated and any attributed costs are paid for </a:t>
            </a:r>
          </a:p>
          <a:p>
            <a:pPr fontAlgn="base">
              <a:lnSpc>
                <a:spcPct val="120000"/>
              </a:lnSpc>
            </a:pPr>
            <a:endParaRPr lang="en-GB" sz="1350" dirty="0">
              <a:latin typeface="TWK Lausanne 350" panose="02000503040000020004" pitchFamily="50" charset="0"/>
            </a:endParaRPr>
          </a:p>
        </p:txBody>
      </p:sp>
      <p:sp>
        <p:nvSpPr>
          <p:cNvPr id="2" name="Footer Placeholder 1">
            <a:extLst>
              <a:ext uri="{FF2B5EF4-FFF2-40B4-BE49-F238E27FC236}">
                <a16:creationId xmlns:a16="http://schemas.microsoft.com/office/drawing/2014/main" id="{75490A91-81B6-6878-409F-0A3D56878C07}"/>
              </a:ext>
            </a:extLst>
          </p:cNvPr>
          <p:cNvSpPr>
            <a:spLocks noGrp="1"/>
          </p:cNvSpPr>
          <p:nvPr>
            <p:ph type="ftr" sz="quarter" idx="11"/>
          </p:nvPr>
        </p:nvSpPr>
        <p:spPr/>
        <p:txBody>
          <a:bodyPr/>
          <a:lstStyle/>
          <a:p>
            <a:r>
              <a:rPr lang="en-GB" dirty="0"/>
              <a:t>8</a:t>
            </a:r>
          </a:p>
        </p:txBody>
      </p:sp>
      <p:sp>
        <p:nvSpPr>
          <p:cNvPr id="3" name="TextBox 2">
            <a:extLst>
              <a:ext uri="{FF2B5EF4-FFF2-40B4-BE49-F238E27FC236}">
                <a16:creationId xmlns:a16="http://schemas.microsoft.com/office/drawing/2014/main" id="{CBBE3745-725D-543C-F0CE-DC7698C6A6B4}"/>
              </a:ext>
            </a:extLst>
          </p:cNvPr>
          <p:cNvSpPr txBox="1"/>
          <p:nvPr/>
        </p:nvSpPr>
        <p:spPr>
          <a:xfrm>
            <a:off x="189140" y="286972"/>
            <a:ext cx="4242535" cy="400110"/>
          </a:xfrm>
          <a:prstGeom prst="rect">
            <a:avLst/>
          </a:prstGeom>
          <a:noFill/>
        </p:spPr>
        <p:txBody>
          <a:bodyPr wrap="square" rtlCol="0">
            <a:spAutoFit/>
          </a:bodyPr>
          <a:lstStyle/>
          <a:p>
            <a:r>
              <a:rPr lang="en-GB" sz="2000" dirty="0">
                <a:latin typeface="Tiempos Headline Regular" panose="02020503060303060403" pitchFamily="18" charset="0"/>
              </a:rPr>
              <a:t>Roles &amp; Responsibilities (continued)</a:t>
            </a:r>
          </a:p>
        </p:txBody>
      </p:sp>
    </p:spTree>
    <p:extLst>
      <p:ext uri="{BB962C8B-B14F-4D97-AF65-F5344CB8AC3E}">
        <p14:creationId xmlns:p14="http://schemas.microsoft.com/office/powerpoint/2010/main" val="3094245345"/>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ight There Template" id="{D62B4514-30C0-424D-92FC-664735F5E94A}" vid="{A5E7B7E0-DBE5-1741-B2BC-41C87DD7DF4E}"/>
    </a:ext>
  </a:extLst>
</a:theme>
</file>

<file path=ppt/theme/theme2.xml><?xml version="1.0" encoding="utf-8"?>
<a:theme xmlns:a="http://schemas.openxmlformats.org/drawingml/2006/main" name="1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RT Template 2016" id="{6BF137E8-805C-4087-B6B2-8CBB723C58BE}" vid="{A846BED0-FC47-4784-865F-DC912449D5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9f7d3311-57c9-43fe-8231-1e93a56e81a6" xsi:nil="true"/>
    <lcf76f155ced4ddcb4097134ff3c332f xmlns="5918e872-e67b-4fda-801c-e11e2e8f9e7e">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0551A7C86D4A6B41B4081EC67ADB7E97" ma:contentTypeVersion="18" ma:contentTypeDescription="Create a new document." ma:contentTypeScope="" ma:versionID="0562d75aef268429772b3e9e08afb238">
  <xsd:schema xmlns:xsd="http://www.w3.org/2001/XMLSchema" xmlns:xs="http://www.w3.org/2001/XMLSchema" xmlns:p="http://schemas.microsoft.com/office/2006/metadata/properties" xmlns:ns2="a3b0d63c-cdf0-4c0c-bf95-5155ff5031c1" xmlns:ns3="5918e872-e67b-4fda-801c-e11e2e8f9e7e" xmlns:ns4="9f7d3311-57c9-43fe-8231-1e93a56e81a6" targetNamespace="http://schemas.microsoft.com/office/2006/metadata/properties" ma:root="true" ma:fieldsID="13f97489d67a469542e3549834866c23" ns2:_="" ns3:_="" ns4:_="">
    <xsd:import namespace="a3b0d63c-cdf0-4c0c-bf95-5155ff5031c1"/>
    <xsd:import namespace="5918e872-e67b-4fda-801c-e11e2e8f9e7e"/>
    <xsd:import namespace="9f7d3311-57c9-43fe-8231-1e93a56e81a6"/>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AutoKeyPoints" minOccurs="0"/>
                <xsd:element ref="ns3:MediaServiceKeyPoints" minOccurs="0"/>
                <xsd:element ref="ns3:MediaServiceAutoTags" minOccurs="0"/>
                <xsd:element ref="ns3:MediaServiceGenerationTime" minOccurs="0"/>
                <xsd:element ref="ns3:MediaServiceEventHashCode" minOccurs="0"/>
                <xsd:element ref="ns3:MediaServiceOCR" minOccurs="0"/>
                <xsd:element ref="ns3:MediaServiceDateTaken" minOccurs="0"/>
                <xsd:element ref="ns3:MediaServiceLocation" minOccurs="0"/>
                <xsd:element ref="ns3:MediaLengthInSeconds" minOccurs="0"/>
                <xsd:element ref="ns3:lcf76f155ced4ddcb4097134ff3c332f" minOccurs="0"/>
                <xsd:element ref="ns4:TaxCatchAll" minOccurs="0"/>
                <xsd:element ref="ns3:MediaServiceObjectDetectorVersions" minOccurs="0"/>
                <xsd:element ref="ns3: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3b0d63c-cdf0-4c0c-bf95-5155ff5031c1"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5918e872-e67b-4fda-801c-e11e2e8f9e7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element name="MediaServiceDateTaken" ma:index="18" nillable="true" ma:displayName="MediaServiceDateTaken" ma:hidden="true" ma:internalName="MediaServiceDateTaken" ma:readOnly="true">
      <xsd:simpleType>
        <xsd:restriction base="dms:Text"/>
      </xsd:simpleType>
    </xsd:element>
    <xsd:element name="MediaServiceLocation" ma:index="19" nillable="true" ma:displayName="Location" ma:internalName="MediaServiceLocation" ma:readOnly="true">
      <xsd:simpleType>
        <xsd:restriction base="dms:Text"/>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9594802d-77e9-4b55-a62f-8e9fe2100aa3"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9f7d3311-57c9-43fe-8231-1e93a56e81a6" elementFormDefault="qualified">
    <xsd:import namespace="http://schemas.microsoft.com/office/2006/documentManagement/types"/>
    <xsd:import namespace="http://schemas.microsoft.com/office/infopath/2007/PartnerControls"/>
    <xsd:element name="TaxCatchAll" ma:index="23" nillable="true" ma:displayName="Taxonomy Catch All Column" ma:hidden="true" ma:list="{e024bd71-ef96-48b8-a6dd-86ed1e4bf644}" ma:internalName="TaxCatchAll" ma:showField="CatchAllData" ma:web="9f7d3311-57c9-43fe-8231-1e93a56e81a6">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43CD1676-3C7C-4497-A41D-429F43871BCE}">
  <ds:schemaRefs>
    <ds:schemaRef ds:uri="http://schemas.microsoft.com/sharepoint/v3/contenttype/forms"/>
  </ds:schemaRefs>
</ds:datastoreItem>
</file>

<file path=customXml/itemProps2.xml><?xml version="1.0" encoding="utf-8"?>
<ds:datastoreItem xmlns:ds="http://schemas.openxmlformats.org/officeDocument/2006/customXml" ds:itemID="{DAD794F1-94B9-4D1B-AED5-C98D7FEFA3F7}">
  <ds:schemaRefs>
    <ds:schemaRef ds:uri="http://purl.org/dc/dcmitype/"/>
    <ds:schemaRef ds:uri="http://www.w3.org/XML/1998/namespace"/>
    <ds:schemaRef ds:uri="http://schemas.microsoft.com/office/2006/documentManagement/types"/>
    <ds:schemaRef ds:uri="http://schemas.microsoft.com/office/infopath/2007/PartnerControls"/>
    <ds:schemaRef ds:uri="http://schemas.microsoft.com/office/2006/metadata/properties"/>
    <ds:schemaRef ds:uri="http://schemas.openxmlformats.org/package/2006/metadata/core-properties"/>
    <ds:schemaRef ds:uri="a3b0d63c-cdf0-4c0c-bf95-5155ff5031c1"/>
    <ds:schemaRef ds:uri="http://purl.org/dc/elements/1.1/"/>
    <ds:schemaRef ds:uri="9f7d3311-57c9-43fe-8231-1e93a56e81a6"/>
    <ds:schemaRef ds:uri="5918e872-e67b-4fda-801c-e11e2e8f9e7e"/>
    <ds:schemaRef ds:uri="http://purl.org/dc/terms/"/>
  </ds:schemaRefs>
</ds:datastoreItem>
</file>

<file path=customXml/itemProps3.xml><?xml version="1.0" encoding="utf-8"?>
<ds:datastoreItem xmlns:ds="http://schemas.openxmlformats.org/officeDocument/2006/customXml" ds:itemID="{8C518BBF-A32C-4CCB-960D-3BBE0F67E9C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a3b0d63c-cdf0-4c0c-bf95-5155ff5031c1"/>
    <ds:schemaRef ds:uri="5918e872-e67b-4fda-801c-e11e2e8f9e7e"/>
    <ds:schemaRef ds:uri="9f7d3311-57c9-43fe-8231-1e93a56e81a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0</TotalTime>
  <Words>1838</Words>
  <Application>Microsoft Office PowerPoint</Application>
  <PresentationFormat>Widescreen</PresentationFormat>
  <Paragraphs>141</Paragraphs>
  <Slides>15</Slides>
  <Notes>0</Notes>
  <HiddenSlides>0</HiddenSlides>
  <MMClips>0</MMClips>
  <ScaleCrop>false</ScaleCrop>
  <HeadingPairs>
    <vt:vector size="6" baseType="variant">
      <vt:variant>
        <vt:lpstr>Fonts Used</vt:lpstr>
      </vt:variant>
      <vt:variant>
        <vt:i4>13</vt:i4>
      </vt:variant>
      <vt:variant>
        <vt:lpstr>Theme</vt:lpstr>
      </vt:variant>
      <vt:variant>
        <vt:i4>2</vt:i4>
      </vt:variant>
      <vt:variant>
        <vt:lpstr>Slide Titles</vt:lpstr>
      </vt:variant>
      <vt:variant>
        <vt:i4>15</vt:i4>
      </vt:variant>
    </vt:vector>
  </HeadingPairs>
  <TitlesOfParts>
    <vt:vector size="30" baseType="lpstr">
      <vt:lpstr>Tiempos Headline Regular</vt:lpstr>
      <vt:lpstr>Times New Roman</vt:lpstr>
      <vt:lpstr>Arial</vt:lpstr>
      <vt:lpstr>TWK Lausanne 450</vt:lpstr>
      <vt:lpstr>TWK Lausanne 500</vt:lpstr>
      <vt:lpstr>TWK Lausanne 300</vt:lpstr>
      <vt:lpstr>Wingdings</vt:lpstr>
      <vt:lpstr>Symbol</vt:lpstr>
      <vt:lpstr>Calibri</vt:lpstr>
      <vt:lpstr>TWK Lausanne 350</vt:lpstr>
      <vt:lpstr>Segoe UI</vt:lpstr>
      <vt:lpstr>Tiempos Headline Medium</vt:lpstr>
      <vt:lpstr>Calibri Light</vt:lpstr>
      <vt:lpstr>Office Theme</vt:lpstr>
      <vt:lpstr>1_Office Theme</vt:lpstr>
      <vt:lpstr>Job Pack   Volunteer Coordinator intandem Mentoring (February 2025)</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Andrew Stevenson</dc:creator>
  <cp:lastModifiedBy>Ainslie Bradley</cp:lastModifiedBy>
  <cp:revision>149</cp:revision>
  <dcterms:created xsi:type="dcterms:W3CDTF">2021-11-30T15:33:31Z</dcterms:created>
  <dcterms:modified xsi:type="dcterms:W3CDTF">2025-07-10T09:25:34Z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0x0101000551A7C86D4A6B41B4081EC67ADB7E97</vt:lpwstr>
  </property>
  <property fmtid="{D5CDD505-2E9C-101B-9397-08002B2CF9AE}" pid="3" name="MediaServiceImageTags">
    <vt:lpwstr/>
  </property>
</Properties>
</file>