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9" r:id="rId13"/>
    <p:sldId id="304"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844A980E-C7A8-4F7E-B144-F49DA810E354}"/>
    <pc:docChg chg="mod modSld">
      <pc:chgData name="Ainslie Bradley" userId="cf0bf7ea-799c-42a9-bae9-2cd257c54eb6" providerId="ADAL" clId="{844A980E-C7A8-4F7E-B144-F49DA810E354}" dt="2025-07-15T07:11:53.384" v="112" actId="20577"/>
      <pc:docMkLst>
        <pc:docMk/>
      </pc:docMkLst>
      <pc:sldChg chg="modSp mod">
        <pc:chgData name="Ainslie Bradley" userId="cf0bf7ea-799c-42a9-bae9-2cd257c54eb6" providerId="ADAL" clId="{844A980E-C7A8-4F7E-B144-F49DA810E354}" dt="2025-07-15T07:11:53.384" v="112" actId="20577"/>
        <pc:sldMkLst>
          <pc:docMk/>
          <pc:sldMk cId="946210017" sldId="295"/>
        </pc:sldMkLst>
        <pc:spChg chg="mod">
          <ac:chgData name="Ainslie Bradley" userId="cf0bf7ea-799c-42a9-bae9-2cd257c54eb6" providerId="ADAL" clId="{844A980E-C7A8-4F7E-B144-F49DA810E354}" dt="2025-07-15T07:11:53.384" v="112" actId="20577"/>
          <ac:spMkLst>
            <pc:docMk/>
            <pc:sldMk cId="946210017" sldId="295"/>
            <ac:spMk id="8" creationId="{619B6A0B-1B81-972F-AB73-9865BCE66301}"/>
          </ac:spMkLst>
        </pc:spChg>
      </pc:sldChg>
      <pc:sldChg chg="modSp mod">
        <pc:chgData name="Ainslie Bradley" userId="cf0bf7ea-799c-42a9-bae9-2cd257c54eb6" providerId="ADAL" clId="{844A980E-C7A8-4F7E-B144-F49DA810E354}" dt="2025-07-14T09:23:45.586" v="93" actId="20577"/>
        <pc:sldMkLst>
          <pc:docMk/>
          <pc:sldMk cId="2303596187" sldId="305"/>
        </pc:sldMkLst>
        <pc:spChg chg="mod">
          <ac:chgData name="Ainslie Bradley" userId="cf0bf7ea-799c-42a9-bae9-2cd257c54eb6" providerId="ADAL" clId="{844A980E-C7A8-4F7E-B144-F49DA810E354}" dt="2025-07-14T09:23:45.586" v="93" actId="20577"/>
          <ac:spMkLst>
            <pc:docMk/>
            <pc:sldMk cId="2303596187" sldId="305"/>
            <ac:spMk id="2" creationId="{B3ABBA8C-6821-060A-9D0E-6852CC324C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15/07/2025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7/15/2025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7/15/2025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Volunteer Coordinator  </a:t>
            </a:r>
            <a:r>
              <a:rPr lang="en-US" sz="3200" dirty="0" err="1">
                <a:latin typeface="Tiempos Headline Regular" panose="02020503060303060403" pitchFamily="18" charset="0"/>
              </a:rPr>
              <a:t>intandem</a:t>
            </a:r>
            <a:r>
              <a:rPr lang="en-US" sz="3200" dirty="0">
                <a:latin typeface="Tiempos Headline Regular" panose="02020503060303060403" pitchFamily="18" charset="0"/>
              </a:rPr>
              <a:t> Mentoring</a:t>
            </a:r>
            <a:br>
              <a:rPr lang="en-US" sz="4400" dirty="0">
                <a:latin typeface="Tiempos Headline Regular" panose="02020503060303060403" pitchFamily="18" charset="0"/>
              </a:rPr>
            </a:br>
            <a:r>
              <a:rPr lang="en-US" sz="1800" dirty="0">
                <a:latin typeface="TWK Lausanne 350" panose="02000503040000020004" pitchFamily="50" charset="0"/>
              </a:rPr>
              <a:t>(February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6088846"/>
          </a:xfrm>
          <a:prstGeom prst="rect">
            <a:avLst/>
          </a:prstGeom>
          <a:noFill/>
        </p:spPr>
        <p:txBody>
          <a:bodyPr wrap="square" rtlCol="0">
            <a:spAutoFit/>
          </a:bodyPr>
          <a:lstStyle/>
          <a:p>
            <a:pPr marL="171450" indent="-171450">
              <a:lnSpc>
                <a:spcPct val="100000"/>
              </a:lnSpc>
              <a:spcBef>
                <a:spcPts val="600"/>
              </a:spcBef>
              <a:spcAft>
                <a:spcPts val="800"/>
              </a:spcAft>
              <a:buFont typeface="Arial" panose="020B0604020202020204" pitchFamily="34" charset="0"/>
              <a:buChar char="•"/>
            </a:pPr>
            <a:r>
              <a:rPr lang="en-GB" sz="1100" dirty="0">
                <a:latin typeface="TWK Lausanne 350" panose="02000503040000020004" pitchFamily="50" charset="0"/>
                <a:ea typeface="Calibri" panose="020F0502020204030204" pitchFamily="34" charset="0"/>
                <a:cs typeface="Times New Roman" panose="02020603050405020304" pitchFamily="18" charset="0"/>
              </a:rPr>
              <a:t>Knowledge of trauma informed approaches</a:t>
            </a:r>
          </a:p>
          <a:p>
            <a:pPr marL="171450" indent="-171450">
              <a:lnSpc>
                <a:spcPct val="100000"/>
              </a:lnSpc>
              <a:spcBef>
                <a:spcPts val="600"/>
              </a:spcBef>
              <a:spcAft>
                <a:spcPts val="800"/>
              </a:spcAft>
              <a:buFont typeface="Arial" panose="020B0604020202020204" pitchFamily="34" charset="0"/>
              <a:buChar char="•"/>
            </a:pPr>
            <a:r>
              <a:rPr lang="en-GB" sz="1100" dirty="0">
                <a:latin typeface="TWK Lausanne 350" panose="02000503040000020004" pitchFamily="50" charset="0"/>
                <a:ea typeface="Calibri" panose="020F0502020204030204" pitchFamily="34" charset="0"/>
                <a:cs typeface="Times New Roman" panose="02020603050405020304" pitchFamily="18" charset="0"/>
              </a:rPr>
              <a:t>Commitment to ongoing CPD and ability to evidence this.</a:t>
            </a:r>
          </a:p>
          <a:p>
            <a:pPr marL="171450" lvl="0" indent="-171450">
              <a:lnSpc>
                <a:spcPct val="100000"/>
              </a:lnSpc>
              <a:spcBef>
                <a:spcPts val="600"/>
              </a:spcBef>
              <a:buSzPts val="1000"/>
              <a:buFont typeface="Arial" panose="020B0604020202020204" pitchFamily="34" charset="0"/>
              <a:buChar char="•"/>
            </a:pPr>
            <a:r>
              <a:rPr lang="en-GB" sz="11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Ensuring continuous professional development and identifying L&amp;D opportunities relevant to the service</a:t>
            </a:r>
            <a:endParaRPr lang="en-GB" sz="1100" dirty="0">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Experience of volunteer and/or staff management </a:t>
            </a: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Excellent time management and organisational skills</a:t>
            </a: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Experience of supporting young people and families with complex needs.</a:t>
            </a: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Knowledge of the issues facing young people who are care-experienced and/or on the edges of care. </a:t>
            </a: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Knowledge of current relevant legislation and policies relating to children and young people.</a:t>
            </a: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A working knowledge of child protection procedures. </a:t>
            </a: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Experience of developing and delivering training programmes and/or groupwork. </a:t>
            </a: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Experience of multi-disciplinary working. </a:t>
            </a:r>
          </a:p>
          <a:p>
            <a:pPr marL="171450" indent="-171450">
              <a:lnSpc>
                <a:spcPct val="100000"/>
              </a:lnSpc>
              <a:spcBef>
                <a:spcPts val="600"/>
              </a:spcBef>
              <a:spcAft>
                <a:spcPts val="800"/>
              </a:spcAft>
              <a:buFont typeface="Arial" panose="020B0604020202020204" pitchFamily="34" charset="0"/>
              <a:buChar char="•"/>
            </a:pPr>
            <a:r>
              <a:rPr lang="en-GB" sz="1100" dirty="0">
                <a:latin typeface="TWK Lausanne 350" panose="02000503040000020004" pitchFamily="50" charset="0"/>
                <a:ea typeface="Calibri" panose="020F0502020204030204" pitchFamily="34" charset="0"/>
                <a:cs typeface="Times New Roman" panose="02020603050405020304" pitchFamily="18" charset="0"/>
              </a:rPr>
              <a:t>Experience of recording records in line with GDPR and confidentiality procedures</a:t>
            </a:r>
          </a:p>
          <a:p>
            <a:pPr marL="171450" indent="-171450">
              <a:lnSpc>
                <a:spcPct val="100000"/>
              </a:lnSpc>
              <a:spcBef>
                <a:spcPts val="600"/>
              </a:spcBef>
              <a:spcAft>
                <a:spcPts val="800"/>
              </a:spcAft>
              <a:buFont typeface="Arial" panose="020B0604020202020204" pitchFamily="34" charset="0"/>
              <a:buChar char="•"/>
            </a:pPr>
            <a:r>
              <a:rPr lang="en-GB" sz="1100" dirty="0">
                <a:latin typeface="TWK Lausanne 350" panose="02000503040000020004" pitchFamily="50" charset="0"/>
                <a:ea typeface="Calibri" panose="020F0502020204030204" pitchFamily="34" charset="0"/>
                <a:cs typeface="Times New Roman" panose="02020603050405020304" pitchFamily="18" charset="0"/>
              </a:rPr>
              <a:t>F</a:t>
            </a:r>
            <a:r>
              <a:rPr lang="en-GB" sz="1100" dirty="0">
                <a:latin typeface="TWK Lausanne 350" panose="02000503040000020004" pitchFamily="50" charset="0"/>
                <a:ea typeface="Aptos" panose="020B0004020202020204" pitchFamily="34" charset="0"/>
                <a:cs typeface="Times New Roman" panose="02020603050405020304" pitchFamily="18" charset="0"/>
              </a:rPr>
              <a:t>ull drivers’ licence &amp; use of own vehicle for business use</a:t>
            </a:r>
          </a:p>
          <a:p>
            <a:pPr>
              <a:lnSpc>
                <a:spcPct val="100000"/>
              </a:lnSpc>
              <a:spcBef>
                <a:spcPts val="0"/>
              </a:spcBef>
            </a:pPr>
            <a:r>
              <a:rPr lang="en-GB" sz="1100" dirty="0">
                <a:latin typeface="TWK Lausanne 350" panose="02000503040000020004" pitchFamily="50" charset="0"/>
                <a:ea typeface="Aptos" panose="020B0004020202020204" pitchFamily="34" charset="0"/>
                <a:cs typeface="Times New Roman" panose="02020603050405020304" pitchFamily="18" charset="0"/>
              </a:rPr>
              <a:t>(Note: Employees must hold insurance that covers domestic and business use).</a:t>
            </a:r>
          </a:p>
          <a:p>
            <a:pPr marL="171450" indent="-171450">
              <a:lnSpc>
                <a:spcPct val="100000"/>
              </a:lnSpc>
              <a:spcBef>
                <a:spcPts val="600"/>
              </a:spcBef>
              <a:spcAft>
                <a:spcPts val="800"/>
              </a:spcAft>
              <a:buFont typeface="Arial" panose="020B0604020202020204" pitchFamily="34" charset="0"/>
              <a:buChar char="•"/>
            </a:pP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Bef>
                <a:spcPts val="600"/>
              </a:spcBef>
              <a:spcAft>
                <a:spcPts val="800"/>
              </a:spcAft>
              <a:buFont typeface="Arial" panose="020B0604020202020204" pitchFamily="34" charset="0"/>
              <a:buChar char="•"/>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2000548"/>
          </a:xfrm>
          <a:prstGeom prst="rect">
            <a:avLst/>
          </a:prstGeom>
          <a:noFill/>
        </p:spPr>
        <p:txBody>
          <a:bodyPr wrap="square" rtlCol="0">
            <a:spAutoFit/>
          </a:bodyPr>
          <a:lstStyle/>
          <a:p>
            <a:pPr marL="171450" indent="-171450">
              <a:lnSpc>
                <a:spcPct val="100000"/>
              </a:lnSpc>
              <a:spcAft>
                <a:spcPts val="800"/>
              </a:spcAft>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Experience of Mentoring or Volunteering</a:t>
            </a:r>
            <a:endParaRPr lang="en-GB" sz="1200" b="1" dirty="0">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Experience of coordinating events </a:t>
            </a:r>
          </a:p>
          <a:p>
            <a:pPr marL="171450" indent="-171450">
              <a:lnSpc>
                <a:spcPct val="100000"/>
              </a:lnSpc>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Experience of </a:t>
            </a:r>
            <a:r>
              <a:rPr lang="en-GB" sz="1200" dirty="0">
                <a:latin typeface="TWK Lausanne 350" panose="02000503040000020004" pitchFamily="50" charset="0"/>
                <a:ea typeface="Calibri" panose="020F0502020204030204" pitchFamily="34" charset="0"/>
                <a:cs typeface="Times New Roman" panose="02020603050405020304" pitchFamily="18" charset="0"/>
              </a:rPr>
              <a:t> coordinating/facilitating support groups and/or forums.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Knowledge of mentoring approaches. </a:t>
            </a:r>
          </a:p>
          <a:p>
            <a:pPr marL="171450" indent="-171450">
              <a:lnSpc>
                <a:spcPct val="100000"/>
              </a:lnSpc>
              <a:spcAft>
                <a:spcPts val="800"/>
              </a:spcAft>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Educated to SVQ Level 3 or HNC level equivalent in a relevant subject</a:t>
            </a:r>
          </a:p>
          <a:p>
            <a:pPr marL="171450" indent="-171450">
              <a:lnSpc>
                <a:spcPct val="100000"/>
              </a:lnSpc>
              <a:spcAft>
                <a:spcPts val="800"/>
              </a:spcAft>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Possession of/or willing to work towards SVQ4 management</a:t>
            </a:r>
          </a:p>
          <a:p>
            <a:pPr marL="171450" indent="-171450">
              <a:lnSpc>
                <a:spcPct val="100000"/>
              </a:lnSpc>
              <a:spcAft>
                <a:spcPts val="800"/>
              </a:spcAft>
              <a:buFont typeface="Arial" panose="020B0604020202020204" pitchFamily="34" charset="0"/>
              <a:buChar char="•"/>
            </a:pP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919569"/>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Part Time, Fixed Term Contract, 24.5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23-26 (£26,687 - </a:t>
            </a:r>
            <a:r>
              <a:rPr lang="en-GB" sz="1200" b="1">
                <a:latin typeface="TWK Lausanne 350" panose="02000503040000020004" pitchFamily="50" charset="0"/>
                <a:ea typeface="Calibri" panose="020F0502020204030204" pitchFamily="34" charset="0"/>
                <a:cs typeface="Times New Roman" panose="02020603050405020304" pitchFamily="18" charset="0"/>
              </a:rPr>
              <a:t>£29,285 per </a:t>
            </a:r>
            <a:r>
              <a:rPr lang="en-GB" sz="1200" b="1" dirty="0">
                <a:latin typeface="TWK Lausanne 350" panose="02000503040000020004" pitchFamily="50" charset="0"/>
                <a:ea typeface="Calibri" panose="020F0502020204030204" pitchFamily="34" charset="0"/>
                <a:cs typeface="Times New Roman" panose="02020603050405020304" pitchFamily="18" charset="0"/>
              </a:rPr>
              <a:t>annum) pro-rata</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Service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Friday – worked flexibly between the hours of 9.00am to 5.00pm, depending on the needs of the service, with one-hour unpaid break. Flexibility will be required to meet the needs of people we support and volunteers. Some evenings and weekends will be required.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a:t>
            </a:r>
            <a:r>
              <a:rPr lang="en-GB" sz="1200" dirty="0">
                <a:latin typeface="TWK Lausanne 350" panose="02000503040000020004" pitchFamily="50" charset="0"/>
                <a:ea typeface="Calibri" panose="020F0502020204030204" pitchFamily="34" charset="0"/>
                <a:cs typeface="Times New Roman" panose="02020603050405020304" pitchFamily="18" charset="0"/>
              </a:rPr>
              <a:t> be 15 Dava Street, Glasgow, G51 2JA. You are also required to work in the local community, and you will be paid travel expenses between your usual place of work and appointments undertaken in the course of your duties. Alternatively, you may choose to work remotely from your home address where appropriate. Working arrangements are in agreement with the line manager based on the needs of the service.</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712666"/>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the role. </a:t>
            </a:r>
          </a:p>
          <a:p>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Email: </a:t>
            </a:r>
            <a:r>
              <a:rPr lang="en-GB" sz="1400" dirty="0">
                <a:latin typeface="TWK Lausanne 350" panose="02000503040000020004" pitchFamily="50" charset="0"/>
                <a:hlinkClick r:id="rId2"/>
              </a:rPr>
              <a:t>recruitment@rightthere.org</a:t>
            </a:r>
            <a:r>
              <a:rPr lang="en-GB" sz="1400" dirty="0">
                <a:latin typeface="TWK Lausanne 350" panose="02000503040000020004" pitchFamily="50" charset="0"/>
              </a:rPr>
              <a:t> </a:t>
            </a:r>
            <a:br>
              <a:rPr lang="en-GB" sz="1400" dirty="0">
                <a:latin typeface="TWK Lausanne 350" panose="02000503040000020004" pitchFamily="50" charset="0"/>
              </a:rPr>
            </a:br>
            <a:endParaRPr lang="en-GB" sz="1400" dirty="0">
              <a:latin typeface="TWK Lausanne 350" panose="02000503040000020004" pitchFamily="50" charset="0"/>
            </a:endParaRP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p>
          <a:p>
            <a:r>
              <a:rPr lang="en-GB" sz="3200" dirty="0">
                <a:latin typeface="Tiempos Headline Regular" panose="02020503060303060403" pitchFamily="18" charset="0"/>
              </a:rPr>
              <a:t>Volunteer Coordinator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813736"/>
          </a:xfrm>
          <a:prstGeom prst="rect">
            <a:avLst/>
          </a:prstGeom>
          <a:noFill/>
        </p:spPr>
        <p:txBody>
          <a:bodyPr wrap="square">
            <a:spAutoFit/>
          </a:bodyPr>
          <a:lstStyle/>
          <a:p>
            <a:pPr>
              <a:lnSpc>
                <a:spcPct val="107000"/>
              </a:lnSpc>
              <a:spcAft>
                <a:spcPts val="800"/>
              </a:spcAft>
            </a:pPr>
            <a:endParaRPr lang="en-GB" sz="1400" dirty="0">
              <a:cs typeface="Times New Roman" panose="02020603050405020304" pitchFamily="18" charset="0"/>
            </a:endParaRPr>
          </a:p>
          <a:p>
            <a:pPr>
              <a:lnSpc>
                <a:spcPct val="107000"/>
              </a:lnSpc>
              <a:spcAft>
                <a:spcPts val="800"/>
              </a:spcAft>
            </a:pPr>
            <a:endParaRPr lang="en-GB" sz="1400" dirty="0">
              <a:cs typeface="Times New Roman" panose="02020603050405020304" pitchFamily="18" charset="0"/>
            </a:endParaRPr>
          </a:p>
          <a:p>
            <a:pPr>
              <a:lnSpc>
                <a:spcPct val="107000"/>
              </a:lnSpc>
              <a:spcAft>
                <a:spcPts val="800"/>
              </a:spcAft>
            </a:pPr>
            <a:endParaRPr lang="en-GB" sz="1400" dirty="0">
              <a:cs typeface="Times New Roman" panose="02020603050405020304" pitchFamily="18" charset="0"/>
            </a:endParaRPr>
          </a:p>
          <a:p>
            <a:pPr>
              <a:lnSpc>
                <a:spcPct val="107000"/>
              </a:lnSpc>
              <a:spcAft>
                <a:spcPts val="800"/>
              </a:spcAft>
            </a:pPr>
            <a:r>
              <a:rPr lang="en-GB" sz="1400" dirty="0">
                <a:latin typeface="TWK Lausanne 350" panose="02000503040000020004" pitchFamily="50" charset="0"/>
                <a:cs typeface="Times New Roman" panose="02020603050405020304" pitchFamily="18" charset="0"/>
              </a:rPr>
              <a:t>Responsibility for co-ordination and oversight of the effective delivery of a community-based mentoring service for care experienced children and young people. </a:t>
            </a:r>
          </a:p>
          <a:p>
            <a:pPr>
              <a:lnSpc>
                <a:spcPct val="107000"/>
              </a:lnSpc>
              <a:spcAft>
                <a:spcPts val="800"/>
              </a:spcAft>
            </a:pPr>
            <a:r>
              <a:rPr lang="en-GB" sz="1400" dirty="0">
                <a:latin typeface="TWK Lausanne 350" panose="02000503040000020004" pitchFamily="50" charset="0"/>
                <a:cs typeface="Times New Roman" panose="02020603050405020304" pitchFamily="18" charset="0"/>
              </a:rPr>
              <a:t>The post holder will have responsibility for the recruitment, training and day to day supervision of volunteer mentors, the ongoing support of mentor and mentee matches and the provision of additional supports to mentee’s families as and when required.</a:t>
            </a:r>
          </a:p>
          <a:p>
            <a:pPr>
              <a:lnSpc>
                <a:spcPct val="107000"/>
              </a:lnSpc>
              <a:spcAft>
                <a:spcPts val="800"/>
              </a:spcAft>
            </a:pPr>
            <a:r>
              <a:rPr lang="en-GB" sz="1400" dirty="0">
                <a:latin typeface="TWK Lausanne 350" panose="02000503040000020004" pitchFamily="50" charset="0"/>
                <a:cs typeface="Times New Roman" panose="02020603050405020304" pitchFamily="18" charset="0"/>
              </a:rPr>
              <a:t>The post holder will also assist the Service Manager with the ongoing promotion and development of the service. </a:t>
            </a: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Volunteer Coordinators</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Mentors</a:t>
            </a:r>
          </a:p>
          <a:p>
            <a:pPr algn="ctr"/>
            <a:r>
              <a:rPr lang="en-GB" sz="1200" dirty="0">
                <a:solidFill>
                  <a:schemeClr val="tx1"/>
                </a:solidFill>
                <a:latin typeface="TWK Lausanne 350" panose="02000503040000020004" pitchFamily="50" charset="0"/>
              </a:rPr>
              <a:t>(Volunteers)</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4657"/>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254020" y="813638"/>
            <a:ext cx="10533603" cy="9640716"/>
          </a:xfrm>
          <a:prstGeom prst="rect">
            <a:avLst/>
          </a:prstGeom>
          <a:noFill/>
        </p:spPr>
        <p:txBody>
          <a:bodyPr wrap="square">
            <a:spAutoFit/>
          </a:bodyPr>
          <a:lstStyle/>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Volunteer Management including recruitment, training and </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regular support and reflection with </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Volunteer Mentors</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Ensuring </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Volunteers are supported to undertake their roles effectively</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a:t>
            </a:r>
            <a:endPar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Have a high standard of professional integrity with colleagues and other professionals. </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onfidently manage and coordinat</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 positive, respectful and compassionate relationships between mentor and mentee, ensuring good boundaries setting. Providing additional support(s) to the mentee’s family, as and when required. Focussing on individual strengths and aspirations and e</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nsuring person centred planning and unconditional positive regard is undertaken by yourself and volunteers.</a:t>
            </a:r>
            <a:endPar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Building upon existing strong relationships with social work, education and virtual schools and strengthening these relationships. </a:t>
            </a:r>
          </a:p>
          <a:p>
            <a:pPr marL="171450" lvl="0" indent="-171450">
              <a:lnSpc>
                <a:spcPct val="107000"/>
              </a:lnSpc>
              <a:buSzPts val="1000"/>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Have detailed knowledge of other relevant services and create and maintain good working relationships with external partners. Representing Right There positively to other agencies or services including Local Authority, Social Work, Housing Services and other relevant services.  </a:t>
            </a:r>
          </a:p>
          <a:p>
            <a:pPr lvl="0">
              <a:lnSpc>
                <a:spcPct val="107000"/>
              </a:lnSpc>
              <a:buSzPts val="1000"/>
            </a:pPr>
            <a:endPar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Liaise with referral sources, regarding new and existing Mentoring referrals.</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Ensuring accurate and factual record keeping at all times. Ensuring support plans for people we support are completed and updated in accordance with GDPR and confidentiality processes. Ensuring Risk Assessments are completed and updated for people we support.</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Ensuring the needs of the people we support are being met and signposting to relevant services where more support is required.</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Attend multi agency meetings as required and advocating on behalf of the people we support.</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Ensure that adequate safeguarding measures are in place for both mentors &amp; mentees and participation in an On Call rota system as required. </a:t>
            </a: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Contribute towards the design, delivery and evaluation of our programmes. Ensuring we are adopting a co-produced approach where</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possible.</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Contribute to the development and Coordination of a Support Group and Forum for Kinship Carers at Right There.</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Adhere to and contribute towards policies and procedures</a:t>
            </a: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Collate both qualitative and quantitative data as requested by Righ</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t There and our Key Partners and c</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ontributing to internal and external reporting as directed by your line manager.</a:t>
            </a: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Ensure performance targets are continually worked towards to achieve agreed outcomes and positive destinations for the people we support.</a:t>
            </a:r>
          </a:p>
          <a:p>
            <a:pPr marL="171450" lvl="0" indent="-171450">
              <a:lnSpc>
                <a:spcPct val="107000"/>
              </a:lnSpc>
              <a:buSzPts val="1000"/>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Investigating and resolving complaints by those we support and investigating any issues of misconduct within the organisation.</a:t>
            </a:r>
          </a:p>
          <a:p>
            <a:pPr marL="171450" indent="-171450">
              <a:lnSpc>
                <a:spcPct val="107000"/>
              </a:lnSpc>
              <a:spcAft>
                <a:spcPts val="800"/>
              </a:spcAft>
              <a:buFont typeface="Arial" panose="020B0604020202020204" pitchFamily="34" charset="0"/>
              <a:buChar char="•"/>
            </a:pPr>
            <a:endPar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endPar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endPar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07000"/>
              </a:lnSpc>
              <a:spcAft>
                <a:spcPts val="800"/>
              </a:spcAft>
            </a:pPr>
            <a:endPar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07000"/>
              </a:lnSpc>
              <a:spcAft>
                <a:spcPts val="800"/>
              </a:spcAft>
            </a:pPr>
            <a:endPar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07000"/>
              </a:lnSpc>
              <a:spcAft>
                <a:spcPts val="800"/>
              </a:spcAft>
            </a:pPr>
            <a:endParaRPr lang="en-GB" sz="1200" b="1" dirty="0">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9B6A0B-1B81-972F-AB73-9865BCE66301}"/>
              </a:ext>
            </a:extLst>
          </p:cNvPr>
          <p:cNvSpPr txBox="1"/>
          <p:nvPr/>
        </p:nvSpPr>
        <p:spPr>
          <a:xfrm>
            <a:off x="189140" y="687082"/>
            <a:ext cx="11813720" cy="4194803"/>
          </a:xfrm>
          <a:prstGeom prst="rect">
            <a:avLst/>
          </a:prstGeom>
          <a:noFill/>
        </p:spPr>
        <p:txBody>
          <a:bodyPr wrap="square">
            <a:spAutoFit/>
          </a:bodyPr>
          <a:lstStyle/>
          <a:p>
            <a:pPr algn="l" defTabSz="457200">
              <a:lnSpc>
                <a:spcPct val="120000"/>
              </a:lnSpc>
              <a:spcBef>
                <a:spcPts val="0"/>
              </a:spcBef>
            </a:pPr>
            <a:endParaRPr lang="en-GB" sz="1400" b="1" dirty="0">
              <a:latin typeface="Tiempos Headline Regular" panose="02020503060303060403" pitchFamily="18" charset="0"/>
            </a:endParaRPr>
          </a:p>
          <a:p>
            <a:pPr algn="l" defTabSz="457200">
              <a:lnSpc>
                <a:spcPct val="120000"/>
              </a:lnSpc>
              <a:spcBef>
                <a:spcPts val="0"/>
              </a:spcBef>
            </a:pPr>
            <a:r>
              <a:rPr lang="en-GB" sz="1400" b="1" dirty="0">
                <a:latin typeface="Tiempos Headline Regular" panose="02020503060303060403" pitchFamily="18" charset="0"/>
              </a:rPr>
              <a:t>Being a part of the Right There team: </a:t>
            </a:r>
          </a:p>
          <a:p>
            <a:pPr algn="l" defTabSz="457200">
              <a:lnSpc>
                <a:spcPct val="120000"/>
              </a:lnSpc>
              <a:spcBef>
                <a:spcPts val="0"/>
              </a:spcBef>
            </a:pPr>
            <a:endParaRPr lang="en-GB" sz="1400" b="1" dirty="0">
              <a:latin typeface="Tiempos Headline Regular" panose="02020503060303060403" pitchFamily="18" charset="0"/>
            </a:endParaRP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Positively Represent Right There to other agencies or services including Local Authority, Housing Services, Social Work and other relevant services.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Be a proactive team member actively contributing to your service and the organisation’s development and continuous improvement working collaboratively with your colleagues across the organisation. </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Have a high standard of professional integrity with colleagues, people we support and other providers, always upholding clear professional boundaries.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Understand and respect the importance of confidentiality</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Ability to work towards performance targets to achieve agreed result</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Participate in meetings, training and reflective practice, share your learning experiences and strive for continuous personal and professional development</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ea typeface="Calibri" panose="020F0502020204030204" pitchFamily="34" charset="0"/>
                <a:cs typeface="Arial" panose="020B0604020202020204" pitchFamily="34" charset="0"/>
              </a:rPr>
              <a:t>Invest sustained effort in making a significant impact on service development and improvement </a:t>
            </a:r>
            <a:r>
              <a:rPr lang="en-GB" sz="1200" dirty="0">
                <a:latin typeface="TWK Lausanne 350" panose="02000503040000020004" pitchFamily="50" charset="0"/>
              </a:rPr>
              <a:t>with feedback on the review of organisational policies and procedures and local guidelines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Engage with any organisational initiatives or working groups</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Adhere to Right There Policies and Procedures, Scottish Social Programmes Council (SSSC) Codes of Practice, Health and Social Care Standards (My Support, My Life), Health and Safety legislation and practices </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Always apply safeguarding principles and maintain awareness of child protection and adult protection processes.</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Register with any required government bodies and ensure membership is updated and any attributed costs are paid for </a:t>
            </a:r>
          </a:p>
          <a:p>
            <a:pPr fontAlgn="base">
              <a:lnSpc>
                <a:spcPct val="120000"/>
              </a:lnSpc>
            </a:pPr>
            <a:endParaRPr lang="en-GB" sz="1350" dirty="0">
              <a:latin typeface="TWK Lausanne 350" panose="02000503040000020004" pitchFamily="50" charset="0"/>
            </a:endParaRPr>
          </a:p>
        </p:txBody>
      </p:sp>
      <p:sp>
        <p:nvSpPr>
          <p:cNvPr id="2" name="Footer Placeholder 1">
            <a:extLst>
              <a:ext uri="{FF2B5EF4-FFF2-40B4-BE49-F238E27FC236}">
                <a16:creationId xmlns:a16="http://schemas.microsoft.com/office/drawing/2014/main" id="{75490A91-81B6-6878-409F-0A3D56878C07}"/>
              </a:ext>
            </a:extLst>
          </p:cNvPr>
          <p:cNvSpPr>
            <a:spLocks noGrp="1"/>
          </p:cNvSpPr>
          <p:nvPr>
            <p:ph type="ftr" sz="quarter" idx="11"/>
          </p:nvPr>
        </p:nvSpPr>
        <p:spPr/>
        <p:txBody>
          <a:bodyPr/>
          <a:lstStyle/>
          <a:p>
            <a:r>
              <a:rPr lang="en-GB" dirty="0"/>
              <a:t>8</a:t>
            </a:r>
          </a:p>
        </p:txBody>
      </p:sp>
      <p:sp>
        <p:nvSpPr>
          <p:cNvPr id="3" name="TextBox 2">
            <a:extLst>
              <a:ext uri="{FF2B5EF4-FFF2-40B4-BE49-F238E27FC236}">
                <a16:creationId xmlns:a16="http://schemas.microsoft.com/office/drawing/2014/main" id="{CBBE3745-725D-543C-F0CE-DC7698C6A6B4}"/>
              </a:ext>
            </a:extLst>
          </p:cNvPr>
          <p:cNvSpPr txBox="1"/>
          <p:nvPr/>
        </p:nvSpPr>
        <p:spPr>
          <a:xfrm>
            <a:off x="189140" y="286972"/>
            <a:ext cx="4242535" cy="400110"/>
          </a:xfrm>
          <a:prstGeom prst="rect">
            <a:avLst/>
          </a:prstGeom>
          <a:noFill/>
        </p:spPr>
        <p:txBody>
          <a:bodyPr wrap="square" rtlCol="0">
            <a:spAutoFit/>
          </a:bodyPr>
          <a:lstStyle/>
          <a:p>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0942453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DAD794F1-94B9-4D1B-AED5-C98D7FEFA3F7}">
  <ds:schemaRefs>
    <ds:schemaRef ds:uri="http://schemas.microsoft.com/office/2006/documentManagement/types"/>
    <ds:schemaRef ds:uri="http://purl.org/dc/terms/"/>
    <ds:schemaRef ds:uri="http://schemas.microsoft.com/office/2006/metadata/properties"/>
    <ds:schemaRef ds:uri="5918e872-e67b-4fda-801c-e11e2e8f9e7e"/>
    <ds:schemaRef ds:uri="http://purl.org/dc/dcmitype/"/>
    <ds:schemaRef ds:uri="http://purl.org/dc/elements/1.1/"/>
    <ds:schemaRef ds:uri="http://schemas.microsoft.com/office/infopath/2007/PartnerControls"/>
    <ds:schemaRef ds:uri="http://schemas.openxmlformats.org/package/2006/metadata/core-properties"/>
    <ds:schemaRef ds:uri="9f7d3311-57c9-43fe-8231-1e93a56e81a6"/>
    <ds:schemaRef ds:uri="a3b0d63c-cdf0-4c0c-bf95-5155ff5031c1"/>
    <ds:schemaRef ds:uri="http://www.w3.org/XML/1998/namespace"/>
  </ds:schemaRefs>
</ds:datastoreItem>
</file>

<file path=customXml/itemProps3.xml><?xml version="1.0" encoding="utf-8"?>
<ds:datastoreItem xmlns:ds="http://schemas.openxmlformats.org/officeDocument/2006/customXml" ds:itemID="{8C518BBF-A32C-4CCB-960D-3BBE0F67E9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1841</Words>
  <Application>Microsoft Office PowerPoint</Application>
  <PresentationFormat>Widescreen</PresentationFormat>
  <Paragraphs>141</Paragraphs>
  <Slides>15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TWK Lausanne 500</vt:lpstr>
      <vt:lpstr>Wingdings</vt:lpstr>
      <vt:lpstr>Symbol</vt:lpstr>
      <vt:lpstr>Calibri</vt:lpstr>
      <vt:lpstr>Segoe UI</vt:lpstr>
      <vt:lpstr>TWK Lausanne 450</vt:lpstr>
      <vt:lpstr>Calibri Light</vt:lpstr>
      <vt:lpstr>Tiempos Headline Medium</vt:lpstr>
      <vt:lpstr>Tiempos Headline Regular</vt:lpstr>
      <vt:lpstr>TWK Lausanne 350</vt:lpstr>
      <vt:lpstr>TWK Lausanne 300</vt:lpstr>
      <vt:lpstr>Times New Roman</vt:lpstr>
      <vt:lpstr>Arial</vt:lpstr>
      <vt:lpstr>Office Theme</vt:lpstr>
      <vt:lpstr>1_Office Theme</vt:lpstr>
      <vt:lpstr>Job Pack   Volunteer Coordinator  intandem Mentoring (February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150</cp:revision>
  <dcterms:created xsi:type="dcterms:W3CDTF">2021-11-30T15:33:31Z</dcterms:created>
  <dcterms:modified xsi:type="dcterms:W3CDTF">2025-07-15T07:11:58Z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