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1" r:id="rId8"/>
    <p:sldId id="279" r:id="rId9"/>
    <p:sldId id="278" r:id="rId10"/>
    <p:sldId id="303" r:id="rId11"/>
    <p:sldId id="277" r:id="rId12"/>
    <p:sldId id="285" r:id="rId13"/>
    <p:sldId id="306" r:id="rId14"/>
    <p:sldId id="308" r:id="rId15"/>
    <p:sldId id="314" r:id="rId16"/>
    <p:sldId id="295"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4FDE43-2AA4-4312-B4CA-56A15036DC8A}" v="1" dt="2025-08-18T08:39:46.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24FDE43-2AA4-4312-B4CA-56A15036DC8A}"/>
    <pc:docChg chg="mod modSld">
      <pc:chgData name="Ainslie Bradley" userId="cf0bf7ea-799c-42a9-bae9-2cd257c54eb6" providerId="ADAL" clId="{F24FDE43-2AA4-4312-B4CA-56A15036DC8A}" dt="2025-08-18T08:48:20.166" v="433"/>
      <pc:docMkLst>
        <pc:docMk/>
      </pc:docMkLst>
      <pc:sldChg chg="modSp mod">
        <pc:chgData name="Ainslie Bradley" userId="cf0bf7ea-799c-42a9-bae9-2cd257c54eb6" providerId="ADAL" clId="{F24FDE43-2AA4-4312-B4CA-56A15036DC8A}" dt="2025-08-18T08:40:02.889" v="432" actId="20577"/>
        <pc:sldMkLst>
          <pc:docMk/>
          <pc:sldMk cId="57218788" sldId="283"/>
        </pc:sldMkLst>
        <pc:spChg chg="mod">
          <ac:chgData name="Ainslie Bradley" userId="cf0bf7ea-799c-42a9-bae9-2cd257c54eb6" providerId="ADAL" clId="{F24FDE43-2AA4-4312-B4CA-56A15036DC8A}" dt="2025-08-18T08:37:26.108" v="102" actId="255"/>
          <ac:spMkLst>
            <pc:docMk/>
            <pc:sldMk cId="57218788" sldId="283"/>
            <ac:spMk id="2" creationId="{4A813FF3-6D98-D818-FB63-AC584196F74C}"/>
          </ac:spMkLst>
        </pc:spChg>
        <pc:spChg chg="mod">
          <ac:chgData name="Ainslie Bradley" userId="cf0bf7ea-799c-42a9-bae9-2cd257c54eb6" providerId="ADAL" clId="{F24FDE43-2AA4-4312-B4CA-56A15036DC8A}" dt="2025-08-18T08:37:33.741" v="104" actId="255"/>
          <ac:spMkLst>
            <pc:docMk/>
            <pc:sldMk cId="57218788" sldId="283"/>
            <ac:spMk id="3" creationId="{0658C970-5B5D-D1BA-005E-CBAF0E55ED52}"/>
          </ac:spMkLst>
        </pc:spChg>
        <pc:spChg chg="mod">
          <ac:chgData name="Ainslie Bradley" userId="cf0bf7ea-799c-42a9-bae9-2cd257c54eb6" providerId="ADAL" clId="{F24FDE43-2AA4-4312-B4CA-56A15036DC8A}" dt="2025-08-18T08:40:02.889" v="432" actId="20577"/>
          <ac:spMkLst>
            <pc:docMk/>
            <pc:sldMk cId="57218788" sldId="283"/>
            <ac:spMk id="4" creationId="{76E749A2-0140-EB20-E7F4-3E78F5E70418}"/>
          </ac:spMkLst>
        </pc:spChg>
        <pc:spChg chg="mod">
          <ac:chgData name="Ainslie Bradley" userId="cf0bf7ea-799c-42a9-bae9-2cd257c54eb6" providerId="ADAL" clId="{F24FDE43-2AA4-4312-B4CA-56A15036DC8A}" dt="2025-08-18T08:39:46.506" v="431"/>
          <ac:spMkLst>
            <pc:docMk/>
            <pc:sldMk cId="57218788" sldId="283"/>
            <ac:spMk id="8" creationId="{0D1BD669-F8FA-143E-9814-6B3E60126B5A}"/>
          </ac:spMkLst>
        </pc:spChg>
        <pc:spChg chg="mod">
          <ac:chgData name="Ainslie Bradley" userId="cf0bf7ea-799c-42a9-bae9-2cd257c54eb6" providerId="ADAL" clId="{F24FDE43-2AA4-4312-B4CA-56A15036DC8A}" dt="2025-08-18T08:37:47.356" v="108" actId="255"/>
          <ac:spMkLst>
            <pc:docMk/>
            <pc:sldMk cId="57218788" sldId="283"/>
            <ac:spMk id="11" creationId="{EA2CDF45-770A-9210-A299-A569CBBD342F}"/>
          </ac:spMkLst>
        </pc:spChg>
      </pc:sldChg>
      <pc:sldChg chg="modSp mod">
        <pc:chgData name="Ainslie Bradley" userId="cf0bf7ea-799c-42a9-bae9-2cd257c54eb6" providerId="ADAL" clId="{F24FDE43-2AA4-4312-B4CA-56A15036DC8A}" dt="2025-08-18T08:39:03.211" v="429" actId="20577"/>
        <pc:sldMkLst>
          <pc:docMk/>
          <pc:sldMk cId="946210017" sldId="295"/>
        </pc:sldMkLst>
        <pc:spChg chg="mod">
          <ac:chgData name="Ainslie Bradley" userId="cf0bf7ea-799c-42a9-bae9-2cd257c54eb6" providerId="ADAL" clId="{F24FDE43-2AA4-4312-B4CA-56A15036DC8A}" dt="2025-08-18T08:39:03.211" v="429" actId="20577"/>
          <ac:spMkLst>
            <pc:docMk/>
            <pc:sldMk cId="946210017" sldId="295"/>
            <ac:spMk id="8" creationId="{619B6A0B-1B81-972F-AB73-9865BCE66301}"/>
          </ac:spMkLst>
        </pc:spChg>
      </pc:sldChg>
      <pc:sldChg chg="modSp mod">
        <pc:chgData name="Ainslie Bradley" userId="cf0bf7ea-799c-42a9-bae9-2cd257c54eb6" providerId="ADAL" clId="{F24FDE43-2AA4-4312-B4CA-56A15036DC8A}" dt="2025-08-18T08:38:26.343" v="331" actId="20577"/>
        <pc:sldMkLst>
          <pc:docMk/>
          <pc:sldMk cId="3693005957" sldId="300"/>
        </pc:sldMkLst>
        <pc:spChg chg="mod">
          <ac:chgData name="Ainslie Bradley" userId="cf0bf7ea-799c-42a9-bae9-2cd257c54eb6" providerId="ADAL" clId="{F24FDE43-2AA4-4312-B4CA-56A15036DC8A}" dt="2025-08-18T08:38:26.343" v="331" actId="20577"/>
          <ac:spMkLst>
            <pc:docMk/>
            <pc:sldMk cId="3693005957" sldId="300"/>
            <ac:spMk id="7" creationId="{F0D31468-386B-4A1A-8ECA-B3014AD770F7}"/>
          </ac:spMkLst>
        </pc:spChg>
      </pc:sldChg>
      <pc:sldChg chg="modSp mod">
        <pc:chgData name="Ainslie Bradley" userId="cf0bf7ea-799c-42a9-bae9-2cd257c54eb6" providerId="ADAL" clId="{F24FDE43-2AA4-4312-B4CA-56A15036DC8A}" dt="2025-08-18T08:36:15.595" v="8" actId="20577"/>
        <pc:sldMkLst>
          <pc:docMk/>
          <pc:sldMk cId="2303596187" sldId="305"/>
        </pc:sldMkLst>
        <pc:spChg chg="mod">
          <ac:chgData name="Ainslie Bradley" userId="cf0bf7ea-799c-42a9-bae9-2cd257c54eb6" providerId="ADAL" clId="{F24FDE43-2AA4-4312-B4CA-56A15036DC8A}" dt="2025-08-18T08:36:15.595" v="8" actId="20577"/>
          <ac:spMkLst>
            <pc:docMk/>
            <pc:sldMk cId="2303596187" sldId="305"/>
            <ac:spMk id="2" creationId="{B3ABBA8C-6821-060A-9D0E-6852CC324C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18/08/2025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8/18/2025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8/18/2025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Casual Support Worker</a:t>
            </a:r>
            <a:br>
              <a:rPr lang="en-US" sz="4400" dirty="0">
                <a:latin typeface="Tiempos Headline Regular" panose="02020503060303060403" pitchFamily="18" charset="0"/>
              </a:rPr>
            </a:br>
            <a:r>
              <a:rPr lang="en-US" sz="1800" dirty="0">
                <a:latin typeface="TWK Lausanne 350" panose="02000503040000020004" pitchFamily="50" charset="0"/>
              </a:rPr>
              <a:t>(August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868734"/>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Qualified to SVQ Level 2 H&amp;SC or SCQF equivalent (or are willing to work towards).</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towards/assist in meeting performance targets as required </a:t>
            </a:r>
          </a:p>
          <a:p>
            <a:pPr marL="171450" indent="-171450" algn="just">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Ability to contribute towards competing demands and priorities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compile reports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Computer literate and competent with Microsoft Office software package</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and skills to work effectively, manage time and contribute to meeting deadlines as required</a:t>
            </a:r>
          </a:p>
          <a:p>
            <a:pPr marL="171450" indent="-171450" algn="just">
              <a:lnSpc>
                <a:spcPct val="107000"/>
              </a:lnSpc>
              <a:spcAft>
                <a:spcPts val="800"/>
              </a:spcAft>
              <a:buFont typeface="Wingdings" panose="05000000000000000000" pitchFamily="2" charset="2"/>
              <a:buChar char="ü"/>
            </a:pPr>
            <a:r>
              <a:rPr lang="en-GB" sz="1200" dirty="0">
                <a:effectLst/>
                <a:latin typeface="TWK Lausanne 350" panose="02000503040000020004" pitchFamily="50" charset="0"/>
                <a:ea typeface="Calibri" panose="020F0502020204030204" pitchFamily="34" charset="0"/>
                <a:cs typeface="Arial" panose="020B0604020202020204" pitchFamily="34" charset="0"/>
              </a:rPr>
              <a:t>Ability to respond/contribute at short notice to crisis situations</a:t>
            </a:r>
            <a:endParaRPr lang="en-GB" sz="12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071960"/>
          </a:xfrm>
          <a:prstGeom prst="rect">
            <a:avLst/>
          </a:prstGeom>
          <a:noFill/>
        </p:spPr>
        <p:txBody>
          <a:bodyPr wrap="square" rtlCol="0">
            <a:spAutoFit/>
          </a:bodyPr>
          <a:lstStyle/>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First Aid Certificate</a:t>
            </a:r>
          </a:p>
          <a:p>
            <a:pPr marL="171450" indent="-171450">
              <a:lnSpc>
                <a:spcPct val="107000"/>
              </a:lnSpc>
              <a:spcAft>
                <a:spcPts val="800"/>
              </a:spcAft>
              <a:buFont typeface="Wingdings" panose="05000000000000000000" pitchFamily="2" charset="2"/>
              <a:buChar char="ü"/>
            </a:pPr>
            <a:r>
              <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p>
          <a:p>
            <a:pPr marL="171450" indent="-171450">
              <a:lnSpc>
                <a:spcPct val="107000"/>
              </a:lnSpc>
              <a:spcAft>
                <a:spcPts val="800"/>
              </a:spcAft>
              <a:buFont typeface="Wingdings" panose="05000000000000000000" pitchFamily="2" charset="2"/>
              <a:buChar char="ü"/>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Understanding of working within a Psychologically Informed Environment (PIE).</a:t>
            </a: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0013"/>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Casual</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£13.33 per hour</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The hours we offer you will be ad hoc and infrequent.  You will work for Right There at times and on days to be agreed between you and Right There.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Farmhouse, </a:t>
            </a:r>
            <a:r>
              <a:rPr lang="en-GB" sz="1200" dirty="0" err="1">
                <a:latin typeface="TWK Lausanne 350" panose="02000503040000020004" pitchFamily="50" charset="0"/>
                <a:ea typeface="Calibri" panose="020F0502020204030204" pitchFamily="34" charset="0"/>
                <a:cs typeface="Times New Roman" panose="02020603050405020304" pitchFamily="18" charset="0"/>
              </a:rPr>
              <a:t>Glaitness</a:t>
            </a:r>
            <a:r>
              <a:rPr lang="en-GB" sz="1200" dirty="0">
                <a:latin typeface="TWK Lausanne 350" panose="02000503040000020004" pitchFamily="50" charset="0"/>
                <a:ea typeface="Calibri" panose="020F0502020204030204" pitchFamily="34" charset="0"/>
                <a:cs typeface="Times New Roman" panose="02020603050405020304" pitchFamily="18" charset="0"/>
              </a:rPr>
              <a:t> Road, Kirkwall, KW15</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p>
          <a:p>
            <a:pPr marL="342900" indent="-342900">
              <a:lnSpc>
                <a:spcPct val="107000"/>
              </a:lnSpc>
              <a:spcAft>
                <a:spcPts val="800"/>
              </a:spcAft>
              <a:buFont typeface="Symbol" panose="05050102010706020507" pitchFamily="18" charset="2"/>
              <a:buChar char="®"/>
            </a:pP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In accordance with the Working Time Regulations, you are entitled to be paid for annual leave. You are entitled to 6 weeks in a full annual leave year. </a:t>
            </a:r>
            <a:r>
              <a:rPr lang="en-GB" sz="18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Payment for annual leave is calculated based on 13.04% of your total pay in a pay period and will be paid</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 in addition to </a:t>
            </a:r>
            <a:r>
              <a:rPr lang="en-GB" sz="1200" dirty="0">
                <a:solidFill>
                  <a:srgbClr val="0B0C0C"/>
                </a:solidFill>
                <a:effectLst/>
                <a:latin typeface="TWK Lausanne 350" panose="02000503040000020004" pitchFamily="50" charset="0"/>
                <a:ea typeface="Times New Roman" panose="02020603050405020304" pitchFamily="18" charset="0"/>
                <a:cs typeface="Segoe UI" panose="020B0502040204020203" pitchFamily="34" charset="0"/>
              </a:rPr>
              <a:t>wages accrued for that month.  </a:t>
            </a:r>
            <a:r>
              <a:rPr lang="en-GB" sz="1200" dirty="0">
                <a:solidFill>
                  <a:srgbClr val="000000"/>
                </a:solidFill>
                <a:effectLst/>
                <a:latin typeface="TWK Lausanne 350" panose="02000503040000020004" pitchFamily="50" charset="0"/>
                <a:ea typeface="Times New Roman" panose="02020603050405020304" pitchFamily="18" charset="0"/>
                <a:cs typeface="Segoe UI" panose="020B0502040204020203" pitchFamily="34" charset="0"/>
              </a:rPr>
              <a:t>This includes if you leave your position at Right There part way through a pay period.  </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Times New Roman" panose="02020603050405020304" pitchFamily="18" charset="0"/>
              </a:rPr>
              <a:t>Legally, Right There must enrol workers into a pension if their earnings reach the criteria for 3 consecutive months.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workers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281778"/>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a:t>
            </a:r>
          </a:p>
          <a:p>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Casual Support Worker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845668"/>
          </a:xfrm>
          <a:prstGeom prst="rect">
            <a:avLst/>
          </a:prstGeom>
          <a:noFill/>
        </p:spPr>
        <p:txBody>
          <a:bodyPr wrap="square">
            <a:spAutoFit/>
          </a:bodyPr>
          <a:lstStyle/>
          <a:p>
            <a:pPr algn="just">
              <a:lnSpc>
                <a:spcPct val="115000"/>
              </a:lnSpc>
              <a:spcAft>
                <a:spcPts val="800"/>
              </a:spcAft>
            </a:pP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endParaRPr lang="en-GB" sz="1400" dirty="0">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latin typeface="TWK Lausanne 350" panose="02000503040000020004" pitchFamily="50" charset="0"/>
              </a:rPr>
              <a:t>Supported Accommodation Orkney provides a high-quality housing support service for young people aged 16-25 who are homeless in both Kirkwall and Stromness.</a:t>
            </a:r>
            <a:endParaRPr lang="en-GB" sz="1400" dirty="0">
              <a:effectLst/>
              <a:latin typeface="TWK Lausanne 350" panose="02000503040000020004" pitchFamily="50" charset="0"/>
              <a:ea typeface="Times New Roman" panose="02020603050405020304" pitchFamily="18" charset="0"/>
              <a:cs typeface="Arial" panose="020B0604020202020204" pitchFamily="34" charset="0"/>
            </a:endParaRPr>
          </a:p>
          <a:p>
            <a:pPr algn="just">
              <a:lnSpc>
                <a:spcPct val="115000"/>
              </a:lnSpc>
              <a:spcAft>
                <a:spcPts val="800"/>
              </a:spcAft>
            </a:pPr>
            <a:r>
              <a:rPr lang="en-GB" sz="1400" dirty="0">
                <a:effectLst/>
                <a:latin typeface="TWK Lausanne 350" panose="02000503040000020004" pitchFamily="50" charset="0"/>
                <a:ea typeface="Times New Roman" panose="02020603050405020304" pitchFamily="18" charset="0"/>
                <a:cs typeface="Arial" panose="020B0604020202020204" pitchFamily="34" charset="0"/>
              </a:rPr>
              <a:t>The Casual Worker will provide relief cover to assist in the continuation of high-quality residential support within the cultural and ethical framework of Right There. Our programmes provide 24-hour accommodation support for people currently homeless or at risk of becoming homeless and to people transitioning from temporary to permanent or other suitable long-term accommodation.</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Locality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Senior Support Worker</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Support Workers/Casual Support Workers </a:t>
            </a: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633712" y="1075430"/>
            <a:ext cx="10716028" cy="5173468"/>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Develop positive, respectful and compassionate relationships with all support staff, wider staff teams and those we support, focusing on their strengths and aspirations as individuals. </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staff and those we support.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Have a high standard of professional integrity with colleagues and other professionals.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Establish clear professional boundaries with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person centred planning and unconditional positive regard is undertaken by staff.</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Arial" panose="020B0604020202020204" pitchFamily="34" charset="0"/>
              </a:rPr>
              <a:t>Taking a Psychologically Informed Environment (PIE) approach.</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needs of the people we support are being met.</a:t>
            </a:r>
            <a:endParaRPr lang="en-GB" sz="1200" dirty="0">
              <a:effectLst/>
              <a:latin typeface="Times New Roman" panose="02020603050405020304" pitchFamily="18" charset="0"/>
              <a:ea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risk assessments are completed and updated.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Advocating on behalf of those we support.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Having detailed knowledge of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Ensuring a safe environment for the people we support, colleagues and others including a high standard of accommodation is provided.</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Regularly auditing files.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Assist in the collation of data for Right There Key Performance Indicators (KPI) and any required local authority returns / reports.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Reporting all required Care Inspectorate notifications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Representing Right There to other agencies or services including Local Authority, Social Work, Housing Services and other relevant services.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Actively contribute to your service and the organisations development and improvement.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FB2EC26-88B3-E78E-6DE6-B5B790FFDB40}"/>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9DE1ADC3-14FC-B95F-9D4A-F4131A819D94}"/>
              </a:ext>
            </a:extLst>
          </p:cNvPr>
          <p:cNvSpPr txBox="1"/>
          <p:nvPr/>
        </p:nvSpPr>
        <p:spPr>
          <a:xfrm>
            <a:off x="737986" y="1075430"/>
            <a:ext cx="10716028" cy="2174698"/>
          </a:xfrm>
          <a:prstGeom prst="rect">
            <a:avLst/>
          </a:prstGeom>
          <a:noFill/>
        </p:spPr>
        <p:txBody>
          <a:bodyPr wrap="square">
            <a:spAutoFit/>
          </a:bodyPr>
          <a:lstStyle/>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Participate fully in team meetings.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Attend and participate in training and share learning experiences.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in reflective practice.</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Feedback on the review of organisational polices &amp; procedures and local guidelines.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200" dirty="0">
                <a:effectLst/>
                <a:latin typeface="TWK Lausanne 350" panose="02000503040000020004" pitchFamily="50" charset="0"/>
                <a:ea typeface="Times New Roman" panose="02020603050405020304" pitchFamily="18" charset="0"/>
                <a:cs typeface="Arial" panose="020B0604020202020204" pitchFamily="34" charset="0"/>
              </a:rPr>
              <a:t>Promote Right There services through agreed mediums.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Strive for continuous personal and professional development.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Engage with any organisational initiatives or working groups such as NHS Healthy Working Lives, Investors in People, etc.</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elements/1.1/"/>
    <ds:schemaRef ds:uri="5918e872-e67b-4fda-801c-e11e2e8f9e7e"/>
    <ds:schemaRef ds:uri="http://schemas.microsoft.com/office/infopath/2007/PartnerControls"/>
    <ds:schemaRef ds:uri="a3b0d63c-cdf0-4c0c-bf95-5155ff5031c1"/>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9f7d3311-57c9-43fe-8231-1e93a56e81a6"/>
    <ds:schemaRef ds:uri="http://schemas.microsoft.com/office/2006/metadata/properties"/>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1191</Words>
  <Application>Microsoft Office PowerPoint</Application>
  <PresentationFormat>Widescreen</PresentationFormat>
  <Paragraphs>96</Paragraphs>
  <Slides>14</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14</vt:i4>
      </vt:variant>
    </vt:vector>
  </HeadingPairs>
  <TitlesOfParts>
    <vt:vector size="29" baseType="lpstr">
      <vt:lpstr>TWK Lausanne 450</vt:lpstr>
      <vt:lpstr>Times New Roman</vt:lpstr>
      <vt:lpstr>Tiempos Headline Regular</vt:lpstr>
      <vt:lpstr>TWK Lausanne 350</vt:lpstr>
      <vt:lpstr>Arial</vt:lpstr>
      <vt:lpstr>TWK Lausanne 300</vt:lpstr>
      <vt:lpstr>Calibri Light</vt:lpstr>
      <vt:lpstr>Wingdings</vt:lpstr>
      <vt:lpstr>Symbol</vt:lpstr>
      <vt:lpstr>Segoe UI</vt:lpstr>
      <vt:lpstr>TWK Lausanne 500</vt:lpstr>
      <vt:lpstr>Tiempos Headline Medium</vt:lpstr>
      <vt:lpstr>Calibri</vt:lpstr>
      <vt:lpstr>Office Theme</vt:lpstr>
      <vt:lpstr>1_Office Theme</vt:lpstr>
      <vt:lpstr>Job Pack   Casual Support Worker (August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2025-08-18T08:48:24Z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