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0"/>
  </p:notesMasterIdLst>
  <p:sldIdLst>
    <p:sldId id="305" r:id="rId6"/>
    <p:sldId id="283" r:id="rId7"/>
    <p:sldId id="301" r:id="rId8"/>
    <p:sldId id="279" r:id="rId9"/>
    <p:sldId id="278" r:id="rId10"/>
    <p:sldId id="303" r:id="rId11"/>
    <p:sldId id="277" r:id="rId12"/>
    <p:sldId id="315" r:id="rId13"/>
    <p:sldId id="302" r:id="rId14"/>
    <p:sldId id="308" r:id="rId15"/>
    <p:sldId id="295" r:id="rId16"/>
    <p:sldId id="280" r:id="rId17"/>
    <p:sldId id="300" r:id="rId18"/>
    <p:sldId id="299" r:id="rId19"/>
  </p:sldIdLst>
  <p:sldSz cx="12192000" cy="6858000"/>
  <p:notesSz cx="6858000" cy="9144000"/>
  <p:embeddedFontLst>
    <p:embeddedFont>
      <p:font typeface="Segoe UI" panose="020B0502040204020203" pitchFamily="34" charset="0"/>
      <p:regular r:id="rId21"/>
      <p:bold r:id="rId22"/>
      <p:italic r:id="rId23"/>
      <p:boldItalic r:id="rId24"/>
    </p:embeddedFont>
    <p:embeddedFont>
      <p:font typeface="Tiempos Headline Medium" panose="020B0604020202020204" charset="0"/>
      <p:regular r:id="rId25"/>
    </p:embeddedFont>
    <p:embeddedFont>
      <p:font typeface="Tiempos Headline Regular" panose="02020503060303060403" pitchFamily="18" charset="0"/>
      <p:regular r:id="rId26"/>
    </p:embeddedFont>
    <p:embeddedFont>
      <p:font typeface="TWK Lausanne 350" panose="02000503040000020004" pitchFamily="50" charset="0"/>
      <p:regular r:id="rId27"/>
      <p:italic r:id="rId28"/>
    </p:embeddedFont>
    <p:embeddedFont>
      <p:font typeface="TWK Lausanne 500" panose="02000503040000020004" pitchFamily="50" charset="0"/>
      <p:regular r:id="rId29"/>
      <p:italic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F0E22E-2499-45BE-ABCA-686A7DF78F9A}" v="3" dt="2025-08-21T08:33:32.0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0815" autoAdjust="0"/>
    <p:restoredTop sz="96327"/>
  </p:normalViewPr>
  <p:slideViewPr>
    <p:cSldViewPr snapToGrid="0" snapToObjects="1">
      <p:cViewPr varScale="1">
        <p:scale>
          <a:sx n="95" d="100"/>
          <a:sy n="95" d="100"/>
        </p:scale>
        <p:origin x="677"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DDF0E22E-2499-45BE-ABCA-686A7DF78F9A}"/>
    <pc:docChg chg="custSel mod modSld">
      <pc:chgData name="Ainslie Bradley" userId="cf0bf7ea-799c-42a9-bae9-2cd257c54eb6" providerId="ADAL" clId="{DDF0E22E-2499-45BE-ABCA-686A7DF78F9A}" dt="2025-08-21T08:34:45.680" v="443" actId="20577"/>
      <pc:docMkLst>
        <pc:docMk/>
      </pc:docMkLst>
      <pc:sldChg chg="modSp mod">
        <pc:chgData name="Ainslie Bradley" userId="cf0bf7ea-799c-42a9-bae9-2cd257c54eb6" providerId="ADAL" clId="{DDF0E22E-2499-45BE-ABCA-686A7DF78F9A}" dt="2025-08-18T07:01:29.613" v="232" actId="20577"/>
        <pc:sldMkLst>
          <pc:docMk/>
          <pc:sldMk cId="3693005957" sldId="300"/>
        </pc:sldMkLst>
        <pc:spChg chg="mod">
          <ac:chgData name="Ainslie Bradley" userId="cf0bf7ea-799c-42a9-bae9-2cd257c54eb6" providerId="ADAL" clId="{DDF0E22E-2499-45BE-ABCA-686A7DF78F9A}" dt="2025-08-18T07:01:29.613" v="232" actId="20577"/>
          <ac:spMkLst>
            <pc:docMk/>
            <pc:sldMk cId="3693005957" sldId="300"/>
            <ac:spMk id="7" creationId="{F0D31468-386B-4A1A-8ECA-B3014AD770F7}"/>
          </ac:spMkLst>
        </pc:spChg>
      </pc:sldChg>
      <pc:sldChg chg="modSp mod">
        <pc:chgData name="Ainslie Bradley" userId="cf0bf7ea-799c-42a9-bae9-2cd257c54eb6" providerId="ADAL" clId="{DDF0E22E-2499-45BE-ABCA-686A7DF78F9A}" dt="2025-08-21T08:24:18.139" v="379" actId="20577"/>
        <pc:sldMkLst>
          <pc:docMk/>
          <pc:sldMk cId="4182088722" sldId="302"/>
        </pc:sldMkLst>
        <pc:spChg chg="mod">
          <ac:chgData name="Ainslie Bradley" userId="cf0bf7ea-799c-42a9-bae9-2cd257c54eb6" providerId="ADAL" clId="{DDF0E22E-2499-45BE-ABCA-686A7DF78F9A}" dt="2025-08-21T08:24:18.139" v="379" actId="20577"/>
          <ac:spMkLst>
            <pc:docMk/>
            <pc:sldMk cId="4182088722" sldId="302"/>
            <ac:spMk id="8" creationId="{635785D7-4156-6E7A-CE74-7AC0A4DA7789}"/>
          </ac:spMkLst>
        </pc:spChg>
      </pc:sldChg>
      <pc:sldChg chg="modSp mod">
        <pc:chgData name="Ainslie Bradley" userId="cf0bf7ea-799c-42a9-bae9-2cd257c54eb6" providerId="ADAL" clId="{DDF0E22E-2499-45BE-ABCA-686A7DF78F9A}" dt="2025-08-21T08:34:45.680" v="443" actId="20577"/>
        <pc:sldMkLst>
          <pc:docMk/>
          <pc:sldMk cId="3368445149" sldId="315"/>
        </pc:sldMkLst>
        <pc:spChg chg="mod">
          <ac:chgData name="Ainslie Bradley" userId="cf0bf7ea-799c-42a9-bae9-2cd257c54eb6" providerId="ADAL" clId="{DDF0E22E-2499-45BE-ABCA-686A7DF78F9A}" dt="2025-08-21T08:34:45.680" v="443" actId="20577"/>
          <ac:spMkLst>
            <pc:docMk/>
            <pc:sldMk cId="3368445149" sldId="315"/>
            <ac:spMk id="8" creationId="{619B6A0B-1B81-972F-AB73-9865BCE6630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8/21/2025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21/08/2025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8/21/2025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8/21/2025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Office Administrator</a:t>
            </a:r>
            <a:br>
              <a:rPr lang="en-US" sz="4400" dirty="0">
                <a:latin typeface="Tiempos Headline Regular" panose="02020503060303060403" pitchFamily="18" charset="0"/>
              </a:rPr>
            </a:br>
            <a:r>
              <a:rPr lang="en-US" sz="1800" dirty="0">
                <a:latin typeface="TWK Lausanne 350" panose="02000503040000020004" pitchFamily="50" charset="0"/>
              </a:rPr>
              <a:t>(August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4151906"/>
          </a:xfrm>
          <a:prstGeom prst="rect">
            <a:avLst/>
          </a:prstGeom>
          <a:noFill/>
        </p:spPr>
        <p:txBody>
          <a:bodyPr wrap="square" rtlCol="0">
            <a:spAutoFit/>
          </a:bodyPr>
          <a:lstStyle/>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Experience of working in a similar Administrative support role within a busy office environment</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Experience of working autonomously </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Effective workload planning</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Effective coordination of information from a variety of sources</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Experience of responding to changing priorities</a:t>
            </a:r>
          </a:p>
          <a:p>
            <a:pPr marL="285750" indent="-285750">
              <a:buFont typeface="Wingdings" panose="05000000000000000000" pitchFamily="2" charset="2"/>
              <a:buChar char="ü"/>
            </a:pPr>
            <a:r>
              <a:rPr lang="en-GB" sz="1200" b="0" i="0" u="none" strike="noStrike" baseline="0" dirty="0">
                <a:solidFill>
                  <a:srgbClr val="000000"/>
                </a:solidFill>
                <a:latin typeface="TWK Lausanne 350" panose="02000503040000020004" pitchFamily="50" charset="0"/>
              </a:rPr>
              <a:t>Experience of managing a task from start to completion</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Demonstrates initiative and forward planning</a:t>
            </a:r>
          </a:p>
          <a:p>
            <a:pPr marL="285750" indent="-285750">
              <a:buFont typeface="Wingdings" panose="05000000000000000000" pitchFamily="2" charset="2"/>
              <a:buChar char="ü"/>
            </a:pPr>
            <a:r>
              <a:rPr lang="en-GB" sz="1200" b="0" i="0" u="none" strike="noStrike" baseline="0" dirty="0">
                <a:solidFill>
                  <a:srgbClr val="000000"/>
                </a:solidFill>
                <a:latin typeface="TWK Lausanne 350" panose="02000503040000020004" pitchFamily="50" charset="0"/>
              </a:rPr>
              <a:t>Ability to apply resourceful solutions to challenges</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Ability to determine when it is appropriate to escalate an issue</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Initiates actions and follows up on matters to achieve outcomes</a:t>
            </a:r>
          </a:p>
          <a:p>
            <a:pPr marL="285750" indent="-285750">
              <a:buFont typeface="Wingdings" panose="05000000000000000000" pitchFamily="2" charset="2"/>
              <a:buChar char="ü"/>
            </a:pPr>
            <a:r>
              <a:rPr lang="en-GB" sz="1200" b="0" i="0" u="none" strike="noStrike" baseline="0" dirty="0">
                <a:solidFill>
                  <a:srgbClr val="000000"/>
                </a:solidFill>
                <a:latin typeface="TWK Lausanne 350" panose="02000503040000020004" pitchFamily="50" charset="0"/>
              </a:rPr>
              <a:t>Good IT skills and proficient in the use of Microso</a:t>
            </a:r>
            <a:r>
              <a:rPr lang="en-GB" sz="1200" dirty="0">
                <a:solidFill>
                  <a:srgbClr val="000000"/>
                </a:solidFill>
                <a:latin typeface="TWK Lausanne 350" panose="02000503040000020004" pitchFamily="50" charset="0"/>
              </a:rPr>
              <a:t>ft 365 packages</a:t>
            </a:r>
          </a:p>
          <a:p>
            <a:pPr marL="285750" indent="-285750">
              <a:buFont typeface="Wingdings" panose="05000000000000000000" pitchFamily="2" charset="2"/>
              <a:buChar char="ü"/>
            </a:pPr>
            <a:r>
              <a:rPr lang="en-GB" sz="1200" dirty="0">
                <a:latin typeface="TWK Lausanne 350" panose="02000503040000020004" pitchFamily="50" charset="0"/>
              </a:rPr>
              <a:t>Strong written and verbal </a:t>
            </a:r>
            <a:r>
              <a:rPr lang="en-GB" sz="1200" b="0" i="0" u="none" strike="noStrike" baseline="0" dirty="0">
                <a:latin typeface="TWK Lausanne 350" panose="02000503040000020004" pitchFamily="50" charset="0"/>
              </a:rPr>
              <a:t>Communications skills face to face, over the phone and over email</a:t>
            </a:r>
          </a:p>
          <a:p>
            <a:pPr marL="285750" indent="-285750">
              <a:buFont typeface="Wingdings" panose="05000000000000000000" pitchFamily="2" charset="2"/>
              <a:buChar char="ü"/>
            </a:pPr>
            <a:endParaRPr lang="en-GB" sz="1200" b="0" i="0" u="none" strike="noStrike" baseline="0" dirty="0">
              <a:solidFill>
                <a:srgbClr val="000000"/>
              </a:solidFill>
              <a:latin typeface="TWK Lausanne 350" panose="02000503040000020004" pitchFamily="50" charset="0"/>
            </a:endParaRPr>
          </a:p>
          <a:p>
            <a:pPr marL="285750" indent="-285750">
              <a:buFont typeface="Wingdings" panose="05000000000000000000" pitchFamily="2" charset="2"/>
              <a:buChar char="ü"/>
            </a:pPr>
            <a:endParaRPr lang="en-GB" sz="1200" dirty="0">
              <a:solidFill>
                <a:srgbClr val="000000"/>
              </a:solidFill>
              <a:latin typeface="TWK Lausanne 350" panose="02000503040000020004" pitchFamily="50" charset="0"/>
            </a:endParaRPr>
          </a:p>
          <a:p>
            <a:pPr marL="285750" indent="-285750">
              <a:buFont typeface="Wingdings" panose="05000000000000000000" pitchFamily="2" charset="2"/>
              <a:buChar char="ü"/>
            </a:pPr>
            <a:endParaRPr lang="en-GB" sz="1200" b="0" i="0" u="none" strike="noStrike" baseline="0" dirty="0">
              <a:solidFill>
                <a:srgbClr val="000000"/>
              </a:solidFill>
              <a:latin typeface="TWK Lausanne 350" panose="02000503040000020004" pitchFamily="50" charset="0"/>
            </a:endParaRPr>
          </a:p>
          <a:p>
            <a:r>
              <a:rPr lang="en-GB" sz="1200" dirty="0">
                <a:latin typeface="Tiempos Headline Regular" panose="02020503060303060403" pitchFamily="18" charset="0"/>
              </a:rPr>
              <a:t>Desirable Knowledge</a:t>
            </a:r>
            <a:endParaRPr lang="en-GB" sz="1200" b="0" i="0" u="none" strike="noStrike" baseline="0" dirty="0">
              <a:solidFill>
                <a:srgbClr val="000000"/>
              </a:solidFill>
              <a:latin typeface="TWK Lausanne 350" panose="02000503040000020004" pitchFamily="50" charset="0"/>
            </a:endParaRPr>
          </a:p>
          <a:p>
            <a:pPr marL="171450" indent="-171450">
              <a:buFont typeface="Wingdings" panose="05000000000000000000" pitchFamily="2" charset="2"/>
              <a:buChar char="ü"/>
            </a:pPr>
            <a:r>
              <a:rPr lang="en-GB" sz="1200" dirty="0">
                <a:latin typeface="TWK Lausanne 350" panose="02000503040000020004" pitchFamily="50" charset="0"/>
              </a:rPr>
              <a:t>Administration/IT qualification </a:t>
            </a:r>
          </a:p>
          <a:p>
            <a:pPr marL="171450" indent="-171450">
              <a:buFont typeface="Wingdings" panose="05000000000000000000" pitchFamily="2" charset="2"/>
              <a:buChar char="ü"/>
            </a:pPr>
            <a:r>
              <a:rPr lang="en-GB" sz="1200" dirty="0">
                <a:latin typeface="TWK Lausanne 350" panose="02000503040000020004" pitchFamily="50" charset="0"/>
              </a:rPr>
              <a:t>Awareness of issues surrounding the charity sector</a:t>
            </a:r>
          </a:p>
          <a:p>
            <a:pPr marL="285750" indent="-285750">
              <a:buFont typeface="Wingdings" panose="05000000000000000000" pitchFamily="2" charset="2"/>
              <a:buChar char="ü"/>
            </a:pPr>
            <a:endParaRPr lang="en-GB" sz="1200" b="0" i="0" u="none" strike="noStrike" baseline="0" dirty="0">
              <a:solidFill>
                <a:srgbClr val="000000"/>
              </a:solidFill>
              <a:latin typeface="TWK Lausanne 350" panose="02000503040000020004" pitchFamily="50" charset="0"/>
            </a:endParaRPr>
          </a:p>
          <a:p>
            <a:pPr algn="just">
              <a:lnSpc>
                <a:spcPct val="107000"/>
              </a:lnSpc>
              <a:spcAft>
                <a:spcPts val="800"/>
              </a:spcAft>
            </a:pPr>
            <a:r>
              <a:rPr lang="en-GB" sz="1200" b="1" i="0" u="none" strike="noStrike" baseline="0" dirty="0">
                <a:latin typeface="TWK Lausanne 350" panose="02000503040000020004" pitchFamily="50" charset="0"/>
              </a:rPr>
              <a:t> </a:t>
            </a: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824526"/>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19 – 22 (£24,252 - £25,961)</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Head of Strategic Initiatives and Governance</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Monday to Friday – worked flexibly between the hours of 9.00am to 5.00pm depending on the needs of the service, with one-hour unpaid break.</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in 15 Dava Street, Glasgow G51 2JA</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Pension </a:t>
            </a:r>
            <a:r>
              <a:rPr lang="en-GB" sz="1200" dirty="0">
                <a:latin typeface="TWK Lausanne 350" panose="02000503040000020004" pitchFamily="50" charset="0"/>
                <a:ea typeface="Calibri" panose="020F0502020204030204" pitchFamily="34" charset="0"/>
                <a:cs typeface="Times New Roman" panose="02020603050405020304" pitchFamily="18" charset="0"/>
              </a:rPr>
              <a:t>in the month that you will complete 3-months of employment </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provided you meet the auto-enrolment criteria.</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 </a:t>
            </a:r>
            <a:br>
              <a:rPr lang="en-GB" sz="1800" dirty="0">
                <a:effectLst/>
                <a:latin typeface="TWK Lausanne 350" panose="02000503040000020004" pitchFamily="50" charset="0"/>
                <a:ea typeface="Calibri" panose="020F0502020204030204" pitchFamily="34" charset="0"/>
                <a:cs typeface="Times New Roman" panose="02020603050405020304" pitchFamily="18" charset="0"/>
              </a:rPr>
            </a:b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2712666"/>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short cover letter outlining your interest in and suitability for the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US" sz="3200" dirty="0">
                <a:latin typeface="Tiempos Headline Regular" panose="02020503060303060403" pitchFamily="18" charset="0"/>
              </a:rPr>
              <a:t>Office Administrator</a:t>
            </a:r>
            <a:endParaRPr lang="en-GB" sz="3200" dirty="0">
              <a:solidFill>
                <a:srgbClr val="FF0000"/>
              </a:solidFill>
              <a:latin typeface="Tiempos Headline Regular" panose="02020503060303060403" pitchFamily="18" charset="0"/>
            </a:endParaRP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1149552"/>
            <a:ext cx="4651898" cy="3033138"/>
          </a:xfrm>
          <a:prstGeom prst="rect">
            <a:avLst/>
          </a:prstGeom>
          <a:noFill/>
        </p:spPr>
        <p:txBody>
          <a:bodyPr wrap="square">
            <a:spAutoFit/>
          </a:bodyPr>
          <a:lstStyle/>
          <a:p>
            <a:pPr algn="just">
              <a:lnSpc>
                <a:spcPct val="115000"/>
              </a:lnSpc>
            </a:pPr>
            <a:r>
              <a:rPr lang="en-US" sz="1400" dirty="0">
                <a:effectLst/>
                <a:latin typeface="TWK Lausanne 350" panose="02000503040000020004" pitchFamily="50" charset="0"/>
                <a:ea typeface="Times New Roman" panose="02020603050405020304" pitchFamily="18" charset="0"/>
                <a:cs typeface="Times New Roman" panose="02020603050405020304" pitchFamily="18" charset="0"/>
              </a:rPr>
              <a:t>The Office Administrator forms part of the Strategic Initiatives and Governance Team and will report directly to the Head of Department.</a:t>
            </a:r>
          </a:p>
          <a:p>
            <a:pPr algn="just">
              <a:lnSpc>
                <a:spcPct val="115000"/>
              </a:lnSpc>
            </a:pPr>
            <a:endParaRPr lang="en-US" sz="1400" dirty="0">
              <a:effectLst/>
              <a:latin typeface="TWK Lausanne 350" panose="02000503040000020004" pitchFamily="50" charset="0"/>
              <a:ea typeface="Times New Roman" panose="02020603050405020304" pitchFamily="18" charset="0"/>
              <a:cs typeface="Times New Roman" panose="02020603050405020304" pitchFamily="18" charset="0"/>
            </a:endParaRPr>
          </a:p>
          <a:p>
            <a:pPr algn="just">
              <a:lnSpc>
                <a:spcPct val="115000"/>
              </a:lnSpc>
            </a:pPr>
            <a:r>
              <a:rPr lang="en-US" sz="1400" dirty="0">
                <a:effectLst/>
                <a:latin typeface="TWK Lausanne 350" panose="02000503040000020004" pitchFamily="50" charset="0"/>
                <a:ea typeface="Times New Roman" panose="02020603050405020304" pitchFamily="18" charset="0"/>
                <a:cs typeface="Times New Roman" panose="02020603050405020304" pitchFamily="18" charset="0"/>
              </a:rPr>
              <a:t>The post holder will provide organised, effective and efficient administration delivery to the support office functions and programmes. They will assist in the delivery of a full and sustainable administration service, as well as providing front line information to people we support, staff, managers, suppliers and contractors and other external agencies.</a:t>
            </a:r>
            <a:endParaRPr lang="en-GB" sz="1400" dirty="0">
              <a:effectLst/>
              <a:latin typeface="TWK Lausanne 350" panose="02000503040000020004" pitchFamily="50" charset="0"/>
              <a:ea typeface="Times New Roman" panose="02020603050405020304" pitchFamily="18" charset="0"/>
              <a:cs typeface="Times New Roman" panose="02020603050405020304" pitchFamily="18" charset="0"/>
            </a:endParaRPr>
          </a:p>
          <a:p>
            <a:r>
              <a:rPr lang="en-GB" sz="1400" dirty="0">
                <a:solidFill>
                  <a:srgbClr val="FF0000"/>
                </a:solidFill>
                <a:latin typeface="TWK Lausanne 350" panose="02000503040000020004" pitchFamily="50" charset="0"/>
                <a:cs typeface="Arial" panose="020B0604020202020204" pitchFamily="34" charset="0"/>
              </a:rPr>
              <a:t> </a:t>
            </a:r>
            <a:endParaRPr lang="en-GB" sz="1400" dirty="0">
              <a:solidFill>
                <a:srgbClr val="FF0000"/>
              </a:solidFill>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Head of Strategic Initiatives and Governance</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Office Administrator</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469499"/>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11</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496002" y="790863"/>
            <a:ext cx="11441977" cy="4524315"/>
          </a:xfrm>
          <a:prstGeom prst="rect">
            <a:avLst/>
          </a:prstGeom>
          <a:noFill/>
        </p:spPr>
        <p:txBody>
          <a:bodyPr wrap="square">
            <a:spAutoFit/>
          </a:bodyPr>
          <a:lstStyle/>
          <a:p>
            <a:pPr lvl="0">
              <a:buSzPts val="1000"/>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Ø"/>
            </a:pPr>
            <a:r>
              <a:rPr lang="en-GB" sz="1200" dirty="0">
                <a:latin typeface="TWK Lausanne 350" panose="02000503040000020004" pitchFamily="50" charset="0"/>
              </a:rPr>
              <a:t>Acting as the first point of contact for the  organisation, managing front desk operations, and ensuring a welcoming environment for staff, people we support and visitors</a:t>
            </a:r>
            <a:r>
              <a:rPr lang="en-GB" sz="1200" b="1" dirty="0">
                <a:latin typeface="TWK Lausanne 350" panose="02000503040000020004" pitchFamily="50" charset="0"/>
              </a:rPr>
              <a:t>.</a:t>
            </a:r>
          </a:p>
          <a:p>
            <a:pPr marL="285750" indent="-285750">
              <a:buFont typeface="Wingdings" panose="05000000000000000000" pitchFamily="2" charset="2"/>
              <a:buChar char="Ø"/>
            </a:pPr>
            <a:r>
              <a:rPr lang="en-GB" sz="1200" dirty="0">
                <a:latin typeface="TWK Lausanne 350" panose="02000503040000020004" pitchFamily="50" charset="0"/>
              </a:rPr>
              <a:t>I</a:t>
            </a:r>
            <a:r>
              <a:rPr lang="en-US" sz="1200" dirty="0" err="1">
                <a:latin typeface="TWK Lausanne 350" panose="02000503040000020004" pitchFamily="50" charset="0"/>
              </a:rPr>
              <a:t>nteracting</a:t>
            </a:r>
            <a:r>
              <a:rPr lang="en-US" sz="1200" dirty="0">
                <a:latin typeface="TWK Lausanne 350" panose="02000503040000020004" pitchFamily="50" charset="0"/>
              </a:rPr>
              <a:t> with members of the public face to face, over the phone and online in a friendly, helpful and informative manner.</a:t>
            </a:r>
          </a:p>
          <a:p>
            <a:pPr marL="285750" indent="-285750">
              <a:buFont typeface="Wingdings" panose="05000000000000000000" pitchFamily="2" charset="2"/>
              <a:buChar char="Ø"/>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Promptly answering and directing phone calls accordingly</a:t>
            </a:r>
          </a:p>
          <a:p>
            <a:pPr marL="285750" indent="-285750">
              <a:buFont typeface="Wingdings" panose="05000000000000000000" pitchFamily="2" charset="2"/>
              <a:buChar char="Ø"/>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Providing full administrative support and effective communication to the Leadership Team, Right There Support Services and</a:t>
            </a:r>
            <a:r>
              <a:rPr lang="en-GB" sz="1200" dirty="0">
                <a:latin typeface="TWK Lausanne 350" panose="02000503040000020004" pitchFamily="50" charset="0"/>
                <a:ea typeface="Times New Roman" panose="02020603050405020304" pitchFamily="18" charset="0"/>
                <a:cs typeface="Arial" panose="020B0604020202020204" pitchFamily="34" charset="0"/>
              </a:rPr>
              <a:t> colleagues in our programmes.</a:t>
            </a:r>
          </a:p>
          <a:p>
            <a:pPr marL="285750" indent="-285750">
              <a:buFont typeface="Wingdings" panose="05000000000000000000" pitchFamily="2" charset="2"/>
              <a:buChar char="Ø"/>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Arranging travel and accommodation as/when required for Right There staff.</a:t>
            </a:r>
          </a:p>
          <a:p>
            <a:pPr marL="285750" indent="-285750">
              <a:buFont typeface="Wingdings" panose="05000000000000000000" pitchFamily="2" charset="2"/>
              <a:buChar char="Ø"/>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Maintaining office supplies stock levels and order office supplies as required in line with our procurement policy</a:t>
            </a:r>
          </a:p>
          <a:p>
            <a:pPr marL="285750" indent="-285750">
              <a:buFont typeface="Wingdings" panose="05000000000000000000" pitchFamily="2" charset="2"/>
              <a:buChar char="Ø"/>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Maintaining IT asset and telecommunication registers and place orders as directed in line with our procurement policy and asset replacement plan</a:t>
            </a:r>
          </a:p>
          <a:p>
            <a:pPr marL="285750" indent="-285750">
              <a:buFont typeface="Wingdings" panose="05000000000000000000" pitchFamily="2" charset="2"/>
              <a:buChar char="Ø"/>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Supporting the People Team by managing the onboarding and offboarding of staff including assigning them necessary kit and ensuring they are set up on our IT system.</a:t>
            </a:r>
          </a:p>
          <a:p>
            <a:pPr marL="285750" indent="-285750">
              <a:buFont typeface="Wingdings" panose="05000000000000000000" pitchFamily="2" charset="2"/>
              <a:buChar char="Ø"/>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Maintaining and managing an effective centralised administrative system to log all organisational lease’ and contractual obligations</a:t>
            </a:r>
          </a:p>
          <a:p>
            <a:pPr marL="285750" indent="-285750">
              <a:buFont typeface="Wingdings" panose="05000000000000000000" pitchFamily="2" charset="2"/>
              <a:buChar char="Ø"/>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Managing the On-Call Management Horizons Telephone System.</a:t>
            </a:r>
          </a:p>
          <a:p>
            <a:pPr marL="285750" indent="-285750">
              <a:buFont typeface="Wingdings" panose="05000000000000000000" pitchFamily="2" charset="2"/>
              <a:buChar char="Ø"/>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Providing administrative support to scheduled meetings, including agenda preparation and minute taking/action tracking including occasional after hours Board Meetings .</a:t>
            </a:r>
          </a:p>
          <a:p>
            <a:pPr marL="285750" indent="-285750">
              <a:buFont typeface="Wingdings" panose="05000000000000000000" pitchFamily="2" charset="2"/>
              <a:buChar char="Ø"/>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Managing and keeping online diaries and track meeting room bookings</a:t>
            </a:r>
          </a:p>
          <a:p>
            <a:pPr marL="285750" indent="-285750">
              <a:buFont typeface="Wingdings" panose="05000000000000000000" pitchFamily="2" charset="2"/>
              <a:buChar char="Ø"/>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Maintaining the organisational archiving tracker, liaise services and data storage company to arrange uplifts from service and recall storage boxes for destruction in line with our file retention policy.</a:t>
            </a:r>
          </a:p>
          <a:p>
            <a:pPr marL="285750" indent="-285750">
              <a:buFont typeface="Wingdings" panose="05000000000000000000" pitchFamily="2" charset="2"/>
              <a:buChar char="Ø"/>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Creating, maintaining and storing paperwork and documents using online facilities (i.e. SharePoint) </a:t>
            </a:r>
            <a:endPar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endParaRPr>
          </a:p>
          <a:p>
            <a:pPr marL="285750" indent="-285750">
              <a:buFont typeface="Wingdings" panose="05000000000000000000" pitchFamily="2" charset="2"/>
              <a:buChar char="Ø"/>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Dealing with email enquiries, using Microsoft Outlook and direct accordingly</a:t>
            </a:r>
          </a:p>
          <a:p>
            <a:pPr marL="285750" indent="-285750">
              <a:buFont typeface="Wingdings" panose="05000000000000000000" pitchFamily="2" charset="2"/>
              <a:buChar char="Ø"/>
            </a:pPr>
            <a:r>
              <a:rPr lang="en-GB" sz="1200" dirty="0">
                <a:solidFill>
                  <a:srgbClr val="000000"/>
                </a:solidFill>
                <a:latin typeface="TWK Lausanne 350" panose="02000503040000020004" pitchFamily="50" charset="0"/>
                <a:cs typeface="Arial" panose="020B0604020202020204" pitchFamily="34" charset="0"/>
              </a:rPr>
              <a:t>Recording, sorting and distributing incoming post </a:t>
            </a:r>
            <a:r>
              <a:rPr lang="en-GB" sz="1200">
                <a:solidFill>
                  <a:srgbClr val="000000"/>
                </a:solidFill>
                <a:latin typeface="TWK Lausanne 350" panose="02000503040000020004" pitchFamily="50" charset="0"/>
                <a:cs typeface="Arial" panose="020B0604020202020204" pitchFamily="34" charset="0"/>
              </a:rPr>
              <a:t>and organising and sending </a:t>
            </a:r>
            <a:r>
              <a:rPr lang="en-GB" sz="1200" dirty="0">
                <a:solidFill>
                  <a:srgbClr val="000000"/>
                </a:solidFill>
                <a:latin typeface="TWK Lausanne 350" panose="02000503040000020004" pitchFamily="50" charset="0"/>
                <a:cs typeface="Arial" panose="020B0604020202020204" pitchFamily="34" charset="0"/>
              </a:rPr>
              <a:t>outgoing post.</a:t>
            </a:r>
          </a:p>
          <a:p>
            <a:pPr marL="285750" indent="-285750">
              <a:buFont typeface="Wingdings" panose="05000000000000000000" pitchFamily="2" charset="2"/>
              <a:buChar char="Ø"/>
            </a:pPr>
            <a:r>
              <a:rPr lang="en-GB" sz="1200" dirty="0">
                <a:solidFill>
                  <a:srgbClr val="000000"/>
                </a:solidFill>
                <a:latin typeface="TWK Lausanne 350" panose="02000503040000020004" pitchFamily="50" charset="0"/>
                <a:cs typeface="Arial" panose="020B0604020202020204" pitchFamily="34" charset="0"/>
              </a:rPr>
              <a:t>Maintaining an effective correspondence and complaints register, ensuring key dates for response are met.</a:t>
            </a:r>
          </a:p>
          <a:p>
            <a:pPr marL="285750" indent="-285750">
              <a:buFont typeface="Wingdings" panose="05000000000000000000" pitchFamily="2" charset="2"/>
              <a:buChar char="Ø"/>
            </a:pPr>
            <a:r>
              <a:rPr lang="en-US" sz="1200" dirty="0">
                <a:solidFill>
                  <a:srgbClr val="000000"/>
                </a:solidFill>
                <a:latin typeface="TWK Lausanne 350" panose="02000503040000020004" pitchFamily="50" charset="0"/>
                <a:cs typeface="Arial" panose="020B0604020202020204" pitchFamily="34" charset="0"/>
              </a:rPr>
              <a:t>Any other ad hoc admin duties as requested.</a:t>
            </a:r>
          </a:p>
          <a:p>
            <a:pPr marL="285750" indent="-285750">
              <a:buFont typeface="Wingdings" panose="05000000000000000000" pitchFamily="2" charset="2"/>
              <a:buChar char="Ø"/>
            </a:pPr>
            <a:r>
              <a:rPr lang="en-US" sz="1200" dirty="0">
                <a:solidFill>
                  <a:srgbClr val="000000"/>
                </a:solidFill>
                <a:latin typeface="TWK Lausanne 350" panose="02000503040000020004" pitchFamily="50" charset="0"/>
                <a:cs typeface="Arial" panose="020B0604020202020204" pitchFamily="34" charset="0"/>
              </a:rPr>
              <a:t>Promoting and represent Right There services positively</a:t>
            </a:r>
            <a:endParaRPr lang="en-US" sz="1200" kern="0" dirty="0">
              <a:solidFill>
                <a:srgbClr val="000000"/>
              </a:solidFill>
              <a:highlight>
                <a:srgbClr val="FFFF00"/>
              </a:highlight>
              <a:latin typeface="TWK Lausanne 350" panose="02000503040000020004" pitchFamily="50" charset="0"/>
              <a:ea typeface="Arial Unicode MS"/>
              <a:cs typeface="Arial Unicode MS"/>
            </a:endParaRPr>
          </a:p>
        </p:txBody>
      </p:sp>
      <p:sp>
        <p:nvSpPr>
          <p:cNvPr id="3" name="Slide Number Placeholder 2">
            <a:extLst>
              <a:ext uri="{FF2B5EF4-FFF2-40B4-BE49-F238E27FC236}">
                <a16:creationId xmlns:a16="http://schemas.microsoft.com/office/drawing/2014/main" id="{0509EF92-6050-E075-822B-CC4C9EDC9E01}"/>
              </a:ext>
            </a:extLst>
          </p:cNvPr>
          <p:cNvSpPr>
            <a:spLocks noGrp="1"/>
          </p:cNvSpPr>
          <p:nvPr>
            <p:ph type="sldNum" sz="quarter" idx="12"/>
          </p:nvPr>
        </p:nvSpPr>
        <p:spPr/>
        <p:txBody>
          <a:bodyPr/>
          <a:lstStyle/>
          <a:p>
            <a:fld id="{89CF6AC2-AD35-4C96-8A4E-66DCA2D3F214}" type="slidenum">
              <a:rPr lang="en-GB" smtClean="0"/>
              <a:t>8</a:t>
            </a:fld>
            <a:endParaRPr lang="en-GB" dirty="0"/>
          </a:p>
        </p:txBody>
      </p:sp>
    </p:spTree>
    <p:extLst>
      <p:ext uri="{BB962C8B-B14F-4D97-AF65-F5344CB8AC3E}">
        <p14:creationId xmlns:p14="http://schemas.microsoft.com/office/powerpoint/2010/main" val="3368445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60DEC-6C9C-9554-6F90-C05F6A182D6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C6EAC50-8EA4-3F5B-4F47-27D6F0935A1E}"/>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r>
              <a:rPr lang="en-GB" sz="3200" dirty="0" err="1">
                <a:latin typeface="Tiempos Headline Regular" panose="02020503060303060403" pitchFamily="18" charset="0"/>
              </a:rPr>
              <a:t>cont</a:t>
            </a:r>
            <a:r>
              <a:rPr lang="en-GB" sz="3200" dirty="0">
                <a:latin typeface="Tiempos Headline Regular" panose="02020503060303060403" pitchFamily="18" charset="0"/>
              </a:rPr>
              <a:t>)</a:t>
            </a:r>
          </a:p>
        </p:txBody>
      </p:sp>
      <p:sp>
        <p:nvSpPr>
          <p:cNvPr id="8" name="TextBox 7">
            <a:extLst>
              <a:ext uri="{FF2B5EF4-FFF2-40B4-BE49-F238E27FC236}">
                <a16:creationId xmlns:a16="http://schemas.microsoft.com/office/drawing/2014/main" id="{635785D7-4156-6E7A-CE74-7AC0A4DA7789}"/>
              </a:ext>
            </a:extLst>
          </p:cNvPr>
          <p:cNvSpPr txBox="1"/>
          <p:nvPr/>
        </p:nvSpPr>
        <p:spPr>
          <a:xfrm>
            <a:off x="737986" y="1083251"/>
            <a:ext cx="10716028" cy="2945615"/>
          </a:xfrm>
          <a:prstGeom prst="rect">
            <a:avLst/>
          </a:prstGeom>
          <a:noFill/>
        </p:spPr>
        <p:txBody>
          <a:bodyPr wrap="square">
            <a:spAutoFit/>
          </a:bodyPr>
          <a:lstStyle/>
          <a:p>
            <a:pPr lvl="0">
              <a:lnSpc>
                <a:spcPct val="107000"/>
              </a:lnSpc>
              <a:buSzPts val="1000"/>
            </a:pP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a:p>
            <a:pPr algn="l" defTabSz="457200">
              <a:lnSpc>
                <a:spcPct val="120000"/>
              </a:lnSpc>
              <a:spcBef>
                <a:spcPts val="0"/>
              </a:spcBef>
            </a:pPr>
            <a:r>
              <a:rPr lang="en-GB" sz="1400" b="1" dirty="0">
                <a:latin typeface="TWK Lausanne 350" panose="02000503040000020004" pitchFamily="50" charset="0"/>
              </a:rPr>
              <a:t>Being a part of the Right There team: </a:t>
            </a:r>
          </a:p>
          <a:p>
            <a:pPr marL="171450" indent="-171450" algn="l" defTabSz="457200">
              <a:lnSpc>
                <a:spcPct val="120000"/>
              </a:lnSpc>
              <a:spcBef>
                <a:spcPts val="0"/>
              </a:spcBef>
              <a:buFont typeface="Wingdings" panose="05000000000000000000" pitchFamily="2" charset="2"/>
              <a:buChar char="Ø"/>
            </a:pPr>
            <a:r>
              <a:rPr lang="en-GB" sz="1200" dirty="0">
                <a:latin typeface="TWK Lausanne 350" panose="02000503040000020004" pitchFamily="50" charset="0"/>
              </a:rPr>
              <a:t>Be a proactive team member actively contributing to support services working collaboratively with your colleagues across the organisation. </a:t>
            </a:r>
          </a:p>
          <a:p>
            <a:pPr marL="171450" indent="-171450" algn="l" defTabSz="457200">
              <a:lnSpc>
                <a:spcPct val="120000"/>
              </a:lnSpc>
              <a:spcBef>
                <a:spcPts val="0"/>
              </a:spcBef>
              <a:buFont typeface="Wingdings" panose="05000000000000000000" pitchFamily="2" charset="2"/>
              <a:buChar char="Ø"/>
            </a:pPr>
            <a:r>
              <a:rPr lang="en-GB" sz="1200" dirty="0">
                <a:latin typeface="TWK Lausanne 350" panose="02000503040000020004" pitchFamily="50" charset="0"/>
              </a:rPr>
              <a:t>Be solution focused and actively strive to ensure our teams feel supported.</a:t>
            </a:r>
          </a:p>
          <a:p>
            <a:pPr marL="171450" indent="-171450" algn="l" defTabSz="457200">
              <a:lnSpc>
                <a:spcPct val="120000"/>
              </a:lnSpc>
              <a:spcBef>
                <a:spcPts val="0"/>
              </a:spcBef>
              <a:buFont typeface="Wingdings" panose="05000000000000000000" pitchFamily="2" charset="2"/>
              <a:buChar char="Ø"/>
            </a:pPr>
            <a:r>
              <a:rPr lang="en-GB" sz="1200" dirty="0">
                <a:latin typeface="TWK Lausanne 350" panose="02000503040000020004" pitchFamily="50" charset="0"/>
              </a:rPr>
              <a:t>Attend and participate in training and reflective practice, sharing your learning experiences striving for continuous personal and professional development</a:t>
            </a:r>
          </a:p>
          <a:p>
            <a:pPr marL="171450" indent="-171450" algn="l" defTabSz="457200">
              <a:lnSpc>
                <a:spcPct val="120000"/>
              </a:lnSpc>
              <a:spcBef>
                <a:spcPts val="0"/>
              </a:spcBef>
              <a:buFont typeface="Wingdings" panose="05000000000000000000" pitchFamily="2" charset="2"/>
              <a:buChar char="Ø"/>
            </a:pPr>
            <a:r>
              <a:rPr lang="en-GB" sz="1200" dirty="0">
                <a:latin typeface="TWK Lausanne 350" panose="02000503040000020004" pitchFamily="50" charset="0"/>
              </a:rPr>
              <a:t>Contribute to the organisations' development and improvement with feedback on the review of organisational policies and procedures and local guidelines</a:t>
            </a:r>
          </a:p>
          <a:p>
            <a:pPr marL="171450" indent="-171450" algn="l" defTabSz="457200">
              <a:lnSpc>
                <a:spcPct val="120000"/>
              </a:lnSpc>
              <a:spcBef>
                <a:spcPts val="0"/>
              </a:spcBef>
              <a:buFont typeface="Wingdings" panose="05000000000000000000" pitchFamily="2" charset="2"/>
              <a:buChar char="Ø"/>
            </a:pPr>
            <a:r>
              <a:rPr lang="en-GB" sz="1200" dirty="0">
                <a:latin typeface="TWK Lausanne 350" panose="02000503040000020004" pitchFamily="50" charset="0"/>
              </a:rPr>
              <a:t>Engage with any organisational initiatives or working groups</a:t>
            </a:r>
          </a:p>
          <a:p>
            <a:pPr marL="171450" indent="-171450" algn="l" defTabSz="457200">
              <a:lnSpc>
                <a:spcPct val="120000"/>
              </a:lnSpc>
              <a:spcBef>
                <a:spcPts val="0"/>
              </a:spcBef>
              <a:buFont typeface="Wingdings" panose="05000000000000000000" pitchFamily="2" charset="2"/>
              <a:buChar char="Ø"/>
            </a:pPr>
            <a:r>
              <a:rPr lang="en-GB" sz="1200" dirty="0">
                <a:latin typeface="TWK Lausanne 350" panose="02000503040000020004" pitchFamily="50" charset="0"/>
              </a:rPr>
              <a:t>Adhere to Right There Policies and Procedures</a:t>
            </a:r>
          </a:p>
          <a:p>
            <a:pPr lvl="0">
              <a:lnSpc>
                <a:spcPct val="115000"/>
              </a:lnSpc>
              <a:spcAft>
                <a:spcPts val="1000"/>
              </a:spcAft>
            </a:pPr>
            <a:endParaRPr lang="en-GB" sz="1400" dirty="0">
              <a:ln>
                <a:noFill/>
              </a:ln>
              <a:solidFill>
                <a:srgbClr val="000000"/>
              </a:solidFill>
              <a:effectLst/>
              <a:highlight>
                <a:srgbClr val="FFFF00"/>
              </a:highlight>
              <a:latin typeface="TWK Lausanne 350" panose="02000503040000020004" pitchFamily="50" charset="0"/>
              <a:ea typeface="Arial Unicode MS"/>
              <a:cs typeface="Arial Unicode MS"/>
            </a:endParaRPr>
          </a:p>
          <a:p>
            <a:pPr lvl="0" fontAlgn="base"/>
            <a:endParaRPr lang="en-US" sz="1400" kern="0" dirty="0">
              <a:solidFill>
                <a:srgbClr val="000000"/>
              </a:solidFill>
              <a:highlight>
                <a:srgbClr val="FFFF00"/>
              </a:highlight>
              <a:latin typeface="TWK Lausanne 350" panose="02000503040000020004" pitchFamily="50" charset="0"/>
              <a:ea typeface="Arial Unicode MS"/>
              <a:cs typeface="Arial Unicode MS"/>
            </a:endParaRPr>
          </a:p>
        </p:txBody>
      </p:sp>
      <p:sp>
        <p:nvSpPr>
          <p:cNvPr id="3" name="Slide Number Placeholder 2">
            <a:extLst>
              <a:ext uri="{FF2B5EF4-FFF2-40B4-BE49-F238E27FC236}">
                <a16:creationId xmlns:a16="http://schemas.microsoft.com/office/drawing/2014/main" id="{38F6C9EF-BFEA-0956-0C04-71BCB8AA4DF5}"/>
              </a:ext>
            </a:extLst>
          </p:cNvPr>
          <p:cNvSpPr>
            <a:spLocks noGrp="1"/>
          </p:cNvSpPr>
          <p:nvPr>
            <p:ph type="sldNum" sz="quarter" idx="12"/>
          </p:nvPr>
        </p:nvSpPr>
        <p:spPr/>
        <p:txBody>
          <a:bodyPr/>
          <a:lstStyle/>
          <a:p>
            <a:fld id="{89CF6AC2-AD35-4C96-8A4E-66DCA2D3F214}" type="slidenum">
              <a:rPr lang="en-GB" smtClean="0"/>
              <a:t>9</a:t>
            </a:fld>
            <a:endParaRPr lang="en-GB" dirty="0"/>
          </a:p>
        </p:txBody>
      </p:sp>
    </p:spTree>
    <p:extLst>
      <p:ext uri="{BB962C8B-B14F-4D97-AF65-F5344CB8AC3E}">
        <p14:creationId xmlns:p14="http://schemas.microsoft.com/office/powerpoint/2010/main" val="41820887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2.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D794F1-94B9-4D1B-AED5-C98D7FEFA3F7}">
  <ds:schemaRefs>
    <ds:schemaRef ds:uri="http://purl.org/dc/dcmitype/"/>
    <ds:schemaRef ds:uri="a3b0d63c-cdf0-4c0c-bf95-5155ff5031c1"/>
    <ds:schemaRef ds:uri="http://www.w3.org/XML/1998/namespace"/>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9f7d3311-57c9-43fe-8231-1e93a56e81a6"/>
    <ds:schemaRef ds:uri="5918e872-e67b-4fda-801c-e11e2e8f9e7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1468</Words>
  <Application>Microsoft Office PowerPoint</Application>
  <PresentationFormat>Widescreen</PresentationFormat>
  <Paragraphs>122</Paragraphs>
  <Slides>14</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14</vt:i4>
      </vt:variant>
    </vt:vector>
  </HeadingPairs>
  <TitlesOfParts>
    <vt:vector size="28" baseType="lpstr">
      <vt:lpstr>Arial</vt:lpstr>
      <vt:lpstr>Calibri Light</vt:lpstr>
      <vt:lpstr>TWK Lausanne 500</vt:lpstr>
      <vt:lpstr>Symbol</vt:lpstr>
      <vt:lpstr>Wingdings</vt:lpstr>
      <vt:lpstr>TWK Lausanne 300</vt:lpstr>
      <vt:lpstr>Segoe UI</vt:lpstr>
      <vt:lpstr>TWK Lausanne 350</vt:lpstr>
      <vt:lpstr>Calibri</vt:lpstr>
      <vt:lpstr>TWK Lausanne 450</vt:lpstr>
      <vt:lpstr>Tiempos Headline Regular</vt:lpstr>
      <vt:lpstr>Tiempos Headline Medium</vt:lpstr>
      <vt:lpstr>Office Theme</vt:lpstr>
      <vt:lpstr>1_Office Theme</vt:lpstr>
      <vt:lpstr>Job Pack   Office Administrator (August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154</cp:revision>
  <dcterms:created xsi:type="dcterms:W3CDTF">2021-11-30T15:33:31Z</dcterms:created>
  <dcterms:modified xsi:type="dcterms:W3CDTF">2025-08-21T08:34:53Z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