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 id="2147483679" r:id="rId5"/>
  </p:sldMasterIdLst>
  <p:notesMasterIdLst>
    <p:notesMasterId r:id="rId22"/>
  </p:notesMasterIdLst>
  <p:sldIdLst>
    <p:sldId id="305" r:id="rId6"/>
    <p:sldId id="283" r:id="rId7"/>
    <p:sldId id="301" r:id="rId8"/>
    <p:sldId id="279" r:id="rId9"/>
    <p:sldId id="278" r:id="rId10"/>
    <p:sldId id="303" r:id="rId11"/>
    <p:sldId id="277" r:id="rId12"/>
    <p:sldId id="306" r:id="rId13"/>
    <p:sldId id="285" r:id="rId14"/>
    <p:sldId id="307" r:id="rId15"/>
    <p:sldId id="304" r:id="rId16"/>
    <p:sldId id="308" r:id="rId17"/>
    <p:sldId id="295" r:id="rId18"/>
    <p:sldId id="280" r:id="rId19"/>
    <p:sldId id="300" r:id="rId20"/>
    <p:sldId id="299" r:id="rId21"/>
  </p:sldIdLst>
  <p:sldSz cx="12192000" cy="6858000"/>
  <p:notesSz cx="6858000" cy="9144000"/>
  <p:embeddedFontLst>
    <p:embeddedFont>
      <p:font typeface="Segoe UI" panose="020B0502040204020203" pitchFamily="34" charset="0"/>
      <p:regular r:id="rId23"/>
      <p:bold r:id="rId24"/>
      <p:italic r:id="rId25"/>
      <p:boldItalic r:id="rId26"/>
    </p:embeddedFont>
    <p:embeddedFont>
      <p:font typeface="Tiempos Headline Medium" panose="020B0604020202020204" charset="0"/>
      <p:regular r:id="rId27"/>
    </p:embeddedFont>
    <p:embeddedFont>
      <p:font typeface="Tiempos Headline Regular" panose="02020503060303060403" pitchFamily="18" charset="0"/>
      <p:regular r:id="rId28"/>
    </p:embeddedFont>
    <p:embeddedFont>
      <p:font typeface="TWK Lausanne 350" panose="02000503040000020004" pitchFamily="50" charset="0"/>
      <p:regular r:id="rId29"/>
      <p:italic r:id="rId30"/>
    </p:embeddedFont>
    <p:embeddedFont>
      <p:font typeface="TWK Lausanne 500" panose="02000503040000020004" pitchFamily="50" charset="0"/>
      <p:regular r:id="rId31"/>
      <p:italic r:id="rId3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7644D37-C48A-765C-C51B-308D9AFEBDB2}" name="Ann Clark" initials="AC" userId="S::A.Clark@rightthere.org::b0531734-1b79-4e83-beea-b988b2904c41" providerId="AD"/>
  <p188:author id="{8E7A2247-D9F5-3FB0-74C0-39B4191F5F95}" name="Ainslie Bradley" initials="AB" userId="S::A.Bradley@rightthere.org::cf0bf7ea-799c-42a9-bae9-2cd257c54eb6" providerId="AD"/>
  <p188:author id="{3A752458-7AEE-0544-023D-A72751F8471C}" name="Laura Thomson" initials="LT" userId="S::L.Thomson@rightthere.org::4a9491c0-3cae-4106-ab4d-ac2573b8c05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5F2"/>
    <a:srgbClr val="F5BF17"/>
    <a:srgbClr val="EBDECF"/>
    <a:srgbClr val="7A99C7"/>
    <a:srgbClr val="FABAB5"/>
    <a:srgbClr val="52525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34" autoAdjust="0"/>
    <p:restoredTop sz="96327"/>
  </p:normalViewPr>
  <p:slideViewPr>
    <p:cSldViewPr snapToGrid="0" snapToObjects="1">
      <p:cViewPr varScale="1">
        <p:scale>
          <a:sx n="95" d="100"/>
          <a:sy n="95" d="100"/>
        </p:scale>
        <p:origin x="221"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4.fntdata"/><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3.fntdata"/><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2.fntdata"/><Relationship Id="rId32" Type="http://schemas.openxmlformats.org/officeDocument/2006/relationships/font" Target="fonts/font10.fntdata"/><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nslie Bradley" userId="cf0bf7ea-799c-42a9-bae9-2cd257c54eb6" providerId="ADAL" clId="{ABED0935-00B8-403A-8CD8-C95CA044A1D2}"/>
    <pc:docChg chg="custSel modSld">
      <pc:chgData name="Ainslie Bradley" userId="cf0bf7ea-799c-42a9-bae9-2cd257c54eb6" providerId="ADAL" clId="{ABED0935-00B8-403A-8CD8-C95CA044A1D2}" dt="2025-08-14T08:53:01.148" v="220" actId="20577"/>
      <pc:docMkLst>
        <pc:docMk/>
      </pc:docMkLst>
      <pc:sldChg chg="modSp mod">
        <pc:chgData name="Ainslie Bradley" userId="cf0bf7ea-799c-42a9-bae9-2cd257c54eb6" providerId="ADAL" clId="{ABED0935-00B8-403A-8CD8-C95CA044A1D2}" dt="2025-08-14T08:32:53.347" v="13" actId="20577"/>
        <pc:sldMkLst>
          <pc:docMk/>
          <pc:sldMk cId="1058346331" sldId="285"/>
        </pc:sldMkLst>
        <pc:spChg chg="mod">
          <ac:chgData name="Ainslie Bradley" userId="cf0bf7ea-799c-42a9-bae9-2cd257c54eb6" providerId="ADAL" clId="{ABED0935-00B8-403A-8CD8-C95CA044A1D2}" dt="2025-08-14T08:32:53.347" v="13" actId="20577"/>
          <ac:spMkLst>
            <pc:docMk/>
            <pc:sldMk cId="1058346331" sldId="285"/>
            <ac:spMk id="8" creationId="{086392D2-9866-C1E3-8E93-9D8FBABA05D2}"/>
          </ac:spMkLst>
        </pc:spChg>
      </pc:sldChg>
      <pc:sldChg chg="modSp mod">
        <pc:chgData name="Ainslie Bradley" userId="cf0bf7ea-799c-42a9-bae9-2cd257c54eb6" providerId="ADAL" clId="{ABED0935-00B8-403A-8CD8-C95CA044A1D2}" dt="2025-08-14T08:53:01.148" v="220" actId="20577"/>
        <pc:sldMkLst>
          <pc:docMk/>
          <pc:sldMk cId="946210017" sldId="295"/>
        </pc:sldMkLst>
        <pc:spChg chg="mod">
          <ac:chgData name="Ainslie Bradley" userId="cf0bf7ea-799c-42a9-bae9-2cd257c54eb6" providerId="ADAL" clId="{ABED0935-00B8-403A-8CD8-C95CA044A1D2}" dt="2025-08-14T08:53:01.148" v="220" actId="20577"/>
          <ac:spMkLst>
            <pc:docMk/>
            <pc:sldMk cId="946210017" sldId="295"/>
            <ac:spMk id="8" creationId="{619B6A0B-1B81-972F-AB73-9865BCE6630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F997C-7FBA-EB46-8E56-0C085E8C83A5}" type="datetimeFigureOut">
              <a:rPr lang="en-US" smtClean="0"/>
              <a:t>8/14/2025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BCC94-33F3-724C-96E3-5648D1235A36}" type="slidenum">
              <a:rPr lang="en-US" smtClean="0"/>
              <a:t>‹#›</a:t>
            </a:fld>
            <a:endParaRPr lang="en-US"/>
          </a:p>
        </p:txBody>
      </p:sp>
    </p:spTree>
    <p:extLst>
      <p:ext uri="{BB962C8B-B14F-4D97-AF65-F5344CB8AC3E}">
        <p14:creationId xmlns:p14="http://schemas.microsoft.com/office/powerpoint/2010/main" val="345367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B0A64FC-0381-7D49-B754-9C4B64D774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1">
            <a:extLst>
              <a:ext uri="{FF2B5EF4-FFF2-40B4-BE49-F238E27FC236}">
                <a16:creationId xmlns:a16="http://schemas.microsoft.com/office/drawing/2014/main" id="{295CB478-133F-984F-A142-DC61CD74AF89}"/>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9" name="Text Placeholder 13">
            <a:extLst>
              <a:ext uri="{FF2B5EF4-FFF2-40B4-BE49-F238E27FC236}">
                <a16:creationId xmlns:a16="http://schemas.microsoft.com/office/drawing/2014/main" id="{11225AC1-32E0-AB4F-B3CD-9FD789B2C982}"/>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spTree>
    <p:extLst>
      <p:ext uri="{BB962C8B-B14F-4D97-AF65-F5344CB8AC3E}">
        <p14:creationId xmlns:p14="http://schemas.microsoft.com/office/powerpoint/2010/main" val="416344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4207C92-9C26-AD47-824F-35F775D08665}"/>
              </a:ext>
            </a:extLst>
          </p:cNvPr>
          <p:cNvPicPr>
            <a:picLocks noChangeAspect="1"/>
          </p:cNvPicPr>
          <p:nvPr userDrawn="1"/>
        </p:nvPicPr>
        <p:blipFill>
          <a:blip r:embed="rId2"/>
          <a:stretch>
            <a:fillRect/>
          </a:stretch>
        </p:blipFill>
        <p:spPr>
          <a:xfrm>
            <a:off x="0" y="0"/>
            <a:ext cx="12192000" cy="6858000"/>
          </a:xfrm>
          <a:prstGeom prst="rect">
            <a:avLst/>
          </a:prstGeom>
          <a:solidFill>
            <a:srgbClr val="EBDECF"/>
          </a:solidFill>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53205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0B15769-4204-E740-B475-6D50B9B2A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08162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F7785FF-14C1-DF43-89A4-3BF8F453C03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365070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7DD43A78-BC74-FD45-A3EE-1041BC1435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3707345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2FFBA0C-D195-7C4F-9DAB-65B3FB2AA7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Picture Placeholder 7">
            <a:extLst>
              <a:ext uri="{FF2B5EF4-FFF2-40B4-BE49-F238E27FC236}">
                <a16:creationId xmlns:a16="http://schemas.microsoft.com/office/drawing/2014/main" id="{CA5F28FE-FE59-1D43-AD24-2DA9B01AD03D}"/>
              </a:ext>
            </a:extLst>
          </p:cNvPr>
          <p:cNvSpPr>
            <a:spLocks noGrp="1" noChangeAspect="1"/>
          </p:cNvSpPr>
          <p:nvPr>
            <p:ph type="pic" sz="quarter" idx="10"/>
          </p:nvPr>
        </p:nvSpPr>
        <p:spPr>
          <a:xfrm>
            <a:off x="6491550" y="1157550"/>
            <a:ext cx="5364000" cy="5364000"/>
          </a:xfrm>
          <a:prstGeom prst="ellipse">
            <a:avLst/>
          </a:prstGeom>
        </p:spPr>
        <p:txBody>
          <a:bodyPr/>
          <a:lstStyle/>
          <a:p>
            <a:r>
              <a:rPr lang="en-GB"/>
              <a:t>Click icon to add picture</a:t>
            </a:r>
            <a:endParaRPr lang="en-US" dirty="0"/>
          </a:p>
        </p:txBody>
      </p:sp>
      <p:sp>
        <p:nvSpPr>
          <p:cNvPr id="10" name="Text Placeholder 7">
            <a:extLst>
              <a:ext uri="{FF2B5EF4-FFF2-40B4-BE49-F238E27FC236}">
                <a16:creationId xmlns:a16="http://schemas.microsoft.com/office/drawing/2014/main" id="{38E40B46-B5B8-D346-8106-2AA2C8141CFC}"/>
              </a:ext>
            </a:extLst>
          </p:cNvPr>
          <p:cNvSpPr>
            <a:spLocks noGrp="1"/>
          </p:cNvSpPr>
          <p:nvPr>
            <p:ph type="body" sz="quarter" idx="11" hasCustomPrompt="1"/>
          </p:nvPr>
        </p:nvSpPr>
        <p:spPr>
          <a:xfrm>
            <a:off x="-1" y="1422400"/>
            <a:ext cx="4701600" cy="543560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11" name="Text Placeholder 8">
            <a:extLst>
              <a:ext uri="{FF2B5EF4-FFF2-40B4-BE49-F238E27FC236}">
                <a16:creationId xmlns:a16="http://schemas.microsoft.com/office/drawing/2014/main" id="{2D94BE32-1AFF-724A-8270-5DCE831827D1}"/>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Tree>
    <p:extLst>
      <p:ext uri="{BB962C8B-B14F-4D97-AF65-F5344CB8AC3E}">
        <p14:creationId xmlns:p14="http://schemas.microsoft.com/office/powerpoint/2010/main" val="2345338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193D7C3D-29FA-DF43-9B85-95CA20B1B04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410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F2582429-C545-7C45-811E-38BDAD6EC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579AFB7C-7744-2E4E-8EF8-E0A3D0318B95}"/>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3" name="Text Placeholder 8">
            <a:extLst>
              <a:ext uri="{FF2B5EF4-FFF2-40B4-BE49-F238E27FC236}">
                <a16:creationId xmlns:a16="http://schemas.microsoft.com/office/drawing/2014/main" id="{17D468F3-CADE-FE4D-A2A0-CF9BF480BF99}"/>
              </a:ext>
            </a:extLst>
          </p:cNvPr>
          <p:cNvSpPr>
            <a:spLocks noGrp="1"/>
          </p:cNvSpPr>
          <p:nvPr>
            <p:ph type="body" sz="quarter" idx="14" hasCustomPrompt="1"/>
          </p:nvPr>
        </p:nvSpPr>
        <p:spPr>
          <a:xfrm>
            <a:off x="6040800" y="821099"/>
            <a:ext cx="6151200" cy="4282241"/>
          </a:xfrm>
        </p:spPr>
        <p:txBody>
          <a:bodyPr wrap="square"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Place holder text</a:t>
            </a:r>
            <a:br>
              <a:rPr lang="en-US" dirty="0"/>
            </a:br>
            <a:r>
              <a:rPr lang="en-US" dirty="0"/>
              <a:t>Place holder text</a:t>
            </a:r>
            <a:br>
              <a:rPr lang="en-US" dirty="0"/>
            </a:br>
            <a:br>
              <a:rPr lang="en-US" dirty="0"/>
            </a:br>
            <a:r>
              <a:rPr lang="en-US" dirty="0"/>
              <a:t>Place holder text</a:t>
            </a:r>
            <a:br>
              <a:rPr lang="en-US" dirty="0"/>
            </a:br>
            <a:r>
              <a:rPr lang="en-US" dirty="0"/>
              <a:t>Place holder text</a:t>
            </a:r>
          </a:p>
        </p:txBody>
      </p:sp>
    </p:spTree>
    <p:extLst>
      <p:ext uri="{BB962C8B-B14F-4D97-AF65-F5344CB8AC3E}">
        <p14:creationId xmlns:p14="http://schemas.microsoft.com/office/powerpoint/2010/main" val="2405169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03A2-EF16-CD12-CE69-41B049A2E5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1E0394-BF65-C249-540E-883836A14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CCF43C-6077-2495-9DC2-B869BA471952}"/>
              </a:ext>
            </a:extLst>
          </p:cNvPr>
          <p:cNvSpPr>
            <a:spLocks noGrp="1"/>
          </p:cNvSpPr>
          <p:nvPr>
            <p:ph type="dt" sz="half" idx="10"/>
          </p:nvPr>
        </p:nvSpPr>
        <p:spPr/>
        <p:txBody>
          <a:bodyPr/>
          <a:lstStyle/>
          <a:p>
            <a:fld id="{A6D203DF-72FA-4C83-8A06-469AEDFAC4FB}" type="datetimeFigureOut">
              <a:rPr lang="en-GB" smtClean="0"/>
              <a:t>14/08/2025</a:t>
            </a:fld>
            <a:endParaRPr lang="en-GB"/>
          </a:p>
        </p:txBody>
      </p:sp>
      <p:sp>
        <p:nvSpPr>
          <p:cNvPr id="5" name="Footer Placeholder 4">
            <a:extLst>
              <a:ext uri="{FF2B5EF4-FFF2-40B4-BE49-F238E27FC236}">
                <a16:creationId xmlns:a16="http://schemas.microsoft.com/office/drawing/2014/main" id="{FDC8AFD0-2CD5-9918-97B9-02EEBA6CCC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E9D05A-C7BC-0D3F-EEDC-FA926C150A91}"/>
              </a:ext>
            </a:extLst>
          </p:cNvPr>
          <p:cNvSpPr>
            <a:spLocks noGrp="1"/>
          </p:cNvSpPr>
          <p:nvPr>
            <p:ph type="sldNum" sz="quarter" idx="12"/>
          </p:nvPr>
        </p:nvSpPr>
        <p:spPr/>
        <p:txBody>
          <a:bodyPr/>
          <a:lstStyle/>
          <a:p>
            <a:fld id="{89CF6AC2-AD35-4C96-8A4E-66DCA2D3F214}" type="slidenum">
              <a:rPr lang="en-GB" smtClean="0"/>
              <a:t>‹#›</a:t>
            </a:fld>
            <a:endParaRPr lang="en-GB"/>
          </a:p>
        </p:txBody>
      </p:sp>
    </p:spTree>
    <p:extLst>
      <p:ext uri="{BB962C8B-B14F-4D97-AF65-F5344CB8AC3E}">
        <p14:creationId xmlns:p14="http://schemas.microsoft.com/office/powerpoint/2010/main" val="2355628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4" name="Picture 6" descr="A picture containing text&#10;&#10;Description automatically generated">
            <a:extLst>
              <a:ext uri="{FF2B5EF4-FFF2-40B4-BE49-F238E27FC236}">
                <a16:creationId xmlns:a16="http://schemas.microsoft.com/office/drawing/2014/main" id="{30D731C6-736E-4FF3-B617-B29E14CC1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9"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30143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2" name="Picture 6" descr="Text&#10;&#10;Description automatically generated">
            <a:extLst>
              <a:ext uri="{FF2B5EF4-FFF2-40B4-BE49-F238E27FC236}">
                <a16:creationId xmlns:a16="http://schemas.microsoft.com/office/drawing/2014/main" id="{E7A16E75-7777-4981-9FD2-7CA7667E4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504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A61428C-3514-E343-9CD4-D36DB94C13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6304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5" name="Picture 6" descr="Icon&#10;&#10;Description automatically generated with medium confidence">
            <a:extLst>
              <a:ext uri="{FF2B5EF4-FFF2-40B4-BE49-F238E27FC236}">
                <a16:creationId xmlns:a16="http://schemas.microsoft.com/office/drawing/2014/main" id="{3241EBB6-1825-41BC-8266-ACA5D2A5D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7">
            <a:extLst>
              <a:ext uri="{FF2B5EF4-FFF2-40B4-BE49-F238E27FC236}">
                <a16:creationId xmlns:a16="http://schemas.microsoft.com/office/drawing/2014/main" id="{AC219FBC-EE08-42E1-96DF-4939088C2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600" y="5181600"/>
            <a:ext cx="21859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2"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14"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353098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75AABF2E-60AA-4752-9CEC-9D2C4F49D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590139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F8EE6928-8E60-4AF7-8056-E177EC31E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92000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6" descr="Chart&#10;&#10;Description automatically generated with medium confidence">
            <a:extLst>
              <a:ext uri="{FF2B5EF4-FFF2-40B4-BE49-F238E27FC236}">
                <a16:creationId xmlns:a16="http://schemas.microsoft.com/office/drawing/2014/main" id="{B45B2765-61E2-4F07-A7E5-2EE4F452C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151151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D090350F-76A2-4D1A-97F5-6A259C886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967834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6" descr="A picture containing icon&#10;&#10;Description automatically generated">
            <a:extLst>
              <a:ext uri="{FF2B5EF4-FFF2-40B4-BE49-F238E27FC236}">
                <a16:creationId xmlns:a16="http://schemas.microsoft.com/office/drawing/2014/main" id="{CA668533-0C56-47F6-BF6A-F2A73F254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827656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709B8272-2D4F-4524-A287-DB2C8719A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78412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A6742B0-125E-4D05-90AB-A8370114B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EBDEC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364990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BA57102-E4E5-4B74-8286-089E27893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587280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9734560F-9E8E-45E1-A2F0-DCF4A63BE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89073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3199FC0-51B3-3B4C-B2EC-831BAC2121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49188002-AFEC-EB40-894A-B0D3EB876C22}"/>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2" name="Text Placeholder 11">
            <a:extLst>
              <a:ext uri="{FF2B5EF4-FFF2-40B4-BE49-F238E27FC236}">
                <a16:creationId xmlns:a16="http://schemas.microsoft.com/office/drawing/2014/main" id="{C5556202-541C-784B-9F6A-C037B1ED51F7}"/>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14" name="Text Placeholder 13">
            <a:extLst>
              <a:ext uri="{FF2B5EF4-FFF2-40B4-BE49-F238E27FC236}">
                <a16:creationId xmlns:a16="http://schemas.microsoft.com/office/drawing/2014/main" id="{28BFABC2-6454-CB4E-919A-AD03DCC39BB5}"/>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pic>
        <p:nvPicPr>
          <p:cNvPr id="7" name="Graphic 6">
            <a:extLst>
              <a:ext uri="{FF2B5EF4-FFF2-40B4-BE49-F238E27FC236}">
                <a16:creationId xmlns:a16="http://schemas.microsoft.com/office/drawing/2014/main" id="{C7902DD1-4734-594D-BB70-BA393B0D82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07600" y="5181600"/>
            <a:ext cx="2185200" cy="1677014"/>
          </a:xfrm>
          <a:prstGeom prst="rect">
            <a:avLst/>
          </a:prstGeom>
        </p:spPr>
      </p:pic>
    </p:spTree>
    <p:extLst>
      <p:ext uri="{BB962C8B-B14F-4D97-AF65-F5344CB8AC3E}">
        <p14:creationId xmlns:p14="http://schemas.microsoft.com/office/powerpoint/2010/main" val="1125679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4AE7AB27-7283-4352-A1A2-5516CECFA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849645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7C73C882-3B89-43B5-9C08-F08F2D584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7"/>
          <p:cNvSpPr>
            <a:spLocks noGrp="1" noChangeAspect="1"/>
          </p:cNvSpPr>
          <p:nvPr>
            <p:ph type="pic" sz="quarter" idx="10"/>
          </p:nvPr>
        </p:nvSpPr>
        <p:spPr>
          <a:xfrm>
            <a:off x="649155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0" name="Text Placeholder 7"/>
          <p:cNvSpPr>
            <a:spLocks noGrp="1"/>
          </p:cNvSpPr>
          <p:nvPr>
            <p:ph type="body" sz="quarter" idx="11"/>
          </p:nvPr>
        </p:nvSpPr>
        <p:spPr>
          <a:xfrm>
            <a:off x="-1" y="1422400"/>
            <a:ext cx="4701600" cy="543560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1"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768074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2" name="Picture 6" descr="Graphical user interface&#10;&#10;Description automatically generated with medium confidence">
            <a:extLst>
              <a:ext uri="{FF2B5EF4-FFF2-40B4-BE49-F238E27FC236}">
                <a16:creationId xmlns:a16="http://schemas.microsoft.com/office/drawing/2014/main" id="{31314DAE-6C81-4106-892E-B15C1C452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99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6" descr="Shape&#10;&#10;Description automatically generated with medium confidence">
            <a:extLst>
              <a:ext uri="{FF2B5EF4-FFF2-40B4-BE49-F238E27FC236}">
                <a16:creationId xmlns:a16="http://schemas.microsoft.com/office/drawing/2014/main" id="{D0E72BA4-D5D8-4809-AFBC-9843BF55B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3" name="Text Placeholder 8"/>
          <p:cNvSpPr>
            <a:spLocks noGrp="1"/>
          </p:cNvSpPr>
          <p:nvPr>
            <p:ph type="body" sz="quarter" idx="14"/>
          </p:nvPr>
        </p:nvSpPr>
        <p:spPr>
          <a:xfrm>
            <a:off x="6040800" y="821099"/>
            <a:ext cx="6151200" cy="4282241"/>
          </a:xfrm>
        </p:spPr>
        <p:txBody>
          <a:bodyPr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51339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EC1F9BB0-CF24-2841-8C9B-D0D9CCEEF9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60682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4D2A5C20-E9F2-1F46-9F07-8222C19D22E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9558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4A789E2F-CB2E-9748-A25D-1567D44079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238767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AF3E749-9D2D-A748-8307-09B043848F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16610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E0EDE712-F690-534D-B6E2-E7BC23FFBA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390712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4A2D3534-2FF9-EC48-82BC-F63D5E125F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66026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CE627-728A-A945-ACCC-C53241782574}" type="datetimeFigureOut">
              <a:rPr lang="en-US" smtClean="0"/>
              <a:t>8/14/2025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F1897-49DC-334B-BDBD-6603CE1EBC9D}" type="slidenum">
              <a:rPr lang="en-US" smtClean="0"/>
              <a:t>‹#›</a:t>
            </a:fld>
            <a:endParaRPr lang="en-US"/>
          </a:p>
        </p:txBody>
      </p:sp>
    </p:spTree>
    <p:extLst>
      <p:ext uri="{BB962C8B-B14F-4D97-AF65-F5344CB8AC3E}">
        <p14:creationId xmlns:p14="http://schemas.microsoft.com/office/powerpoint/2010/main" val="3709322760"/>
      </p:ext>
    </p:extLst>
  </p:cSld>
  <p:clrMap bg1="lt1" tx1="dk1" bg2="lt2" tx2="dk2" accent1="accent1" accent2="accent2" accent3="accent3" accent4="accent4" accent5="accent5" accent6="accent6" hlink="hlink" folHlink="folHlink"/>
  <p:sldLayoutIdLst>
    <p:sldLayoutId id="2147483666" r:id="rId1"/>
    <p:sldLayoutId id="2147483676" r:id="rId2"/>
    <p:sldLayoutId id="2147483661" r:id="rId3"/>
    <p:sldLayoutId id="2147483662" r:id="rId4"/>
    <p:sldLayoutId id="2147483667" r:id="rId5"/>
    <p:sldLayoutId id="2147483668" r:id="rId6"/>
    <p:sldLayoutId id="2147483669" r:id="rId7"/>
    <p:sldLayoutId id="2147483670" r:id="rId8"/>
    <p:sldLayoutId id="2147483663" r:id="rId9"/>
    <p:sldLayoutId id="2147483674" r:id="rId10"/>
    <p:sldLayoutId id="2147483671" r:id="rId11"/>
    <p:sldLayoutId id="2147483672" r:id="rId12"/>
    <p:sldLayoutId id="2147483673" r:id="rId13"/>
    <p:sldLayoutId id="2147483664" r:id="rId14"/>
    <p:sldLayoutId id="2147483665" r:id="rId15"/>
    <p:sldLayoutId id="2147483675"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F170E10-485D-42AD-B147-A9F02C7A020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B7EA6E3C-0A9E-4BA1-AC8C-533FF394A5D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AF70AAA-5F3F-42E2-96F9-3CCD98E6B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4087748-FAEB-4309-B72D-321AB7F48181}" type="datetimeFigureOut">
              <a:rPr lang="en-US"/>
              <a:pPr>
                <a:defRPr/>
              </a:pPr>
              <a:t>8/14/2025</a:t>
            </a:fld>
            <a:endParaRPr lang="en-US"/>
          </a:p>
        </p:txBody>
      </p:sp>
      <p:sp>
        <p:nvSpPr>
          <p:cNvPr id="5" name="Footer Placeholder 4">
            <a:extLst>
              <a:ext uri="{FF2B5EF4-FFF2-40B4-BE49-F238E27FC236}">
                <a16:creationId xmlns:a16="http://schemas.microsoft.com/office/drawing/2014/main" id="{EB6C7481-75C2-41CF-B8E6-7FD6B76E4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DB13426-6221-4DC0-8824-F65F11FBE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87AF970E-BA87-4283-927E-D7D9ABB48671}" type="slidenum">
              <a:rPr lang="en-US"/>
              <a:pPr>
                <a:defRPr/>
              </a:pPr>
              <a:t>‹#›</a:t>
            </a:fld>
            <a:endParaRPr lang="en-US"/>
          </a:p>
        </p:txBody>
      </p:sp>
    </p:spTree>
    <p:extLst>
      <p:ext uri="{BB962C8B-B14F-4D97-AF65-F5344CB8AC3E}">
        <p14:creationId xmlns:p14="http://schemas.microsoft.com/office/powerpoint/2010/main" val="38344300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8.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hyperlink" Target="mailto:recruitment@righthere.org"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BF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BA8C-6821-060A-9D0E-6852CC324C47}"/>
              </a:ext>
            </a:extLst>
          </p:cNvPr>
          <p:cNvSpPr>
            <a:spLocks noGrp="1"/>
          </p:cNvSpPr>
          <p:nvPr>
            <p:ph type="ctrTitle"/>
          </p:nvPr>
        </p:nvSpPr>
        <p:spPr>
          <a:xfrm>
            <a:off x="1342053" y="4080167"/>
            <a:ext cx="5459963" cy="2387600"/>
          </a:xfrm>
        </p:spPr>
        <p:txBody>
          <a:bodyPr anchor="t">
            <a:normAutofit/>
          </a:bodyPr>
          <a:lstStyle/>
          <a:p>
            <a:pPr algn="l"/>
            <a:r>
              <a:rPr lang="en-US" sz="3600" dirty="0">
                <a:latin typeface="Tiempos Headline Regular" panose="02020503060303060403" pitchFamily="18" charset="0"/>
              </a:rPr>
              <a:t>Job Pack  </a:t>
            </a:r>
            <a:br>
              <a:rPr lang="en-US" sz="3600" dirty="0">
                <a:latin typeface="Tiempos Headline Regular" panose="02020503060303060403" pitchFamily="18" charset="0"/>
              </a:rPr>
            </a:br>
            <a:r>
              <a:rPr lang="en-US" sz="3200" dirty="0">
                <a:latin typeface="Tiempos Headline Regular" panose="02020503060303060403" pitchFamily="18" charset="0"/>
              </a:rPr>
              <a:t>Senior Support Worker – YPFS (Young People and Family Support)</a:t>
            </a:r>
            <a:br>
              <a:rPr lang="en-US" sz="4400" dirty="0">
                <a:latin typeface="Tiempos Headline Regular" panose="02020503060303060403" pitchFamily="18" charset="0"/>
              </a:rPr>
            </a:br>
            <a:r>
              <a:rPr lang="en-US" sz="1800" dirty="0">
                <a:latin typeface="TWK Lausanne 350" panose="02000503040000020004" pitchFamily="50" charset="0"/>
              </a:rPr>
              <a:t>(August 2025)</a:t>
            </a:r>
            <a:endParaRPr lang="en-GB" sz="4400" dirty="0"/>
          </a:p>
        </p:txBody>
      </p:sp>
      <p:pic>
        <p:nvPicPr>
          <p:cNvPr id="6" name="Picture 5" descr="A black background with white text&#10;&#10;Description automatically generated">
            <a:extLst>
              <a:ext uri="{FF2B5EF4-FFF2-40B4-BE49-F238E27FC236}">
                <a16:creationId xmlns:a16="http://schemas.microsoft.com/office/drawing/2014/main" id="{25CBEC15-EE35-3B88-776B-D4D179CB1B99}"/>
              </a:ext>
            </a:extLst>
          </p:cNvPr>
          <p:cNvPicPr>
            <a:picLocks noChangeAspect="1"/>
          </p:cNvPicPr>
          <p:nvPr/>
        </p:nvPicPr>
        <p:blipFill>
          <a:blip r:embed="rId2"/>
          <a:srcRect l="28263" t="25029" r="29261" b="25679"/>
          <a:stretch/>
        </p:blipFill>
        <p:spPr>
          <a:xfrm>
            <a:off x="979714" y="601823"/>
            <a:ext cx="4329404" cy="282717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61119D86-AC36-4F60-FF46-7B2B32229A13}"/>
              </a:ext>
            </a:extLst>
          </p:cNvPr>
          <p:cNvPicPr>
            <a:picLocks noChangeAspect="1"/>
          </p:cNvPicPr>
          <p:nvPr/>
        </p:nvPicPr>
        <p:blipFill>
          <a:blip r:embed="rId3"/>
          <a:stretch>
            <a:fillRect/>
          </a:stretch>
        </p:blipFill>
        <p:spPr>
          <a:xfrm>
            <a:off x="8197500" y="3729751"/>
            <a:ext cx="3790908" cy="2827178"/>
          </a:xfrm>
          <a:prstGeom prst="rect">
            <a:avLst/>
          </a:prstGeom>
        </p:spPr>
      </p:pic>
    </p:spTree>
    <p:extLst>
      <p:ext uri="{BB962C8B-B14F-4D97-AF65-F5344CB8AC3E}">
        <p14:creationId xmlns:p14="http://schemas.microsoft.com/office/powerpoint/2010/main" val="2303596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E4BEE-3737-5C48-4EF9-527E9ECBFF9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ABC24D8-B576-58D2-EEB3-ECEC5B100FE7}"/>
              </a:ext>
            </a:extLst>
          </p:cNvPr>
          <p:cNvSpPr txBox="1"/>
          <p:nvPr/>
        </p:nvSpPr>
        <p:spPr>
          <a:xfrm>
            <a:off x="254020" y="148934"/>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Roles &amp; Responsibilities </a:t>
            </a:r>
          </a:p>
        </p:txBody>
      </p:sp>
      <p:sp>
        <p:nvSpPr>
          <p:cNvPr id="2" name="Footer Placeholder 1">
            <a:extLst>
              <a:ext uri="{FF2B5EF4-FFF2-40B4-BE49-F238E27FC236}">
                <a16:creationId xmlns:a16="http://schemas.microsoft.com/office/drawing/2014/main" id="{E59E8F11-1547-E346-3234-DE08BF2E1D31}"/>
              </a:ext>
            </a:extLst>
          </p:cNvPr>
          <p:cNvSpPr>
            <a:spLocks noGrp="1"/>
          </p:cNvSpPr>
          <p:nvPr>
            <p:ph type="ftr" sz="quarter" idx="11"/>
          </p:nvPr>
        </p:nvSpPr>
        <p:spPr/>
        <p:txBody>
          <a:bodyPr/>
          <a:lstStyle/>
          <a:p>
            <a:r>
              <a:rPr lang="en-GB" dirty="0"/>
              <a:t>7</a:t>
            </a:r>
          </a:p>
        </p:txBody>
      </p:sp>
      <p:sp>
        <p:nvSpPr>
          <p:cNvPr id="8" name="TextBox 7">
            <a:extLst>
              <a:ext uri="{FF2B5EF4-FFF2-40B4-BE49-F238E27FC236}">
                <a16:creationId xmlns:a16="http://schemas.microsoft.com/office/drawing/2014/main" id="{E180A615-C6E5-6230-01AE-FAC603086BC3}"/>
              </a:ext>
            </a:extLst>
          </p:cNvPr>
          <p:cNvSpPr txBox="1"/>
          <p:nvPr/>
        </p:nvSpPr>
        <p:spPr>
          <a:xfrm>
            <a:off x="254020" y="824453"/>
            <a:ext cx="11245762" cy="5089855"/>
          </a:xfrm>
          <a:prstGeom prst="rect">
            <a:avLst/>
          </a:prstGeom>
          <a:noFill/>
        </p:spPr>
        <p:txBody>
          <a:bodyPr wrap="square">
            <a:spAutoFit/>
          </a:bodyPr>
          <a:lstStyle/>
          <a:p>
            <a:pPr marL="285750" indent="-285750">
              <a:spcBef>
                <a:spcPts val="170"/>
              </a:spcBef>
              <a:buSzPts val="1000"/>
              <a:buFont typeface="Wingdings" panose="05000000000000000000" pitchFamily="2" charset="2"/>
              <a:buChar char="Ø"/>
              <a:tabLst>
                <a:tab pos="953135" algn="l"/>
              </a:tabLst>
            </a:pPr>
            <a:endParaRPr lang="en-GB" sz="1200" dirty="0">
              <a:latin typeface="TWK Lausanne 350" panose="02000503040000020004" pitchFamily="50" charset="0"/>
              <a:ea typeface="Times New Roman" panose="02020603050405020304" pitchFamily="18" charset="0"/>
            </a:endParaRPr>
          </a:p>
          <a:p>
            <a:pPr>
              <a:lnSpc>
                <a:spcPct val="120000"/>
              </a:lnSpc>
            </a:pPr>
            <a:r>
              <a:rPr lang="en-GB" sz="1200" b="1" dirty="0">
                <a:latin typeface="TWK Lausanne 350" panose="02000503040000020004" pitchFamily="50" charset="0"/>
                <a:cs typeface="Times New Roman" panose="02020603050405020304" pitchFamily="18" charset="0"/>
              </a:rPr>
              <a:t>Being part of the Right There </a:t>
            </a:r>
            <a:r>
              <a:rPr lang="en-GB" sz="1200" b="1" dirty="0">
                <a:latin typeface="TWK Lausanne 350" panose="02000503040000020004" pitchFamily="50" charset="0"/>
              </a:rPr>
              <a:t>strengths-based team: </a:t>
            </a:r>
          </a:p>
          <a:p>
            <a:pPr marL="742950" lvl="1" indent="-285750">
              <a:spcBef>
                <a:spcPts val="170"/>
              </a:spcBef>
              <a:buSzPts val="1000"/>
              <a:buFont typeface="Wingdings" panose="05000000000000000000" pitchFamily="2" charset="2"/>
              <a:buChar char="Ø"/>
              <a:tabLst>
                <a:tab pos="953135" algn="l"/>
              </a:tabLst>
            </a:pPr>
            <a:r>
              <a:rPr lang="en-GB" sz="1200" dirty="0">
                <a:effectLst/>
                <a:latin typeface="TWK Lausanne 350" panose="02000503040000020004" pitchFamily="50" charset="0"/>
                <a:ea typeface="Times New Roman" panose="02020603050405020304" pitchFamily="18" charset="0"/>
              </a:rPr>
              <a:t>Facilitate team</a:t>
            </a:r>
            <a:r>
              <a:rPr lang="en-GB" sz="1200" spc="-5" dirty="0">
                <a:effectLst/>
                <a:latin typeface="TWK Lausanne 350" panose="02000503040000020004" pitchFamily="50" charset="0"/>
                <a:ea typeface="Times New Roman" panose="02020603050405020304" pitchFamily="18" charset="0"/>
              </a:rPr>
              <a:t> </a:t>
            </a:r>
            <a:r>
              <a:rPr lang="en-GB" sz="1200" dirty="0">
                <a:effectLst/>
                <a:latin typeface="TWK Lausanne 350" panose="02000503040000020004" pitchFamily="50" charset="0"/>
                <a:ea typeface="Times New Roman" panose="02020603050405020304" pitchFamily="18" charset="0"/>
              </a:rPr>
              <a:t>meetings.</a:t>
            </a:r>
          </a:p>
          <a:p>
            <a:pPr marL="742950" lvl="1" indent="-285750">
              <a:spcBef>
                <a:spcPts val="170"/>
              </a:spcBef>
              <a:buSzPts val="1000"/>
              <a:buFont typeface="Wingdings" panose="05000000000000000000" pitchFamily="2" charset="2"/>
              <a:buChar char="Ø"/>
              <a:tabLst>
                <a:tab pos="953135" algn="l"/>
              </a:tabLst>
            </a:pPr>
            <a:r>
              <a:rPr lang="en-GB" sz="1200" dirty="0">
                <a:effectLst/>
                <a:latin typeface="TWK Lausanne 350" panose="02000503040000020004" pitchFamily="50" charset="0"/>
                <a:ea typeface="Times New Roman" panose="02020603050405020304" pitchFamily="18" charset="0"/>
              </a:rPr>
              <a:t>Engage in reflective practice.</a:t>
            </a:r>
          </a:p>
          <a:p>
            <a:pPr marL="742950" lvl="1" indent="-285750">
              <a:spcBef>
                <a:spcPts val="170"/>
              </a:spcBef>
              <a:buSzPts val="1000"/>
              <a:buFont typeface="Wingdings" panose="05000000000000000000" pitchFamily="2" charset="2"/>
              <a:buChar char="Ø"/>
              <a:tabLst>
                <a:tab pos="953135" algn="l"/>
              </a:tabLst>
            </a:pPr>
            <a:r>
              <a:rPr lang="en-GB" sz="1200" dirty="0">
                <a:effectLst/>
                <a:latin typeface="TWK Lausanne 350" panose="02000503040000020004" pitchFamily="50" charset="0"/>
                <a:ea typeface="Times New Roman" panose="02020603050405020304" pitchFamily="18" charset="0"/>
              </a:rPr>
              <a:t>Promote and represent Right There services</a:t>
            </a:r>
            <a:r>
              <a:rPr lang="en-GB" sz="1200" spc="-15" dirty="0">
                <a:effectLst/>
                <a:latin typeface="TWK Lausanne 350" panose="02000503040000020004" pitchFamily="50" charset="0"/>
                <a:ea typeface="Times New Roman" panose="02020603050405020304" pitchFamily="18" charset="0"/>
              </a:rPr>
              <a:t> </a:t>
            </a:r>
            <a:r>
              <a:rPr lang="en-GB" sz="1200" dirty="0">
                <a:effectLst/>
                <a:latin typeface="TWK Lausanne 350" panose="02000503040000020004" pitchFamily="50" charset="0"/>
                <a:ea typeface="Times New Roman" panose="02020603050405020304" pitchFamily="18" charset="0"/>
              </a:rPr>
              <a:t>positively.</a:t>
            </a:r>
          </a:p>
          <a:p>
            <a:pPr marL="742950" lvl="1" indent="-285750">
              <a:spcBef>
                <a:spcPts val="170"/>
              </a:spcBef>
              <a:buSzPts val="1000"/>
              <a:buFont typeface="Wingdings" panose="05000000000000000000" pitchFamily="2" charset="2"/>
              <a:buChar char="Ø"/>
              <a:tabLst>
                <a:tab pos="953135" algn="l"/>
              </a:tabLst>
            </a:pPr>
            <a:r>
              <a:rPr lang="en-GB" sz="1200" dirty="0">
                <a:latin typeface="TWK Lausanne 350" panose="02000503040000020004" pitchFamily="50" charset="0"/>
              </a:rPr>
              <a:t>Be a proactive team member actively contributing to your service working collaboratively with your colleagues across the organisation. </a:t>
            </a:r>
          </a:p>
          <a:p>
            <a:pPr marL="742950" lvl="1" indent="-285750">
              <a:lnSpc>
                <a:spcPct val="120000"/>
              </a:lnSpc>
              <a:spcBef>
                <a:spcPts val="170"/>
              </a:spcBef>
              <a:buSzPts val="1000"/>
              <a:buFont typeface="Wingdings" panose="05000000000000000000" pitchFamily="2" charset="2"/>
              <a:buChar char="Ø"/>
              <a:tabLst>
                <a:tab pos="953135" algn="l"/>
              </a:tabLst>
            </a:pPr>
            <a:r>
              <a:rPr lang="en-GB" sz="1200" dirty="0">
                <a:latin typeface="TWK Lausanne 350" panose="02000503040000020004" pitchFamily="50" charset="0"/>
              </a:rPr>
              <a:t>Work towards performance targets to achieve agreed results</a:t>
            </a:r>
          </a:p>
          <a:p>
            <a:pPr marL="742950" lvl="1" indent="-285750">
              <a:lnSpc>
                <a:spcPct val="120000"/>
              </a:lnSpc>
              <a:spcBef>
                <a:spcPts val="170"/>
              </a:spcBef>
              <a:buSzPts val="1000"/>
              <a:buFont typeface="Wingdings" panose="05000000000000000000" pitchFamily="2" charset="2"/>
              <a:buChar char="Ø"/>
              <a:tabLst>
                <a:tab pos="953135" algn="l"/>
              </a:tabLst>
            </a:pPr>
            <a:r>
              <a:rPr lang="en-GB" sz="1200" dirty="0">
                <a:latin typeface="TWK Lausanne 350" panose="02000503040000020004" pitchFamily="50" charset="0"/>
              </a:rPr>
              <a:t>Strive for continuous professional development and reflection on the approach, caseload and evaluation outcomes with line manager and working in tandem with Right There’s People First Team for support and guidance. </a:t>
            </a:r>
          </a:p>
          <a:p>
            <a:pPr marL="742950" lvl="1" indent="-285750">
              <a:lnSpc>
                <a:spcPct val="120000"/>
              </a:lnSpc>
              <a:spcBef>
                <a:spcPts val="170"/>
              </a:spcBef>
              <a:buSzPts val="1000"/>
              <a:buFont typeface="Wingdings" panose="05000000000000000000" pitchFamily="2" charset="2"/>
              <a:buChar char="Ø"/>
              <a:tabLst>
                <a:tab pos="953135" algn="l"/>
              </a:tabLst>
            </a:pPr>
            <a:r>
              <a:rPr lang="en-US" sz="1200" dirty="0">
                <a:latin typeface="TWK Lausanne 350" panose="02000503040000020004" pitchFamily="50" charset="0"/>
              </a:rPr>
              <a:t>Share knowledge of strengths-based work with the wider </a:t>
            </a:r>
            <a:r>
              <a:rPr lang="en-US" sz="1200" dirty="0" err="1">
                <a:latin typeface="TWK Lausanne 350" panose="02000503040000020004" pitchFamily="50" charset="0"/>
              </a:rPr>
              <a:t>organisation</a:t>
            </a:r>
            <a:r>
              <a:rPr lang="en-US" sz="1200" dirty="0">
                <a:latin typeface="TWK Lausanne 350" panose="02000503040000020004" pitchFamily="50" charset="0"/>
              </a:rPr>
              <a:t> and sector</a:t>
            </a:r>
          </a:p>
          <a:p>
            <a:pPr marL="742950" lvl="1" indent="-285750">
              <a:lnSpc>
                <a:spcPct val="120000"/>
              </a:lnSpc>
              <a:spcBef>
                <a:spcPts val="170"/>
              </a:spcBef>
              <a:buSzPts val="1000"/>
              <a:buFont typeface="Wingdings" panose="05000000000000000000" pitchFamily="2" charset="2"/>
              <a:buChar char="Ø"/>
              <a:tabLst>
                <a:tab pos="953135" algn="l"/>
              </a:tabLst>
            </a:pPr>
            <a:r>
              <a:rPr lang="en-GB" sz="1200" dirty="0">
                <a:latin typeface="TWK Lausanne 350" panose="02000503040000020004" pitchFamily="50" charset="0"/>
              </a:rPr>
              <a:t>Participate in training and share learnings with team</a:t>
            </a:r>
          </a:p>
          <a:p>
            <a:pPr marL="742950" lvl="1" indent="-285750">
              <a:lnSpc>
                <a:spcPct val="120000"/>
              </a:lnSpc>
              <a:spcBef>
                <a:spcPts val="170"/>
              </a:spcBef>
              <a:buSzPts val="1000"/>
              <a:buFont typeface="Wingdings" panose="05000000000000000000" pitchFamily="2" charset="2"/>
              <a:buChar char="Ø"/>
              <a:tabLst>
                <a:tab pos="953135" algn="l"/>
              </a:tabLst>
            </a:pPr>
            <a:r>
              <a:rPr lang="en-GB" sz="1200" dirty="0">
                <a:latin typeface="TWK Lausanne 350" panose="02000503040000020004" pitchFamily="50" charset="0"/>
              </a:rPr>
              <a:t>Contribute to the organisations' development and improvement with feedback on the review of organisational policies and procedures and local guidelines</a:t>
            </a:r>
          </a:p>
          <a:p>
            <a:pPr marL="742950" lvl="1" indent="-285750">
              <a:lnSpc>
                <a:spcPct val="120000"/>
              </a:lnSpc>
              <a:spcBef>
                <a:spcPts val="170"/>
              </a:spcBef>
              <a:buSzPts val="1000"/>
              <a:buFont typeface="Wingdings" panose="05000000000000000000" pitchFamily="2" charset="2"/>
              <a:buChar char="Ø"/>
              <a:tabLst>
                <a:tab pos="953135" algn="l"/>
              </a:tabLst>
            </a:pPr>
            <a:r>
              <a:rPr lang="en-GB" sz="1200" dirty="0">
                <a:latin typeface="TWK Lausanne 350" panose="02000503040000020004" pitchFamily="50" charset="0"/>
              </a:rPr>
              <a:t>Engage with any organisational initiatives or working groups</a:t>
            </a:r>
          </a:p>
          <a:p>
            <a:pPr marL="742950" lvl="1" indent="-285750" fontAlgn="base">
              <a:lnSpc>
                <a:spcPct val="120000"/>
              </a:lnSpc>
              <a:spcBef>
                <a:spcPts val="170"/>
              </a:spcBef>
              <a:buSzPts val="1000"/>
              <a:buFont typeface="Wingdings" panose="05000000000000000000" pitchFamily="2" charset="2"/>
              <a:buChar char="Ø"/>
              <a:tabLst>
                <a:tab pos="953135" algn="l"/>
              </a:tabLst>
            </a:pPr>
            <a:r>
              <a:rPr lang="en-GB" sz="1200" dirty="0">
                <a:latin typeface="TWK Lausanne 350" panose="02000503040000020004" pitchFamily="50" charset="0"/>
              </a:rPr>
              <a:t>Adhere to Right There Policies and Procedures, Scottish Social Programmes Council (SSSC) Codes of Practice, Health and Social Care Standards (My Support, My Life), Health and Safety legislation and practices </a:t>
            </a:r>
          </a:p>
          <a:p>
            <a:pPr marL="742950" lvl="1" indent="-285750" fontAlgn="base">
              <a:lnSpc>
                <a:spcPct val="120000"/>
              </a:lnSpc>
              <a:spcBef>
                <a:spcPts val="170"/>
              </a:spcBef>
              <a:buSzPts val="1000"/>
              <a:buFont typeface="Wingdings" panose="05000000000000000000" pitchFamily="2" charset="2"/>
              <a:buChar char="Ø"/>
              <a:tabLst>
                <a:tab pos="953135" algn="l"/>
              </a:tabLst>
            </a:pPr>
            <a:r>
              <a:rPr lang="en-GB" sz="1200" dirty="0">
                <a:latin typeface="TWK Lausanne 350" panose="02000503040000020004" pitchFamily="50" charset="0"/>
              </a:rPr>
              <a:t>Always apply safeguarding principles and maintain awareness of child protection and adult protection processes.</a:t>
            </a:r>
          </a:p>
          <a:p>
            <a:pPr marL="742950" lvl="1" indent="-285750" fontAlgn="base">
              <a:lnSpc>
                <a:spcPct val="120000"/>
              </a:lnSpc>
              <a:spcBef>
                <a:spcPts val="170"/>
              </a:spcBef>
              <a:buSzPts val="1000"/>
              <a:buFont typeface="Wingdings" panose="05000000000000000000" pitchFamily="2" charset="2"/>
              <a:buChar char="Ø"/>
              <a:tabLst>
                <a:tab pos="953135" algn="l"/>
              </a:tabLst>
            </a:pPr>
            <a:r>
              <a:rPr lang="en-GB" sz="1200" dirty="0">
                <a:latin typeface="TWK Lausanne 350" panose="02000503040000020004" pitchFamily="50" charset="0"/>
              </a:rPr>
              <a:t>Register with any required government bodies and ensure membership is updated and any attributed costs are paid for </a:t>
            </a:r>
            <a:endParaRPr lang="en-GB" sz="1200" dirty="0">
              <a:latin typeface="TWK Lausanne 350" panose="02000503040000020004" pitchFamily="50" charset="0"/>
              <a:cs typeface="Times New Roman" panose="02020603050405020304" pitchFamily="18" charset="0"/>
            </a:endParaRPr>
          </a:p>
          <a:p>
            <a:pPr marR="499110" lvl="1">
              <a:lnSpc>
                <a:spcPct val="112000"/>
              </a:lnSpc>
              <a:buSzPts val="1000"/>
              <a:tabLst>
                <a:tab pos="953135" algn="l"/>
              </a:tabLst>
            </a:pPr>
            <a:endParaRPr lang="en-GB" sz="1200" dirty="0">
              <a:effectLst/>
              <a:latin typeface="TWK Lausanne 350" panose="02000503040000020004" pitchFamily="50" charset="0"/>
              <a:ea typeface="Times New Roman" panose="02020603050405020304" pitchFamily="18" charset="0"/>
            </a:endParaRPr>
          </a:p>
          <a:p>
            <a:pPr marL="742950" marR="499110" lvl="1" indent="-285750">
              <a:lnSpc>
                <a:spcPct val="112000"/>
              </a:lnSpc>
              <a:buSzPts val="1000"/>
              <a:buFont typeface="Wingdings" panose="05000000000000000000" pitchFamily="2" charset="2"/>
              <a:buChar char="Ø"/>
              <a:tabLst>
                <a:tab pos="953135" algn="l"/>
              </a:tabLst>
            </a:pPr>
            <a:endParaRPr lang="en-GB" sz="1200" dirty="0">
              <a:effectLst/>
              <a:latin typeface="TWK Lausanne 350" panose="02000503040000020004" pitchFamily="50" charset="0"/>
              <a:ea typeface="Times New Roman" panose="02020603050405020304" pitchFamily="18" charset="0"/>
            </a:endParaRPr>
          </a:p>
          <a:p>
            <a:pPr>
              <a:spcAft>
                <a:spcPts val="600"/>
              </a:spcAft>
            </a:pPr>
            <a:endParaRPr lang="en-GB" sz="1200" b="1" dirty="0">
              <a:solidFill>
                <a:srgbClr val="0070C0"/>
              </a:solidFill>
              <a:latin typeface="TWK Lausanne 350" panose="02000503040000020004" pitchFamily="50" charset="0"/>
            </a:endParaRPr>
          </a:p>
          <a:p>
            <a:pPr>
              <a:spcAft>
                <a:spcPts val="600"/>
              </a:spcAft>
            </a:pPr>
            <a:endParaRPr lang="en-GB" sz="1200" b="1" dirty="0">
              <a:solidFill>
                <a:srgbClr val="0070C0"/>
              </a:solidFill>
              <a:latin typeface="TWK Lausanne 350" panose="02000503040000020004" pitchFamily="50" charset="0"/>
            </a:endParaRPr>
          </a:p>
        </p:txBody>
      </p:sp>
    </p:spTree>
    <p:extLst>
      <p:ext uri="{BB962C8B-B14F-4D97-AF65-F5344CB8AC3E}">
        <p14:creationId xmlns:p14="http://schemas.microsoft.com/office/powerpoint/2010/main" val="36658649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4E6787B-429D-7DC8-4632-677A4E97FBA6}"/>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pic>
        <p:nvPicPr>
          <p:cNvPr id="4" name="Picture 3" descr="Two women posing with flowers in pots&#10;&#10;Description automatically generated">
            <a:extLst>
              <a:ext uri="{FF2B5EF4-FFF2-40B4-BE49-F238E27FC236}">
                <a16:creationId xmlns:a16="http://schemas.microsoft.com/office/drawing/2014/main" id="{3B8EEDD5-F31B-88F8-0CAB-BB7DAB2171EB}"/>
              </a:ext>
            </a:extLst>
          </p:cNvPr>
          <p:cNvPicPr>
            <a:picLocks noChangeAspect="1"/>
          </p:cNvPicPr>
          <p:nvPr/>
        </p:nvPicPr>
        <p:blipFill rotWithShape="1">
          <a:blip r:embed="rId2"/>
          <a:srcRect l="16667" r="17925" b="5440"/>
          <a:stretch/>
        </p:blipFill>
        <p:spPr>
          <a:xfrm>
            <a:off x="145032" y="1472495"/>
            <a:ext cx="5337110" cy="5143834"/>
          </a:xfrm>
          <a:prstGeom prst="rect">
            <a:avLst/>
          </a:prstGeom>
        </p:spPr>
      </p:pic>
      <p:pic>
        <p:nvPicPr>
          <p:cNvPr id="7" name="Picture 6" descr="A black hexagon on a yellow background&#10;&#10;Description automatically generated">
            <a:extLst>
              <a:ext uri="{FF2B5EF4-FFF2-40B4-BE49-F238E27FC236}">
                <a16:creationId xmlns:a16="http://schemas.microsoft.com/office/drawing/2014/main" id="{3C81DB04-4220-8D9A-3302-27D5EB14989F}"/>
              </a:ext>
            </a:extLst>
          </p:cNvPr>
          <p:cNvPicPr>
            <a:picLocks noChangeAspect="1"/>
          </p:cNvPicPr>
          <p:nvPr/>
        </p:nvPicPr>
        <p:blipFill>
          <a:blip r:embed="rId3"/>
          <a:stretch>
            <a:fillRect/>
          </a:stretch>
        </p:blipFill>
        <p:spPr>
          <a:xfrm>
            <a:off x="0" y="1230825"/>
            <a:ext cx="5627175" cy="5627175"/>
          </a:xfrm>
          <a:prstGeom prst="rect">
            <a:avLst/>
          </a:prstGeom>
        </p:spPr>
      </p:pic>
      <p:sp>
        <p:nvSpPr>
          <p:cNvPr id="5" name="TextBox 4">
            <a:extLst>
              <a:ext uri="{FF2B5EF4-FFF2-40B4-BE49-F238E27FC236}">
                <a16:creationId xmlns:a16="http://schemas.microsoft.com/office/drawing/2014/main" id="{7CC5F0D8-854E-9713-86A7-B73717DDCB8A}"/>
              </a:ext>
            </a:extLst>
          </p:cNvPr>
          <p:cNvSpPr txBox="1"/>
          <p:nvPr/>
        </p:nvSpPr>
        <p:spPr>
          <a:xfrm>
            <a:off x="5915025" y="1239340"/>
            <a:ext cx="5374432" cy="5663089"/>
          </a:xfrm>
          <a:prstGeom prst="rect">
            <a:avLst/>
          </a:prstGeom>
          <a:noFill/>
        </p:spPr>
        <p:txBody>
          <a:bodyPr wrap="square" rtlCol="0">
            <a:spAutoFit/>
          </a:bodyPr>
          <a:lstStyle/>
          <a:p>
            <a:pPr marL="171450" indent="-171450">
              <a:lnSpc>
                <a:spcPct val="100000"/>
              </a:lnSpc>
              <a:spcBef>
                <a:spcPts val="0"/>
              </a:spcBef>
              <a:spcAft>
                <a:spcPts val="600"/>
              </a:spcAft>
              <a:buSzPts val="1000"/>
              <a:buFont typeface="Wingdings" panose="05000000000000000000" pitchFamily="2" charset="2"/>
              <a:buChar char="Ø"/>
              <a:tabLst>
                <a:tab pos="259715" algn="l"/>
              </a:tabLst>
            </a:pPr>
            <a:r>
              <a:rPr lang="en-GB" sz="1200" dirty="0">
                <a:latin typeface="TWK Lausanne 350" panose="02000503040000020004" pitchFamily="50" charset="0"/>
                <a:cs typeface="Times New Roman" panose="02020603050405020304" pitchFamily="18" charset="0"/>
              </a:rPr>
              <a:t>Qualified or willing to work towards a relevant professional qualification at SCQF level 7 or above, for example SVQ 3 Social Services (Children and Young People) or relevant HNC or equivalent and</a:t>
            </a:r>
            <a:r>
              <a:rPr lang="en-GB" sz="1200" dirty="0">
                <a:solidFill>
                  <a:srgbClr val="FF0000"/>
                </a:solidFill>
                <a:latin typeface="TWK Lausanne 350" panose="02000503040000020004" pitchFamily="50" charset="0"/>
                <a:cs typeface="Times New Roman" panose="02020603050405020304" pitchFamily="18" charset="0"/>
              </a:rPr>
              <a:t> </a:t>
            </a:r>
            <a:r>
              <a:rPr lang="en-GB" sz="1200" dirty="0">
                <a:latin typeface="TWK Lausanne 350" panose="02000503040000020004" pitchFamily="50" charset="0"/>
                <a:cs typeface="Times New Roman" panose="02020603050405020304" pitchFamily="18" charset="0"/>
              </a:rPr>
              <a:t>qualified or willing to work towards a </a:t>
            </a:r>
            <a:r>
              <a:rPr lang="en-GB" sz="1200" dirty="0">
                <a:latin typeface="TWK Lausanne 350" panose="02000503040000020004" pitchFamily="50" charset="0"/>
                <a:ea typeface="Times New Roman" panose="02020603050405020304" pitchFamily="18" charset="0"/>
              </a:rPr>
              <a:t>supervision qualification, specifically for a supervisor of a care service .e.g. </a:t>
            </a:r>
            <a:r>
              <a:rPr lang="en-GB" sz="1200" b="0" i="0" dirty="0">
                <a:effectLst/>
                <a:latin typeface="TWK Lausanne 350" panose="02000503040000020004" pitchFamily="50" charset="0"/>
              </a:rPr>
              <a:t>PDA Health and Social Care Supervision</a:t>
            </a:r>
            <a:endParaRPr lang="en-US" sz="1200" dirty="0">
              <a:latin typeface="TWK Lausanne 350" panose="02000503040000020004" pitchFamily="50" charset="0"/>
              <a:cs typeface="Times New Roman" panose="02020603050405020304" pitchFamily="18" charset="0"/>
            </a:endParaRPr>
          </a:p>
          <a:p>
            <a:pPr marL="171450" indent="-171450">
              <a:lnSpc>
                <a:spcPct val="100000"/>
              </a:lnSpc>
              <a:spcBef>
                <a:spcPts val="0"/>
              </a:spcBef>
              <a:spcAft>
                <a:spcPts val="600"/>
              </a:spcAft>
              <a:buSzPts val="1000"/>
              <a:buFont typeface="Wingdings" panose="05000000000000000000" pitchFamily="2" charset="2"/>
              <a:buChar char="Ø"/>
              <a:tabLst>
                <a:tab pos="259715" algn="l"/>
              </a:tabLst>
            </a:pPr>
            <a:r>
              <a:rPr lang="en-GB" sz="1200" dirty="0">
                <a:latin typeface="TWK Lausanne 350" panose="02000503040000020004" pitchFamily="50" charset="0"/>
                <a:cs typeface="Times New Roman" panose="02020603050405020304" pitchFamily="18" charset="0"/>
              </a:rPr>
              <a:t>Understanding and respecting the importance of confidentiality</a:t>
            </a:r>
          </a:p>
          <a:p>
            <a:pPr marL="171450" indent="-171450">
              <a:lnSpc>
                <a:spcPct val="100000"/>
              </a:lnSpc>
              <a:spcBef>
                <a:spcPts val="0"/>
              </a:spcBef>
              <a:spcAft>
                <a:spcPts val="600"/>
              </a:spcAft>
              <a:buSzPts val="1000"/>
              <a:buFont typeface="Wingdings" panose="05000000000000000000" pitchFamily="2" charset="2"/>
              <a:buChar char="Ø"/>
              <a:tabLst>
                <a:tab pos="259715" algn="l"/>
              </a:tabLst>
            </a:pPr>
            <a:r>
              <a:rPr lang="en-US" sz="1200" dirty="0">
                <a:latin typeface="TWK Lausanne 350" panose="02000503040000020004" pitchFamily="50" charset="0"/>
                <a:cs typeface="Times New Roman" panose="02020603050405020304" pitchFamily="18" charset="0"/>
              </a:rPr>
              <a:t> Ability to successfully manage own workload and work to deadlines, including </a:t>
            </a:r>
            <a:r>
              <a:rPr lang="en-GB" sz="1200" dirty="0">
                <a:latin typeface="TWK Lausanne 350" panose="02000503040000020004" pitchFamily="50" charset="0"/>
                <a:cs typeface="Times New Roman" panose="02020603050405020304" pitchFamily="18" charset="0"/>
              </a:rPr>
              <a:t> working flexibility with regards to working patterns</a:t>
            </a:r>
            <a:r>
              <a:rPr lang="en-US" sz="1200" dirty="0">
                <a:latin typeface="TWK Lausanne 350" panose="02000503040000020004" pitchFamily="50" charset="0"/>
                <a:cs typeface="Times New Roman" panose="02020603050405020304" pitchFamily="18" charset="0"/>
              </a:rPr>
              <a:t> </a:t>
            </a:r>
          </a:p>
          <a:p>
            <a:pPr marL="171450" indent="-171450">
              <a:lnSpc>
                <a:spcPct val="100000"/>
              </a:lnSpc>
              <a:spcBef>
                <a:spcPts val="0"/>
              </a:spcBef>
              <a:spcAft>
                <a:spcPts val="600"/>
              </a:spcAft>
              <a:buSzPts val="1000"/>
              <a:buFont typeface="Wingdings" panose="05000000000000000000" pitchFamily="2" charset="2"/>
              <a:buChar char="Ø"/>
              <a:tabLst>
                <a:tab pos="259715" algn="l"/>
              </a:tabLst>
            </a:pPr>
            <a:r>
              <a:rPr lang="en-US" sz="1200" dirty="0">
                <a:latin typeface="TWK Lausanne 350" panose="02000503040000020004" pitchFamily="50" charset="0"/>
                <a:cs typeface="Times New Roman" panose="02020603050405020304" pitchFamily="18" charset="0"/>
              </a:rPr>
              <a:t>Ability to work towards performance targets to achieve agreed outcomes, </a:t>
            </a:r>
            <a:r>
              <a:rPr lang="en-GB" sz="1200" dirty="0">
                <a:latin typeface="TWK Lausanne 350" panose="02000503040000020004" pitchFamily="50" charset="0"/>
                <a:cs typeface="Times New Roman" panose="02020603050405020304" pitchFamily="18" charset="0"/>
              </a:rPr>
              <a:t>managing or leading projects/ initiatives.</a:t>
            </a:r>
          </a:p>
          <a:p>
            <a:pPr marL="171450" indent="-171450">
              <a:lnSpc>
                <a:spcPct val="100000"/>
              </a:lnSpc>
              <a:spcBef>
                <a:spcPts val="0"/>
              </a:spcBef>
              <a:spcAft>
                <a:spcPts val="600"/>
              </a:spcAft>
              <a:buSzPts val="1000"/>
              <a:buFont typeface="Wingdings" panose="05000000000000000000" pitchFamily="2" charset="2"/>
              <a:buChar char="Ø"/>
              <a:tabLst>
                <a:tab pos="259715" algn="l"/>
              </a:tabLst>
            </a:pPr>
            <a:r>
              <a:rPr lang="en-GB" sz="1200" dirty="0">
                <a:latin typeface="TWK Lausanne 350" panose="02000503040000020004" pitchFamily="50" charset="0"/>
                <a:cs typeface="Times New Roman" panose="02020603050405020304" pitchFamily="18" charset="0"/>
              </a:rPr>
              <a:t>Computer literate and competent with Microsoft Office software packages</a:t>
            </a:r>
          </a:p>
          <a:p>
            <a:pPr marL="171450" indent="-171450">
              <a:lnSpc>
                <a:spcPct val="100000"/>
              </a:lnSpc>
              <a:spcBef>
                <a:spcPts val="0"/>
              </a:spcBef>
              <a:spcAft>
                <a:spcPts val="600"/>
              </a:spcAft>
              <a:buSzPts val="1000"/>
              <a:buFont typeface="Wingdings" panose="05000000000000000000" pitchFamily="2" charset="2"/>
              <a:buChar char="Ø"/>
              <a:tabLst>
                <a:tab pos="259715" algn="l"/>
              </a:tabLst>
            </a:pPr>
            <a:r>
              <a:rPr lang="en-US" sz="1200" dirty="0">
                <a:latin typeface="TWK Lausanne 350" panose="02000503040000020004" pitchFamily="50" charset="0"/>
                <a:cs typeface="Times New Roman" panose="02020603050405020304" pitchFamily="18" charset="0"/>
              </a:rPr>
              <a:t> </a:t>
            </a:r>
            <a:r>
              <a:rPr lang="en-GB" sz="1200" dirty="0">
                <a:latin typeface="TWK Lausanne 350" panose="02000503040000020004" pitchFamily="50" charset="0"/>
                <a:cs typeface="Times New Roman" panose="02020603050405020304" pitchFamily="18" charset="0"/>
              </a:rPr>
              <a:t>Experience of supervising and supporting a staff team and ability to manage staffing issues on daily basis (performance, sickness absence, time management. </a:t>
            </a:r>
          </a:p>
          <a:p>
            <a:pPr marL="171450" indent="-171450">
              <a:lnSpc>
                <a:spcPct val="100000"/>
              </a:lnSpc>
              <a:spcBef>
                <a:spcPts val="0"/>
              </a:spcBef>
              <a:spcAft>
                <a:spcPts val="600"/>
              </a:spcAft>
              <a:buSzPts val="1000"/>
              <a:buFont typeface="Wingdings" panose="05000000000000000000" pitchFamily="2" charset="2"/>
              <a:buChar char="Ø"/>
              <a:tabLst>
                <a:tab pos="259715" algn="l"/>
              </a:tabLst>
            </a:pPr>
            <a:r>
              <a:rPr lang="en-GB" sz="1200" dirty="0">
                <a:latin typeface="TWK Lausanne 350" panose="02000503040000020004" pitchFamily="50" charset="0"/>
                <a:cs typeface="Times New Roman" panose="02020603050405020304" pitchFamily="18" charset="0"/>
              </a:rPr>
              <a:t>Ability to work as part of a designated team to develop skills in assessment, support planning, risk assessment, objectives and reviews</a:t>
            </a:r>
          </a:p>
          <a:p>
            <a:pPr marL="171450" indent="-171450">
              <a:lnSpc>
                <a:spcPct val="100000"/>
              </a:lnSpc>
              <a:spcBef>
                <a:spcPts val="0"/>
              </a:spcBef>
              <a:spcAft>
                <a:spcPts val="600"/>
              </a:spcAft>
              <a:buSzPts val="1000"/>
              <a:buFont typeface="Wingdings" panose="05000000000000000000" pitchFamily="2" charset="2"/>
              <a:buChar char="Ø"/>
              <a:tabLst>
                <a:tab pos="259715" algn="l"/>
              </a:tabLst>
            </a:pPr>
            <a:r>
              <a:rPr lang="en-GB" sz="1200" dirty="0">
                <a:latin typeface="TWK Lausanne 350" panose="02000503040000020004" pitchFamily="50" charset="0"/>
                <a:cs typeface="Times New Roman" panose="02020603050405020304" pitchFamily="18" charset="0"/>
              </a:rPr>
              <a:t>Experience  and knowledge of working with vulnerable people supporting key areas such as effects of trauma, poverty and substance use, providing a culture of compassion and unconditional positive regard. </a:t>
            </a:r>
          </a:p>
          <a:p>
            <a:pPr marL="171450" indent="-171450">
              <a:lnSpc>
                <a:spcPct val="100000"/>
              </a:lnSpc>
              <a:spcBef>
                <a:spcPts val="0"/>
              </a:spcBef>
              <a:spcAft>
                <a:spcPts val="600"/>
              </a:spcAft>
              <a:buSzPts val="1000"/>
              <a:buFont typeface="Wingdings" panose="05000000000000000000" pitchFamily="2" charset="2"/>
              <a:buChar char="Ø"/>
              <a:tabLst>
                <a:tab pos="259715" algn="l"/>
              </a:tabLst>
            </a:pPr>
            <a:r>
              <a:rPr lang="en-GB" sz="1200" dirty="0">
                <a:latin typeface="TWK Lausanne 350" panose="02000503040000020004" pitchFamily="50" charset="0"/>
                <a:cs typeface="Times New Roman" panose="02020603050405020304" pitchFamily="18" charset="0"/>
              </a:rPr>
              <a:t>Planning and delivering structured programmes of support and participation groups for children and young people that promotes their personal development, self-esteem and resilience. </a:t>
            </a:r>
          </a:p>
          <a:p>
            <a:pPr marL="171450" indent="-171450">
              <a:lnSpc>
                <a:spcPct val="100000"/>
              </a:lnSpc>
              <a:spcBef>
                <a:spcPts val="0"/>
              </a:spcBef>
              <a:spcAft>
                <a:spcPts val="600"/>
              </a:spcAft>
              <a:buSzPts val="1000"/>
              <a:buFont typeface="Wingdings" panose="05000000000000000000" pitchFamily="2" charset="2"/>
              <a:buChar char="Ø"/>
              <a:tabLst>
                <a:tab pos="259715" algn="l"/>
              </a:tabLst>
            </a:pPr>
            <a:r>
              <a:rPr lang="en-GB" sz="1200" dirty="0">
                <a:latin typeface="TWK Lausanne 350" panose="02000503040000020004" pitchFamily="50" charset="0"/>
                <a:cs typeface="Times New Roman" panose="02020603050405020304" pitchFamily="18" charset="0"/>
              </a:rPr>
              <a:t>Supporting young people to engage in planning, developing and evaluating projects. </a:t>
            </a:r>
          </a:p>
          <a:p>
            <a:pPr marL="171450" indent="-171450">
              <a:lnSpc>
                <a:spcPct val="100000"/>
              </a:lnSpc>
              <a:spcBef>
                <a:spcPts val="0"/>
              </a:spcBef>
              <a:spcAft>
                <a:spcPts val="600"/>
              </a:spcAft>
              <a:buSzPts val="1000"/>
              <a:buFont typeface="Wingdings" panose="05000000000000000000" pitchFamily="2" charset="2"/>
              <a:buChar char="Ø"/>
              <a:tabLst>
                <a:tab pos="259715" algn="l"/>
              </a:tabLst>
            </a:pPr>
            <a:r>
              <a:rPr lang="en-GB" sz="1200" dirty="0">
                <a:latin typeface="TWK Lausanne 350" panose="02000503040000020004" pitchFamily="50" charset="0"/>
                <a:cs typeface="Times New Roman" panose="02020603050405020304" pitchFamily="18" charset="0"/>
              </a:rPr>
              <a:t>Experience of promoting service  development to the public or media</a:t>
            </a:r>
          </a:p>
        </p:txBody>
      </p:sp>
    </p:spTree>
    <p:extLst>
      <p:ext uri="{BB962C8B-B14F-4D97-AF65-F5344CB8AC3E}">
        <p14:creationId xmlns:p14="http://schemas.microsoft.com/office/powerpoint/2010/main" val="2899946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a:extLst>
            <a:ext uri="{FF2B5EF4-FFF2-40B4-BE49-F238E27FC236}">
              <a16:creationId xmlns:a16="http://schemas.microsoft.com/office/drawing/2014/main" id="{D35B37C3-5CA8-7AC1-C2E1-2CBAA7634D2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999F819-0E81-46CD-FAAD-9C2ED63B4245}"/>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pic>
        <p:nvPicPr>
          <p:cNvPr id="4" name="Picture 3">
            <a:extLst>
              <a:ext uri="{FF2B5EF4-FFF2-40B4-BE49-F238E27FC236}">
                <a16:creationId xmlns:a16="http://schemas.microsoft.com/office/drawing/2014/main" id="{536B5C65-BB8F-98E5-E9A0-A106692E8215}"/>
              </a:ext>
            </a:extLst>
          </p:cNvPr>
          <p:cNvPicPr>
            <a:picLocks noChangeAspect="1"/>
          </p:cNvPicPr>
          <p:nvPr/>
        </p:nvPicPr>
        <p:blipFill>
          <a:blip r:embed="rId2"/>
          <a:srcRect l="11091" r="11091"/>
          <a:stretch/>
        </p:blipFill>
        <p:spPr>
          <a:xfrm>
            <a:off x="-1" y="1525319"/>
            <a:ext cx="5533053" cy="5332681"/>
          </a:xfrm>
          <a:prstGeom prst="rect">
            <a:avLst/>
          </a:prstGeom>
        </p:spPr>
      </p:pic>
      <p:pic>
        <p:nvPicPr>
          <p:cNvPr id="7" name="Picture 6" descr="A black hexagon on a yellow background&#10;&#10;Description automatically generated">
            <a:extLst>
              <a:ext uri="{FF2B5EF4-FFF2-40B4-BE49-F238E27FC236}">
                <a16:creationId xmlns:a16="http://schemas.microsoft.com/office/drawing/2014/main" id="{2596409C-78ED-0917-6E20-0B3934D3D763}"/>
              </a:ext>
            </a:extLst>
          </p:cNvPr>
          <p:cNvPicPr>
            <a:picLocks noChangeAspect="1"/>
          </p:cNvPicPr>
          <p:nvPr/>
        </p:nvPicPr>
        <p:blipFill>
          <a:blip r:embed="rId3"/>
          <a:stretch>
            <a:fillRect/>
          </a:stretch>
        </p:blipFill>
        <p:spPr>
          <a:xfrm>
            <a:off x="-1" y="1230825"/>
            <a:ext cx="5627175" cy="5627175"/>
          </a:xfrm>
          <a:prstGeom prst="rect">
            <a:avLst/>
          </a:prstGeom>
        </p:spPr>
      </p:pic>
      <p:sp>
        <p:nvSpPr>
          <p:cNvPr id="5" name="TextBox 4">
            <a:extLst>
              <a:ext uri="{FF2B5EF4-FFF2-40B4-BE49-F238E27FC236}">
                <a16:creationId xmlns:a16="http://schemas.microsoft.com/office/drawing/2014/main" id="{79A9E5BA-E0CE-E0A6-6C5A-EFE8DF7E2F3D}"/>
              </a:ext>
            </a:extLst>
          </p:cNvPr>
          <p:cNvSpPr txBox="1"/>
          <p:nvPr/>
        </p:nvSpPr>
        <p:spPr>
          <a:xfrm>
            <a:off x="5915025" y="1239340"/>
            <a:ext cx="5374432" cy="6601807"/>
          </a:xfrm>
          <a:prstGeom prst="rect">
            <a:avLst/>
          </a:prstGeom>
          <a:noFill/>
        </p:spPr>
        <p:txBody>
          <a:bodyPr wrap="square" rtlCol="0">
            <a:spAutoFit/>
          </a:bodyPr>
          <a:lstStyle/>
          <a:p>
            <a:pPr marL="171450" indent="-171450">
              <a:spcAft>
                <a:spcPts val="600"/>
              </a:spcAft>
              <a:buSzPts val="1000"/>
              <a:buFont typeface="Wingdings" panose="05000000000000000000" pitchFamily="2" charset="2"/>
              <a:buChar char="Ø"/>
              <a:tabLst>
                <a:tab pos="259715" algn="l"/>
              </a:tabLst>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Ability to respond at short notice to crisis situations </a:t>
            </a:r>
          </a:p>
          <a:p>
            <a:pPr marL="171450" indent="-171450">
              <a:lnSpc>
                <a:spcPct val="100000"/>
              </a:lnSpc>
              <a:spcBef>
                <a:spcPts val="0"/>
              </a:spcBef>
              <a:spcAft>
                <a:spcPts val="600"/>
              </a:spcAft>
              <a:buSzPts val="1000"/>
              <a:buFont typeface="Wingdings" panose="05000000000000000000" pitchFamily="2" charset="2"/>
              <a:buChar char="Ø"/>
              <a:tabLst>
                <a:tab pos="259715" algn="l"/>
              </a:tabLst>
            </a:pPr>
            <a:r>
              <a:rPr lang="en-GB" sz="1200" dirty="0">
                <a:latin typeface="TWK Lausanne 350" panose="02000503040000020004" pitchFamily="50" charset="0"/>
                <a:cs typeface="Times New Roman" panose="02020603050405020304" pitchFamily="18" charset="0"/>
              </a:rPr>
              <a:t>Understanding of children and young people’s rights including current relevant legislation and policies relating to children, young people and families, including GIRFEC, UNCRC, The Promise.</a:t>
            </a:r>
          </a:p>
          <a:p>
            <a:pPr marL="171450" indent="-171450">
              <a:lnSpc>
                <a:spcPct val="100000"/>
              </a:lnSpc>
              <a:spcBef>
                <a:spcPts val="0"/>
              </a:spcBef>
              <a:spcAft>
                <a:spcPts val="600"/>
              </a:spcAft>
              <a:buSzPts val="1000"/>
              <a:buFont typeface="Wingdings" panose="05000000000000000000" pitchFamily="2" charset="2"/>
              <a:buChar char="Ø"/>
              <a:tabLst>
                <a:tab pos="259715" algn="l"/>
              </a:tabLst>
            </a:pPr>
            <a:r>
              <a:rPr lang="en-GB" sz="1200" dirty="0">
                <a:latin typeface="TWK Lausanne 350" panose="02000503040000020004" pitchFamily="50" charset="0"/>
                <a:cs typeface="Times New Roman" panose="02020603050405020304" pitchFamily="18" charset="0"/>
              </a:rPr>
              <a:t>Full UK driving licence and Ability to travel within agreed geographical area</a:t>
            </a:r>
          </a:p>
          <a:p>
            <a:pPr marL="171450" indent="-171450">
              <a:lnSpc>
                <a:spcPct val="100000"/>
              </a:lnSpc>
              <a:spcBef>
                <a:spcPts val="0"/>
              </a:spcBef>
              <a:spcAft>
                <a:spcPts val="600"/>
              </a:spcAft>
              <a:buFont typeface="Wingdings" panose="05000000000000000000" pitchFamily="2" charset="2"/>
              <a:buChar char="Ø"/>
            </a:pPr>
            <a:r>
              <a:rPr lang="en-GB" sz="1200" dirty="0">
                <a:latin typeface="TWK Lausanne 350" panose="02000503040000020004" pitchFamily="50" charset="0"/>
                <a:cs typeface="Times New Roman" panose="02020603050405020304" pitchFamily="18" charset="0"/>
              </a:rPr>
              <a:t>Flexibility with regards to working patterns</a:t>
            </a:r>
          </a:p>
          <a:p>
            <a:pPr marL="171450" indent="-171450">
              <a:lnSpc>
                <a:spcPct val="100000"/>
              </a:lnSpc>
              <a:spcBef>
                <a:spcPts val="0"/>
              </a:spcBef>
              <a:spcAft>
                <a:spcPts val="600"/>
              </a:spcAft>
              <a:buFont typeface="Wingdings" panose="05000000000000000000" pitchFamily="2" charset="2"/>
              <a:buChar char="Ø"/>
            </a:pPr>
            <a:endParaRPr lang="en-GB" sz="1200" dirty="0">
              <a:latin typeface="TWK Lausanne 350" panose="02000503040000020004" pitchFamily="50" charset="0"/>
              <a:cs typeface="Times New Roman" panose="02020603050405020304" pitchFamily="18" charset="0"/>
            </a:endParaRPr>
          </a:p>
          <a:p>
            <a:pPr>
              <a:lnSpc>
                <a:spcPct val="100000"/>
              </a:lnSpc>
              <a:spcBef>
                <a:spcPts val="0"/>
              </a:spcBef>
              <a:spcAft>
                <a:spcPts val="600"/>
              </a:spcAft>
            </a:pPr>
            <a:r>
              <a:rPr lang="en-GB" sz="3200" dirty="0">
                <a:latin typeface="Tiempos Headline Regular" panose="02020503060303060403" pitchFamily="18" charset="0"/>
                <a:cs typeface="Times New Roman" panose="02020603050405020304" pitchFamily="18" charset="0"/>
              </a:rPr>
              <a:t>Desirable Skills and Experience</a:t>
            </a:r>
          </a:p>
          <a:p>
            <a:pPr marL="171450" indent="-171450">
              <a:lnSpc>
                <a:spcPct val="100000"/>
              </a:lnSpc>
              <a:spcBef>
                <a:spcPts val="600"/>
              </a:spcBef>
              <a:buFont typeface="Wingdings" panose="05000000000000000000" pitchFamily="2" charset="2"/>
              <a:buChar char="Ø"/>
            </a:pPr>
            <a:r>
              <a:rPr lang="en-GB" sz="1200" dirty="0">
                <a:latin typeface="TWK Lausanne 350" panose="02000503040000020004" pitchFamily="50" charset="0"/>
                <a:cs typeface="Times New Roman" panose="02020603050405020304" pitchFamily="18" charset="0"/>
              </a:rPr>
              <a:t> Understanding of the principles of working within a Psychologically Informed Environment (PIE).</a:t>
            </a:r>
          </a:p>
          <a:p>
            <a:pPr marL="171450" indent="-171450">
              <a:lnSpc>
                <a:spcPct val="100000"/>
              </a:lnSpc>
              <a:spcBef>
                <a:spcPts val="600"/>
              </a:spcBef>
              <a:buFont typeface="Wingdings" panose="05000000000000000000" pitchFamily="2" charset="2"/>
              <a:buChar char="Ø"/>
            </a:pPr>
            <a:r>
              <a:rPr lang="en-GB" sz="1200" dirty="0">
                <a:latin typeface="TWK Lausanne 350" panose="02000503040000020004" pitchFamily="50" charset="0"/>
                <a:cs typeface="Times New Roman" panose="02020603050405020304" pitchFamily="18" charset="0"/>
              </a:rPr>
              <a:t>Experience of establishing or administering systems for assessment, monitoring and evaluation. </a:t>
            </a:r>
          </a:p>
          <a:p>
            <a:pPr marL="171450" indent="-171450">
              <a:lnSpc>
                <a:spcPct val="100000"/>
              </a:lnSpc>
              <a:spcBef>
                <a:spcPts val="600"/>
              </a:spcBef>
              <a:buFont typeface="Wingdings" panose="05000000000000000000" pitchFamily="2" charset="2"/>
              <a:buChar char="Ø"/>
            </a:pPr>
            <a:r>
              <a:rPr lang="en-GB" sz="1200" dirty="0">
                <a:latin typeface="TWK Lausanne 350" panose="02000503040000020004" pitchFamily="50" charset="0"/>
                <a:cs typeface="Times New Roman" panose="02020603050405020304" pitchFamily="18" charset="0"/>
              </a:rPr>
              <a:t> Delivering one-to-one and/or group interventions to young people. </a:t>
            </a:r>
          </a:p>
          <a:p>
            <a:pPr marL="171450" indent="-171450">
              <a:lnSpc>
                <a:spcPct val="100000"/>
              </a:lnSpc>
              <a:spcBef>
                <a:spcPts val="600"/>
              </a:spcBef>
              <a:buFont typeface="Wingdings" panose="05000000000000000000" pitchFamily="2" charset="2"/>
              <a:buChar char="Ø"/>
            </a:pPr>
            <a:r>
              <a:rPr lang="en-GB" sz="1200" dirty="0">
                <a:latin typeface="TWK Lausanne 350" panose="02000503040000020004" pitchFamily="50" charset="0"/>
                <a:cs typeface="Times New Roman" panose="02020603050405020304" pitchFamily="18" charset="0"/>
              </a:rPr>
              <a:t>Good knowledge of statutory and voluntary agencies and organisations which support young people and their families.</a:t>
            </a:r>
          </a:p>
          <a:p>
            <a:pPr marL="171450" indent="-171450">
              <a:lnSpc>
                <a:spcPct val="100000"/>
              </a:lnSpc>
              <a:spcBef>
                <a:spcPts val="600"/>
              </a:spcBef>
              <a:buFont typeface="Wingdings" panose="05000000000000000000" pitchFamily="2" charset="2"/>
              <a:buChar char="Ø"/>
            </a:pPr>
            <a:r>
              <a:rPr lang="en-GB" sz="1200" dirty="0">
                <a:latin typeface="TWK Lausanne 350" panose="02000503040000020004" pitchFamily="50" charset="0"/>
                <a:cs typeface="Times New Roman" panose="02020603050405020304" pitchFamily="18" charset="0"/>
              </a:rPr>
              <a:t>Presentation skills – able to prepare and convey information in a way which is accessible to both young people and professionals. </a:t>
            </a:r>
          </a:p>
          <a:p>
            <a:pPr marL="171450" indent="-171450">
              <a:lnSpc>
                <a:spcPct val="100000"/>
              </a:lnSpc>
              <a:spcBef>
                <a:spcPts val="600"/>
              </a:spcBef>
              <a:buFont typeface="Wingdings" panose="05000000000000000000" pitchFamily="2" charset="2"/>
              <a:buChar char="Ø"/>
            </a:pPr>
            <a:r>
              <a:rPr lang="en-GB" sz="1200" dirty="0">
                <a:latin typeface="TWK Lausanne 350" panose="02000503040000020004" pitchFamily="50" charset="0"/>
                <a:cs typeface="Times New Roman" panose="02020603050405020304" pitchFamily="18" charset="0"/>
              </a:rPr>
              <a:t>Ability to support young people with additional support needs.</a:t>
            </a:r>
          </a:p>
          <a:p>
            <a:pPr marL="171450" lvl="0" indent="-171450">
              <a:lnSpc>
                <a:spcPct val="100000"/>
              </a:lnSpc>
              <a:spcBef>
                <a:spcPts val="600"/>
              </a:spcBef>
              <a:buFont typeface="Wingdings" panose="05000000000000000000" pitchFamily="2" charset="2"/>
              <a:buChar char="Ø"/>
            </a:pPr>
            <a:r>
              <a:rPr lang="en-GB" sz="1200" dirty="0">
                <a:latin typeface="TWK Lausanne 350" panose="02000503040000020004" pitchFamily="50" charset="0"/>
                <a:cs typeface="Times New Roman" panose="02020603050405020304" pitchFamily="18" charset="0"/>
              </a:rPr>
              <a:t>Experience of using management information tools for social care</a:t>
            </a:r>
          </a:p>
          <a:p>
            <a:pPr>
              <a:lnSpc>
                <a:spcPct val="100000"/>
              </a:lnSpc>
              <a:spcBef>
                <a:spcPts val="0"/>
              </a:spcBef>
              <a:spcAft>
                <a:spcPts val="600"/>
              </a:spcAft>
            </a:pPr>
            <a:endParaRPr lang="en-GB" sz="3200" dirty="0">
              <a:latin typeface="Tiempos Headline Regular" panose="02020503060303060403" pitchFamily="18" charset="0"/>
              <a:cs typeface="Times New Roman" panose="02020603050405020304" pitchFamily="18" charset="0"/>
            </a:endParaRPr>
          </a:p>
          <a:p>
            <a:pPr marL="171450" indent="-171450">
              <a:lnSpc>
                <a:spcPct val="100000"/>
              </a:lnSpc>
              <a:spcBef>
                <a:spcPts val="0"/>
              </a:spcBef>
              <a:spcAft>
                <a:spcPts val="600"/>
              </a:spcAft>
              <a:buFont typeface="Wingdings" panose="05000000000000000000" pitchFamily="2" charset="2"/>
              <a:buChar char="Ø"/>
            </a:pPr>
            <a:endParaRPr lang="en-GB" sz="1200" dirty="0">
              <a:latin typeface="TWK Lausanne 350" panose="02000503040000020004" pitchFamily="50" charset="0"/>
              <a:cs typeface="Times New Roman" panose="02020603050405020304" pitchFamily="18" charset="0"/>
            </a:endParaRPr>
          </a:p>
          <a:p>
            <a:pPr marL="171450" indent="-171450">
              <a:lnSpc>
                <a:spcPct val="100000"/>
              </a:lnSpc>
              <a:spcBef>
                <a:spcPts val="0"/>
              </a:spcBef>
              <a:spcAft>
                <a:spcPts val="600"/>
              </a:spcAft>
              <a:buFont typeface="Wingdings" panose="05000000000000000000" pitchFamily="2" charset="2"/>
              <a:buChar char="Ø"/>
            </a:pPr>
            <a:endParaRPr lang="en-GB" sz="1200" dirty="0">
              <a:latin typeface="TWK Lausanne 350" panose="02000503040000020004" pitchFamily="50" charset="0"/>
              <a:cs typeface="Times New Roman" panose="02020603050405020304" pitchFamily="18" charset="0"/>
            </a:endParaRPr>
          </a:p>
        </p:txBody>
      </p:sp>
    </p:spTree>
    <p:extLst>
      <p:ext uri="{BB962C8B-B14F-4D97-AF65-F5344CB8AC3E}">
        <p14:creationId xmlns:p14="http://schemas.microsoft.com/office/powerpoint/2010/main" val="32096508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19202" y="224048"/>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 Details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346441" y="788536"/>
            <a:ext cx="6388359" cy="4931478"/>
          </a:xfrm>
          <a:prstGeom prst="rect">
            <a:avLst/>
          </a:prstGeom>
          <a:noFill/>
        </p:spPr>
        <p:txBody>
          <a:bodyPr wrap="square">
            <a:spAutoFit/>
          </a:bodyPr>
          <a:lstStyle/>
          <a:p>
            <a:pPr algn="l" rtl="0" fontAlgn="base"/>
            <a:endParaRPr lang="en-GB" sz="1200" b="0" i="0" dirty="0">
              <a:solidFill>
                <a:srgbClr val="000000"/>
              </a:solidFill>
              <a:effectLst/>
              <a:latin typeface="Segoe UI" panose="020B0502040204020203" pitchFamily="34" charset="0"/>
            </a:endParaRPr>
          </a:p>
          <a:p>
            <a:pPr lvl="0">
              <a:lnSpc>
                <a:spcPct val="107000"/>
              </a:lnSpc>
              <a:spcAft>
                <a:spcPts val="800"/>
              </a:spcAft>
            </a:pPr>
            <a:r>
              <a:rPr lang="en-GB" sz="1200" b="1" dirty="0">
                <a:latin typeface="TWK Lausanne 350" panose="02000503040000020004" pitchFamily="50" charset="0"/>
                <a:ea typeface="Calibri" panose="020F0502020204030204" pitchFamily="34" charset="0"/>
                <a:cs typeface="Times New Roman" panose="02020603050405020304" pitchFamily="18" charset="0"/>
              </a:rPr>
              <a:t>Contract: 		Full time, permanent, 35 hours per week.  </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Salary: 		SCP 23-26 (£26,036 - £28,571 per annum)</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Reporting to: 	Service Manager</a:t>
            </a:r>
            <a:br>
              <a:rPr lang="en-GB" sz="1200" dirty="0">
                <a:latin typeface="TWK Lausanne 350" panose="02000503040000020004" pitchFamily="50" charset="0"/>
                <a:ea typeface="Calibri" panose="020F0502020204030204" pitchFamily="34" charset="0"/>
                <a:cs typeface="Times New Roman" panose="02020603050405020304" pitchFamily="18" charset="0"/>
              </a:rPr>
            </a:b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Working hours are Monday to Saturday – worked flexibly between the hours of 8.00am to 8.00pm, depending on the needs of the programme.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Your </a:t>
            </a:r>
            <a:r>
              <a:rPr lang="en-GB" sz="1200" dirty="0">
                <a:latin typeface="TWK Lausanne 350" panose="02000503040000020004" pitchFamily="50" charset="0"/>
                <a:ea typeface="Calibri" panose="020F0502020204030204" pitchFamily="34" charset="0"/>
                <a:cs typeface="Times New Roman" panose="02020603050405020304" pitchFamily="18" charset="0"/>
              </a:rPr>
              <a:t>usual</a:t>
            </a: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 place of work will be </a:t>
            </a:r>
            <a:r>
              <a:rPr lang="en-GB" sz="1200" dirty="0">
                <a:latin typeface="TWK Lausanne 350" panose="02000503040000020004" pitchFamily="50" charset="0"/>
                <a:ea typeface="Calibri" panose="020F0502020204030204" pitchFamily="34" charset="0"/>
                <a:cs typeface="Times New Roman" panose="02020603050405020304" pitchFamily="18" charset="0"/>
              </a:rPr>
              <a:t>18 Queen Street, Kirkwall, Orkney, KW15 1JE. You are also required to work in the local community, travel expenses will be paid from your usual place of work for appointments undertaken in the course of your duties.</a:t>
            </a: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You may be required to work from such other place as the organisation may reasonably require from time to time.</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Annual leave entitlement of 210 hours holiday (equivalent to 6 weeks) pro rata per year in the first year rising to 280 hours (equivalent to 8 weeks) pro rata per year in the second. This includes public holidays.</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All appointments are subject to a minimum of a 12-week probationary period.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 will be automatically enrolled into the People’s </a:t>
            </a:r>
            <a:r>
              <a:rPr lang="en-GB" sz="1200" dirty="0">
                <a:latin typeface="TWK Lausanne 350" panose="02000503040000020004" pitchFamily="50" charset="0"/>
                <a:ea typeface="Calibri" panose="020F0502020204030204" pitchFamily="34" charset="0"/>
                <a:cs typeface="Times New Roman" panose="02020603050405020304" pitchFamily="18" charset="0"/>
              </a:rPr>
              <a:t>Pension. Deductions will be taken from your salary in the month you will complete 3-months of employment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It is the nature of the work of Right There that tasks and responsibilities are, in many circumstances unpredictable and varied. All employees are, therefore, expected to work in a flexible way when the occasion arises.</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4B8CAC3-FA76-7118-4B72-8870C7078648}"/>
              </a:ext>
            </a:extLst>
          </p:cNvPr>
          <p:cNvPicPr>
            <a:picLocks noChangeAspect="1"/>
          </p:cNvPicPr>
          <p:nvPr/>
        </p:nvPicPr>
        <p:blipFill>
          <a:blip r:embed="rId2"/>
          <a:srcRect/>
          <a:stretch/>
        </p:blipFill>
        <p:spPr>
          <a:xfrm>
            <a:off x="0" y="1905861"/>
            <a:ext cx="4952139" cy="4952139"/>
          </a:xfrm>
          <a:prstGeom prst="rect">
            <a:avLst/>
          </a:prstGeom>
        </p:spPr>
      </p:pic>
    </p:spTree>
    <p:extLst>
      <p:ext uri="{BB962C8B-B14F-4D97-AF65-F5344CB8AC3E}">
        <p14:creationId xmlns:p14="http://schemas.microsoft.com/office/powerpoint/2010/main" val="946210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75E503-E4C9-9ACB-19E6-B46F25322EB8}"/>
              </a:ext>
            </a:extLst>
          </p:cNvPr>
          <p:cNvSpPr txBox="1"/>
          <p:nvPr/>
        </p:nvSpPr>
        <p:spPr>
          <a:xfrm>
            <a:off x="6096000" y="1091091"/>
            <a:ext cx="5778500" cy="6093976"/>
          </a:xfrm>
          <a:prstGeom prst="rect">
            <a:avLst/>
          </a:prstGeom>
          <a:noFill/>
        </p:spPr>
        <p:txBody>
          <a:bodyPr wrap="square">
            <a:spAutoFit/>
          </a:bodyPr>
          <a:lstStyle/>
          <a:p>
            <a:pPr algn="l"/>
            <a:r>
              <a:rPr lang="en-GB" sz="1400" dirty="0">
                <a:solidFill>
                  <a:srgbClr val="000000"/>
                </a:solidFill>
                <a:latin typeface="TWK Lausanne 350" panose="02000503040000020004" pitchFamily="50" charset="0"/>
              </a:rPr>
              <a:t>We know how dedicated our people are and we want to help you achieve a good work/life balance – and make it easier to enjoy life’s special moments! </a:t>
            </a:r>
          </a:p>
          <a:p>
            <a:pPr algn="l"/>
            <a:endParaRPr lang="en-GB" sz="1400" dirty="0">
              <a:solidFill>
                <a:srgbClr val="000000"/>
              </a:solidFill>
              <a:latin typeface="TWK Lausanne 350" panose="02000503040000020004" pitchFamily="50" charset="0"/>
            </a:endParaRPr>
          </a:p>
          <a:p>
            <a:pPr algn="l"/>
            <a:r>
              <a:rPr lang="en-GB" sz="1400" dirty="0">
                <a:solidFill>
                  <a:srgbClr val="000000"/>
                </a:solidFill>
                <a:latin typeface="TWK Lausanne 350" panose="02000503040000020004" pitchFamily="50" charset="0"/>
              </a:rPr>
              <a:t>That’s why we’ve got a range of enhanced family-friendly and wellbeing benefits to give you some well deserved perks of being a Right There employee. </a:t>
            </a:r>
            <a:br>
              <a:rPr lang="en-GB" sz="1400" dirty="0">
                <a:solidFill>
                  <a:srgbClr val="000000"/>
                </a:solidFill>
                <a:latin typeface="TWK Lausanne 350" panose="02000503040000020004" pitchFamily="50" charset="0"/>
              </a:rPr>
            </a:br>
            <a:br>
              <a:rPr lang="en-GB" sz="1400" dirty="0">
                <a:solidFill>
                  <a:srgbClr val="000000"/>
                </a:solidFill>
                <a:latin typeface="TWK Lausanne 350" panose="02000503040000020004" pitchFamily="50" charset="0"/>
              </a:rPr>
            </a:br>
            <a:r>
              <a:rPr lang="en-GB" sz="1400" b="1" dirty="0">
                <a:solidFill>
                  <a:srgbClr val="000000"/>
                </a:solidFill>
                <a:latin typeface="TWK Lausanne 350" panose="02000503040000020004" pitchFamily="50" charset="0"/>
              </a:rPr>
              <a:t>Benefits include: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Hybrid working – work where is best for you and your role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buFont typeface="Arial" panose="020B0604020202020204" pitchFamily="34" charset="0"/>
              <a:buChar char="•"/>
            </a:pPr>
            <a:r>
              <a:rPr lang="en-GB" sz="1400" b="0" i="0" dirty="0">
                <a:solidFill>
                  <a:srgbClr val="000000"/>
                </a:solidFill>
                <a:effectLst/>
                <a:latin typeface="TWK Lausanne 350" panose="02000503040000020004" pitchFamily="50" charset="0"/>
              </a:rPr>
              <a:t> Enhanced maternity, paternity, adoption, and shared parental leave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Employee 24-hour counselling and wellbeing services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6 weeks annual leave, rising to 8 after a year (plus you can purchase up to 5 more days)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Life insurance 4x your salary</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Dedicated training and development plans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Cycle to work scheme </a:t>
            </a:r>
          </a:p>
          <a:p>
            <a:pPr algn="l">
              <a:buFont typeface="Arial" panose="020B0604020202020204" pitchFamily="34" charset="0"/>
              <a:buChar char="•"/>
            </a:pPr>
            <a:endParaRPr lang="en-GB" sz="1400" dirty="0">
              <a:solidFill>
                <a:srgbClr val="000000"/>
              </a:solidFill>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Refer a Friend</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endParaRPr lang="en-US" sz="1200" b="1" dirty="0">
              <a:latin typeface="TWK Lausanne 350" panose="02000503040000020004" pitchFamily="50" charset="0"/>
            </a:endParaRPr>
          </a:p>
        </p:txBody>
      </p:sp>
      <p:sp>
        <p:nvSpPr>
          <p:cNvPr id="9" name="TextBox 8">
            <a:extLst>
              <a:ext uri="{FF2B5EF4-FFF2-40B4-BE49-F238E27FC236}">
                <a16:creationId xmlns:a16="http://schemas.microsoft.com/office/drawing/2014/main" id="{9932846A-18B9-CB72-1B59-9760B0DEFE07}"/>
              </a:ext>
            </a:extLst>
          </p:cNvPr>
          <p:cNvSpPr txBox="1"/>
          <p:nvPr/>
        </p:nvSpPr>
        <p:spPr>
          <a:xfrm>
            <a:off x="66675" y="354796"/>
            <a:ext cx="6096000" cy="584775"/>
          </a:xfrm>
          <a:prstGeom prst="rect">
            <a:avLst/>
          </a:prstGeom>
          <a:noFill/>
        </p:spPr>
        <p:txBody>
          <a:bodyPr wrap="square">
            <a:spAutoFit/>
          </a:bodyPr>
          <a:lstStyle/>
          <a:p>
            <a:r>
              <a:rPr lang="en-US" sz="3200" dirty="0">
                <a:latin typeface="Tiempos Headline Regular" panose="02020503060303060403" pitchFamily="18" charset="0"/>
              </a:rPr>
              <a:t>Our People Benefits </a:t>
            </a:r>
          </a:p>
        </p:txBody>
      </p:sp>
      <p:pic>
        <p:nvPicPr>
          <p:cNvPr id="8" name="Picture Placeholder 7" descr="A person and person posing for a picture&#10;&#10;Description automatically generated">
            <a:extLst>
              <a:ext uri="{FF2B5EF4-FFF2-40B4-BE49-F238E27FC236}">
                <a16:creationId xmlns:a16="http://schemas.microsoft.com/office/drawing/2014/main" id="{6ACBC347-E592-8C4E-C8C4-C34AE6F3C862}"/>
              </a:ext>
            </a:extLst>
          </p:cNvPr>
          <p:cNvPicPr>
            <a:picLocks noChangeAspect="1"/>
          </p:cNvPicPr>
          <p:nvPr/>
        </p:nvPicPr>
        <p:blipFill>
          <a:blip r:embed="rId2"/>
          <a:srcRect t="12500" r="6789" b="23765"/>
          <a:stretch/>
        </p:blipFill>
        <p:spPr>
          <a:xfrm>
            <a:off x="66676" y="1493999"/>
            <a:ext cx="5494370" cy="5009205"/>
          </a:xfrm>
          <a:prstGeom prst="rect">
            <a:avLst/>
          </a:prstGeom>
        </p:spPr>
      </p:pic>
      <p:pic>
        <p:nvPicPr>
          <p:cNvPr id="6" name="Picture 5" descr="A black square object with a grey background&#10;&#10;Description automatically generated">
            <a:extLst>
              <a:ext uri="{FF2B5EF4-FFF2-40B4-BE49-F238E27FC236}">
                <a16:creationId xmlns:a16="http://schemas.microsoft.com/office/drawing/2014/main" id="{0868B272-A08A-5E45-854E-30761E55CF17}"/>
              </a:ext>
            </a:extLst>
          </p:cNvPr>
          <p:cNvPicPr>
            <a:picLocks noChangeAspect="1"/>
          </p:cNvPicPr>
          <p:nvPr/>
        </p:nvPicPr>
        <p:blipFill>
          <a:blip r:embed="rId3"/>
          <a:stretch>
            <a:fillRect/>
          </a:stretch>
        </p:blipFill>
        <p:spPr>
          <a:xfrm>
            <a:off x="0" y="1091091"/>
            <a:ext cx="5766909" cy="5766909"/>
          </a:xfrm>
          <a:prstGeom prst="rect">
            <a:avLst/>
          </a:prstGeom>
        </p:spPr>
      </p:pic>
    </p:spTree>
    <p:extLst>
      <p:ext uri="{BB962C8B-B14F-4D97-AF65-F5344CB8AC3E}">
        <p14:creationId xmlns:p14="http://schemas.microsoft.com/office/powerpoint/2010/main" val="2875547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D31468-386B-4A1A-8ECA-B3014AD770F7}"/>
              </a:ext>
            </a:extLst>
          </p:cNvPr>
          <p:cNvSpPr txBox="1"/>
          <p:nvPr/>
        </p:nvSpPr>
        <p:spPr>
          <a:xfrm>
            <a:off x="6661620" y="1857223"/>
            <a:ext cx="4552950" cy="2389500"/>
          </a:xfrm>
          <a:prstGeom prst="rect">
            <a:avLst/>
          </a:prstGeom>
          <a:noFill/>
        </p:spPr>
        <p:txBody>
          <a:bodyPr wrap="square" rtlCol="0">
            <a:spAutoFit/>
          </a:bodyPr>
          <a:lstStyle/>
          <a:p>
            <a:pPr>
              <a:lnSpc>
                <a:spcPct val="150000"/>
              </a:lnSpc>
            </a:pPr>
            <a:r>
              <a:rPr lang="en-GB" sz="2400" b="1" dirty="0">
                <a:latin typeface="Tiempos Headline Regular" panose="02020503060303060403" pitchFamily="18" charset="0"/>
              </a:rPr>
              <a:t>How to Apply </a:t>
            </a:r>
          </a:p>
          <a:p>
            <a:endParaRPr lang="en-GB" sz="1400" dirty="0">
              <a:latin typeface="TWK Lausanne 350" panose="02000503040000020004" pitchFamily="50" charset="0"/>
            </a:endParaRPr>
          </a:p>
          <a:p>
            <a:r>
              <a:rPr lang="en-GB" sz="1400" dirty="0">
                <a:latin typeface="TWK Lausanne 350" panose="02000503040000020004" pitchFamily="50" charset="0"/>
              </a:rPr>
              <a:t>To apply send your CV and a short cover letter outlining your interest in and suitability for the role. </a:t>
            </a:r>
            <a:br>
              <a:rPr lang="en-GB" sz="1400" dirty="0">
                <a:latin typeface="TWK Lausanne 350" panose="02000503040000020004" pitchFamily="50" charset="0"/>
              </a:rPr>
            </a:br>
            <a:endParaRPr lang="en-GB" sz="1400" dirty="0">
              <a:latin typeface="TWK Lausanne 350" panose="02000503040000020004" pitchFamily="50" charset="0"/>
            </a:endParaRPr>
          </a:p>
          <a:p>
            <a:pPr>
              <a:lnSpc>
                <a:spcPct val="150000"/>
              </a:lnSpc>
            </a:pPr>
            <a:r>
              <a:rPr lang="en-GB" sz="1400" dirty="0">
                <a:latin typeface="TWK Lausanne 350" panose="02000503040000020004" pitchFamily="50" charset="0"/>
              </a:rPr>
              <a:t>Email </a:t>
            </a:r>
            <a:r>
              <a:rPr lang="en-GB" sz="1400" u="sng" dirty="0">
                <a:latin typeface="TWK Lausanne 350" panose="02000503040000020004" pitchFamily="50" charset="0"/>
                <a:hlinkClick r:id="rId2"/>
              </a:rPr>
              <a:t>recruitment@rightthere.org</a:t>
            </a:r>
            <a:r>
              <a:rPr lang="en-GB" sz="1400" dirty="0">
                <a:latin typeface="TWK Lausanne 350" panose="02000503040000020004" pitchFamily="50" charset="0"/>
              </a:rPr>
              <a:t>  </a:t>
            </a:r>
          </a:p>
          <a:p>
            <a:r>
              <a:rPr lang="en-GB"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693005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22136-31B6-5AB6-B204-81B02779DEB6}"/>
              </a:ext>
            </a:extLst>
          </p:cNvPr>
          <p:cNvSpPr txBox="1"/>
          <p:nvPr/>
        </p:nvSpPr>
        <p:spPr>
          <a:xfrm>
            <a:off x="6828145" y="2967182"/>
            <a:ext cx="4552950" cy="2343334"/>
          </a:xfrm>
          <a:prstGeom prst="rect">
            <a:avLst/>
          </a:prstGeom>
          <a:noFill/>
        </p:spPr>
        <p:txBody>
          <a:bodyPr wrap="square" rtlCol="0">
            <a:spAutoFit/>
          </a:bodyPr>
          <a:lstStyle/>
          <a:p>
            <a:pPr algn="ctr"/>
            <a:r>
              <a:rPr lang="en-US" sz="3200" dirty="0">
                <a:latin typeface="Tiempos Headline Medium" panose="02020603060303060403" pitchFamily="18" charset="0"/>
              </a:rPr>
              <a:t>Thank you.</a:t>
            </a:r>
            <a:br>
              <a:rPr lang="en-US" sz="3200" dirty="0">
                <a:latin typeface="Tiempos Headline Medium" panose="02020603060303060403" pitchFamily="18" charset="0"/>
              </a:rPr>
            </a:br>
            <a:br>
              <a:rPr lang="en-US" sz="3200" dirty="0">
                <a:latin typeface="Tiempos Headline Medium" panose="02020603060303060403" pitchFamily="18" charset="0"/>
              </a:rPr>
            </a:br>
            <a:r>
              <a:rPr lang="en-US" sz="3200" dirty="0">
                <a:latin typeface="Tiempos Headline Medium" panose="02020603060303060403" pitchFamily="18" charset="0"/>
              </a:rPr>
              <a:t>Good luck with your application. </a:t>
            </a:r>
            <a:r>
              <a:rPr lang="en-GB" sz="3200"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03008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378929" y="174610"/>
            <a:ext cx="8939815" cy="1569660"/>
          </a:xfrm>
          <a:prstGeom prst="rect">
            <a:avLst/>
          </a:prstGeom>
          <a:noFill/>
        </p:spPr>
        <p:txBody>
          <a:bodyPr wrap="square" rtlCol="0">
            <a:spAutoFit/>
          </a:bodyPr>
          <a:lstStyle/>
          <a:p>
            <a:r>
              <a:rPr lang="en-GB" sz="3200" dirty="0">
                <a:latin typeface="Tiempos Headline Regular" panose="02020503060303060403" pitchFamily="18" charset="0"/>
              </a:rPr>
              <a:t>Job Purpose</a:t>
            </a:r>
            <a:br>
              <a:rPr lang="en-GB" sz="3200" dirty="0">
                <a:latin typeface="Tiempos Headline Regular" panose="02020503060303060403" pitchFamily="18" charset="0"/>
              </a:rPr>
            </a:br>
            <a:r>
              <a:rPr lang="en-GB" sz="3200" dirty="0">
                <a:latin typeface="Tiempos Headline Regular" panose="02020503060303060403" pitchFamily="18" charset="0"/>
              </a:rPr>
              <a:t>Senior Support Worker- </a:t>
            </a:r>
          </a:p>
          <a:p>
            <a:r>
              <a:rPr lang="en-GB" sz="3200" dirty="0">
                <a:latin typeface="Tiempos Headline Regular" panose="02020503060303060403" pitchFamily="18" charset="0"/>
              </a:rPr>
              <a:t>Grow Your Own Routes</a:t>
            </a:r>
          </a:p>
        </p:txBody>
      </p:sp>
      <p:sp>
        <p:nvSpPr>
          <p:cNvPr id="8" name="TextBox 7">
            <a:extLst>
              <a:ext uri="{FF2B5EF4-FFF2-40B4-BE49-F238E27FC236}">
                <a16:creationId xmlns:a16="http://schemas.microsoft.com/office/drawing/2014/main" id="{0D1BD669-F8FA-143E-9814-6B3E60126B5A}"/>
              </a:ext>
            </a:extLst>
          </p:cNvPr>
          <p:cNvSpPr txBox="1"/>
          <p:nvPr/>
        </p:nvSpPr>
        <p:spPr>
          <a:xfrm>
            <a:off x="6161103" y="870089"/>
            <a:ext cx="4651898" cy="4670509"/>
          </a:xfrm>
          <a:prstGeom prst="rect">
            <a:avLst/>
          </a:prstGeom>
          <a:noFill/>
        </p:spPr>
        <p:txBody>
          <a:bodyPr wrap="square">
            <a:spAutoFit/>
          </a:bodyPr>
          <a:lstStyle/>
          <a:p>
            <a:pPr>
              <a:lnSpc>
                <a:spcPct val="115000"/>
              </a:lnSpc>
            </a:pPr>
            <a:r>
              <a:rPr lang="en-GB" sz="1400" dirty="0">
                <a:latin typeface="TWK Lausanne 350" panose="02000503040000020004" pitchFamily="50" charset="0"/>
                <a:cs typeface="Times New Roman" panose="02020603050405020304" pitchFamily="18" charset="0"/>
              </a:rPr>
              <a:t>In partnership with Scottish Families Grow Your Own Routes Project, this post will lead, manage and deliver a Young Person’s Programme, working alongside young people across Orkney mainland and Orkney isles, and maintain the co-designed programme of support for 12–26-year-olds affected by others alcohol and drug use, to ensure the right support is available at the right time, offering a flexible and person-centred approach. </a:t>
            </a:r>
          </a:p>
          <a:p>
            <a:pPr>
              <a:lnSpc>
                <a:spcPct val="115000"/>
              </a:lnSpc>
            </a:pPr>
            <a:r>
              <a:rPr lang="en-GB" sz="1400" dirty="0">
                <a:latin typeface="TWK Lausanne 350" panose="02000503040000020004" pitchFamily="50" charset="0"/>
                <a:cs typeface="Times New Roman" panose="02020603050405020304" pitchFamily="18" charset="0"/>
              </a:rPr>
              <a:t> </a:t>
            </a:r>
          </a:p>
          <a:p>
            <a:pPr>
              <a:lnSpc>
                <a:spcPct val="115000"/>
              </a:lnSpc>
            </a:pPr>
            <a:r>
              <a:rPr lang="en-GB" sz="1400" dirty="0">
                <a:latin typeface="TWK Lausanne 350" panose="02000503040000020004" pitchFamily="50" charset="0"/>
                <a:cs typeface="Times New Roman" panose="02020603050405020304" pitchFamily="18" charset="0"/>
              </a:rPr>
              <a:t>The Senior Support Worker will work in partnership with Grow Your Own Routes (GYOR) employees in other areas of Scotland either online or in person, to share learning and development and help young people thrive. </a:t>
            </a:r>
          </a:p>
          <a:p>
            <a:pPr>
              <a:lnSpc>
                <a:spcPct val="115000"/>
              </a:lnSpc>
            </a:pPr>
            <a:endParaRPr lang="en-GB" sz="1400" dirty="0">
              <a:latin typeface="TWK Lausanne 350" panose="02000503040000020004" pitchFamily="50" charset="0"/>
              <a:cs typeface="Times New Roman" panose="02020603050405020304" pitchFamily="18" charset="0"/>
            </a:endParaRPr>
          </a:p>
          <a:p>
            <a:pPr>
              <a:spcAft>
                <a:spcPts val="1200"/>
              </a:spcAft>
            </a:pPr>
            <a:r>
              <a:rPr lang="en-GB" sz="1400" dirty="0">
                <a:latin typeface="TWK Lausanne 350" panose="02000503040000020004" pitchFamily="50" charset="0"/>
                <a:cs typeface="Times New Roman" panose="02020603050405020304" pitchFamily="18" charset="0"/>
              </a:rPr>
              <a:t>The </a:t>
            </a:r>
            <a:r>
              <a:rPr lang="en-GB" sz="1400">
                <a:latin typeface="TWK Lausanne 350" panose="02000503040000020004" pitchFamily="50" charset="0"/>
                <a:cs typeface="Times New Roman" panose="02020603050405020304" pitchFamily="18" charset="0"/>
              </a:rPr>
              <a:t>Senior Support </a:t>
            </a:r>
            <a:r>
              <a:rPr lang="en-GB" sz="1400" dirty="0">
                <a:latin typeface="TWK Lausanne 350" panose="02000503040000020004" pitchFamily="50" charset="0"/>
                <a:cs typeface="Times New Roman" panose="02020603050405020304" pitchFamily="18" charset="0"/>
              </a:rPr>
              <a:t>Worker will lead a team of support </a:t>
            </a:r>
            <a:r>
              <a:rPr lang="en-GB" sz="1400" dirty="0">
                <a:latin typeface="TWK Lausanne 350" panose="02000503040000020004" pitchFamily="50" charset="0"/>
                <a:ea typeface="Calibri" panose="020F0502020204030204" pitchFamily="34" charset="0"/>
                <a:cs typeface="Times New Roman" panose="02020603050405020304" pitchFamily="18" charset="0"/>
              </a:rPr>
              <a:t>workers to provide a high-quality support service to the people we support in the GYOR programme and be a part of Right There’s Orkney Management team. </a:t>
            </a:r>
            <a:endParaRPr lang="en-GB" sz="1400" dirty="0">
              <a:latin typeface="TWK Lausanne 350" panose="02000503040000020004" pitchFamily="50" charset="0"/>
              <a:cs typeface="Times New Roman" panose="02020603050405020304" pitchFamily="18" charset="0"/>
            </a:endParaRPr>
          </a:p>
        </p:txBody>
      </p:sp>
      <p:sp>
        <p:nvSpPr>
          <p:cNvPr id="2" name="Rectangle 1">
            <a:extLst>
              <a:ext uri="{FF2B5EF4-FFF2-40B4-BE49-F238E27FC236}">
                <a16:creationId xmlns:a16="http://schemas.microsoft.com/office/drawing/2014/main" id="{4A813FF3-6D98-D818-FB63-AC584196F74C}"/>
              </a:ext>
            </a:extLst>
          </p:cNvPr>
          <p:cNvSpPr/>
          <p:nvPr/>
        </p:nvSpPr>
        <p:spPr>
          <a:xfrm>
            <a:off x="1760561" y="1739567"/>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Locality Manager</a:t>
            </a:r>
          </a:p>
        </p:txBody>
      </p:sp>
      <p:sp>
        <p:nvSpPr>
          <p:cNvPr id="3" name="Rectangle 2">
            <a:extLst>
              <a:ext uri="{FF2B5EF4-FFF2-40B4-BE49-F238E27FC236}">
                <a16:creationId xmlns:a16="http://schemas.microsoft.com/office/drawing/2014/main" id="{0658C970-5B5D-D1BA-005E-CBAF0E55ED52}"/>
              </a:ext>
            </a:extLst>
          </p:cNvPr>
          <p:cNvSpPr/>
          <p:nvPr/>
        </p:nvSpPr>
        <p:spPr>
          <a:xfrm>
            <a:off x="1760561" y="2976405"/>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Service Manager</a:t>
            </a:r>
          </a:p>
          <a:p>
            <a:pPr algn="ctr"/>
            <a:endParaRPr lang="en-GB" sz="1200" dirty="0">
              <a:solidFill>
                <a:schemeClr val="tx1"/>
              </a:solidFill>
              <a:latin typeface="TWK Lausanne 300"/>
            </a:endParaRPr>
          </a:p>
        </p:txBody>
      </p:sp>
      <p:sp>
        <p:nvSpPr>
          <p:cNvPr id="4" name="Rectangle 3">
            <a:extLst>
              <a:ext uri="{FF2B5EF4-FFF2-40B4-BE49-F238E27FC236}">
                <a16:creationId xmlns:a16="http://schemas.microsoft.com/office/drawing/2014/main" id="{76E749A2-0140-EB20-E7F4-3E78F5E70418}"/>
              </a:ext>
            </a:extLst>
          </p:cNvPr>
          <p:cNvSpPr/>
          <p:nvPr/>
        </p:nvSpPr>
        <p:spPr>
          <a:xfrm>
            <a:off x="1760561" y="4194076"/>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Senior Support Worker (Vacant)</a:t>
            </a:r>
          </a:p>
        </p:txBody>
      </p:sp>
      <p:cxnSp>
        <p:nvCxnSpPr>
          <p:cNvPr id="7" name="Straight Arrow Connector 6">
            <a:extLst>
              <a:ext uri="{FF2B5EF4-FFF2-40B4-BE49-F238E27FC236}">
                <a16:creationId xmlns:a16="http://schemas.microsoft.com/office/drawing/2014/main" id="{9844A910-38A9-1BE0-A5C8-16EBD0DDAB9C}"/>
              </a:ext>
            </a:extLst>
          </p:cNvPr>
          <p:cNvCxnSpPr>
            <a:stCxn id="2" idx="2"/>
            <a:endCxn id="3" idx="0"/>
          </p:cNvCxnSpPr>
          <p:nvPr/>
        </p:nvCxnSpPr>
        <p:spPr>
          <a:xfrm>
            <a:off x="2647666" y="2469499"/>
            <a:ext cx="0" cy="5069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64821EA-829C-36A7-8FF9-E2E59862D463}"/>
              </a:ext>
            </a:extLst>
          </p:cNvPr>
          <p:cNvCxnSpPr/>
          <p:nvPr/>
        </p:nvCxnSpPr>
        <p:spPr>
          <a:xfrm>
            <a:off x="2647663" y="3687170"/>
            <a:ext cx="0" cy="5069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EA2CDF45-770A-9210-A299-A569CBBD342F}"/>
              </a:ext>
            </a:extLst>
          </p:cNvPr>
          <p:cNvSpPr/>
          <p:nvPr/>
        </p:nvSpPr>
        <p:spPr>
          <a:xfrm>
            <a:off x="1760558" y="5476910"/>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Support Workers</a:t>
            </a:r>
          </a:p>
        </p:txBody>
      </p:sp>
      <p:cxnSp>
        <p:nvCxnSpPr>
          <p:cNvPr id="14" name="Straight Arrow Connector 13">
            <a:extLst>
              <a:ext uri="{FF2B5EF4-FFF2-40B4-BE49-F238E27FC236}">
                <a16:creationId xmlns:a16="http://schemas.microsoft.com/office/drawing/2014/main" id="{9AB553D8-ED07-D201-2394-A1DB6A8F86DA}"/>
              </a:ext>
            </a:extLst>
          </p:cNvPr>
          <p:cNvCxnSpPr>
            <a:stCxn id="4" idx="2"/>
            <a:endCxn id="11" idx="0"/>
          </p:cNvCxnSpPr>
          <p:nvPr/>
        </p:nvCxnSpPr>
        <p:spPr>
          <a:xfrm flipH="1">
            <a:off x="2647663" y="4924008"/>
            <a:ext cx="3" cy="5529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18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18E3F6-B282-1419-D56B-987E7A9AC7E8}"/>
              </a:ext>
            </a:extLst>
          </p:cNvPr>
          <p:cNvSpPr>
            <a:spLocks noGrp="1"/>
          </p:cNvSpPr>
          <p:nvPr>
            <p:ph type="body" sz="quarter" idx="11"/>
          </p:nvPr>
        </p:nvSpPr>
        <p:spPr/>
        <p:txBody>
          <a:bodyPr/>
          <a:lstStyle/>
          <a:p>
            <a:r>
              <a:rPr lang="en-GB" sz="3200" dirty="0"/>
              <a:t>What’s Inside</a:t>
            </a:r>
          </a:p>
        </p:txBody>
      </p:sp>
      <p:pic>
        <p:nvPicPr>
          <p:cNvPr id="19" name="object 4">
            <a:extLst>
              <a:ext uri="{FF2B5EF4-FFF2-40B4-BE49-F238E27FC236}">
                <a16:creationId xmlns:a16="http://schemas.microsoft.com/office/drawing/2014/main" id="{CDAC208C-87B0-C0D3-D599-8A2575A3D706}"/>
              </a:ext>
            </a:extLst>
          </p:cNvPr>
          <p:cNvPicPr/>
          <p:nvPr/>
        </p:nvPicPr>
        <p:blipFill>
          <a:blip r:embed="rId2" cstate="screen">
            <a:extLst>
              <a:ext uri="{28A0092B-C50C-407E-A947-70E740481C1C}">
                <a14:useLocalDpi xmlns:a14="http://schemas.microsoft.com/office/drawing/2010/main"/>
              </a:ext>
            </a:extLst>
          </a:blip>
          <a:stretch>
            <a:fillRect/>
          </a:stretch>
        </p:blipFill>
        <p:spPr>
          <a:xfrm>
            <a:off x="6081818" y="1154804"/>
            <a:ext cx="4858566" cy="307848"/>
          </a:xfrm>
          <a:prstGeom prst="rect">
            <a:avLst/>
          </a:prstGeom>
        </p:spPr>
      </p:pic>
      <p:pic>
        <p:nvPicPr>
          <p:cNvPr id="20" name="object 8">
            <a:extLst>
              <a:ext uri="{FF2B5EF4-FFF2-40B4-BE49-F238E27FC236}">
                <a16:creationId xmlns:a16="http://schemas.microsoft.com/office/drawing/2014/main" id="{00AEC93E-9774-5832-8A15-837A986A1186}"/>
              </a:ext>
            </a:extLst>
          </p:cNvPr>
          <p:cNvPicPr/>
          <p:nvPr/>
        </p:nvPicPr>
        <p:blipFill>
          <a:blip r:embed="rId3" cstate="screen">
            <a:extLst>
              <a:ext uri="{28A0092B-C50C-407E-A947-70E740481C1C}">
                <a14:useLocalDpi xmlns:a14="http://schemas.microsoft.com/office/drawing/2010/main"/>
              </a:ext>
            </a:extLst>
          </a:blip>
          <a:stretch>
            <a:fillRect/>
          </a:stretch>
        </p:blipFill>
        <p:spPr>
          <a:xfrm>
            <a:off x="6078786" y="2202866"/>
            <a:ext cx="2526945" cy="307848"/>
          </a:xfrm>
          <a:prstGeom prst="rect">
            <a:avLst/>
          </a:prstGeom>
        </p:spPr>
      </p:pic>
      <p:pic>
        <p:nvPicPr>
          <p:cNvPr id="21" name="object 11">
            <a:extLst>
              <a:ext uri="{FF2B5EF4-FFF2-40B4-BE49-F238E27FC236}">
                <a16:creationId xmlns:a16="http://schemas.microsoft.com/office/drawing/2014/main" id="{41ACE1AA-F654-99F4-8CC4-135260D3FCD9}"/>
              </a:ext>
            </a:extLst>
          </p:cNvPr>
          <p:cNvPicPr/>
          <p:nvPr/>
        </p:nvPicPr>
        <p:blipFill>
          <a:blip r:embed="rId4" cstate="screen">
            <a:extLst>
              <a:ext uri="{28A0092B-C50C-407E-A947-70E740481C1C}">
                <a14:useLocalDpi xmlns:a14="http://schemas.microsoft.com/office/drawing/2010/main"/>
              </a:ext>
            </a:extLst>
          </a:blip>
          <a:stretch>
            <a:fillRect/>
          </a:stretch>
        </p:blipFill>
        <p:spPr>
          <a:xfrm>
            <a:off x="6081818" y="4961415"/>
            <a:ext cx="1407318" cy="307847"/>
          </a:xfrm>
          <a:prstGeom prst="rect">
            <a:avLst/>
          </a:prstGeom>
        </p:spPr>
      </p:pic>
      <p:sp>
        <p:nvSpPr>
          <p:cNvPr id="22" name="TextBox 21">
            <a:extLst>
              <a:ext uri="{FF2B5EF4-FFF2-40B4-BE49-F238E27FC236}">
                <a16:creationId xmlns:a16="http://schemas.microsoft.com/office/drawing/2014/main" id="{52753CAD-081B-25F7-1EDE-8F56051FC617}"/>
              </a:ext>
            </a:extLst>
          </p:cNvPr>
          <p:cNvSpPr txBox="1"/>
          <p:nvPr/>
        </p:nvSpPr>
        <p:spPr>
          <a:xfrm>
            <a:off x="5992014" y="3250928"/>
            <a:ext cx="2482272" cy="400110"/>
          </a:xfrm>
          <a:prstGeom prst="rect">
            <a:avLst/>
          </a:prstGeom>
          <a:noFill/>
        </p:spPr>
        <p:txBody>
          <a:bodyPr wrap="square" rtlCol="0">
            <a:spAutoFit/>
          </a:bodyPr>
          <a:lstStyle/>
          <a:p>
            <a:r>
              <a:rPr lang="en-GB" sz="2000" dirty="0">
                <a:latin typeface="Tiempos Headline Regular" panose="02020503060303060403" pitchFamily="18" charset="0"/>
              </a:rPr>
              <a:t>Role Details </a:t>
            </a:r>
          </a:p>
        </p:txBody>
      </p:sp>
      <p:sp>
        <p:nvSpPr>
          <p:cNvPr id="23" name="TextBox 22">
            <a:extLst>
              <a:ext uri="{FF2B5EF4-FFF2-40B4-BE49-F238E27FC236}">
                <a16:creationId xmlns:a16="http://schemas.microsoft.com/office/drawing/2014/main" id="{DB211076-04D8-486C-2B14-B4889BF5A26C}"/>
              </a:ext>
            </a:extLst>
          </p:cNvPr>
          <p:cNvSpPr txBox="1"/>
          <p:nvPr/>
        </p:nvSpPr>
        <p:spPr>
          <a:xfrm>
            <a:off x="10027328" y="1097567"/>
            <a:ext cx="1056443" cy="369332"/>
          </a:xfrm>
          <a:prstGeom prst="rect">
            <a:avLst/>
          </a:prstGeom>
          <a:noFill/>
        </p:spPr>
        <p:txBody>
          <a:bodyPr wrap="square" rtlCol="0">
            <a:spAutoFit/>
          </a:bodyPr>
          <a:lstStyle/>
          <a:p>
            <a:r>
              <a:rPr lang="en-GB" dirty="0">
                <a:latin typeface="TWK Lausanne 350" panose="02000503040000020004" pitchFamily="50" charset="0"/>
              </a:rPr>
              <a:t>4 - 5</a:t>
            </a:r>
          </a:p>
        </p:txBody>
      </p:sp>
      <p:sp>
        <p:nvSpPr>
          <p:cNvPr id="24" name="TextBox 23">
            <a:extLst>
              <a:ext uri="{FF2B5EF4-FFF2-40B4-BE49-F238E27FC236}">
                <a16:creationId xmlns:a16="http://schemas.microsoft.com/office/drawing/2014/main" id="{E9A114B4-FF78-8BD2-D1F9-299774C1549B}"/>
              </a:ext>
            </a:extLst>
          </p:cNvPr>
          <p:cNvSpPr txBox="1"/>
          <p:nvPr/>
        </p:nvSpPr>
        <p:spPr>
          <a:xfrm>
            <a:off x="10030423" y="1645153"/>
            <a:ext cx="909961" cy="369332"/>
          </a:xfrm>
          <a:prstGeom prst="rect">
            <a:avLst/>
          </a:prstGeom>
          <a:noFill/>
        </p:spPr>
        <p:txBody>
          <a:bodyPr wrap="square" rtlCol="0">
            <a:spAutoFit/>
          </a:bodyPr>
          <a:lstStyle/>
          <a:p>
            <a:r>
              <a:rPr lang="en-GB" dirty="0">
                <a:latin typeface="TWK Lausanne 350" panose="02000503040000020004" pitchFamily="50" charset="0"/>
              </a:rPr>
              <a:t>6 - 7</a:t>
            </a:r>
          </a:p>
        </p:txBody>
      </p:sp>
      <p:sp>
        <p:nvSpPr>
          <p:cNvPr id="25" name="TextBox 24">
            <a:extLst>
              <a:ext uri="{FF2B5EF4-FFF2-40B4-BE49-F238E27FC236}">
                <a16:creationId xmlns:a16="http://schemas.microsoft.com/office/drawing/2014/main" id="{5E43C70D-8C36-E5D0-E553-DBA6669B33A4}"/>
              </a:ext>
            </a:extLst>
          </p:cNvPr>
          <p:cNvSpPr txBox="1"/>
          <p:nvPr/>
        </p:nvSpPr>
        <p:spPr>
          <a:xfrm>
            <a:off x="10013098" y="2192739"/>
            <a:ext cx="767769" cy="369332"/>
          </a:xfrm>
          <a:prstGeom prst="rect">
            <a:avLst/>
          </a:prstGeom>
          <a:noFill/>
        </p:spPr>
        <p:txBody>
          <a:bodyPr wrap="square" rtlCol="0">
            <a:spAutoFit/>
          </a:bodyPr>
          <a:lstStyle/>
          <a:p>
            <a:r>
              <a:rPr lang="en-GB" dirty="0">
                <a:latin typeface="TWK Lausanne 350" panose="02000503040000020004" pitchFamily="50" charset="0"/>
              </a:rPr>
              <a:t>8 - 9</a:t>
            </a:r>
          </a:p>
        </p:txBody>
      </p:sp>
      <p:sp>
        <p:nvSpPr>
          <p:cNvPr id="26" name="TextBox 25">
            <a:extLst>
              <a:ext uri="{FF2B5EF4-FFF2-40B4-BE49-F238E27FC236}">
                <a16:creationId xmlns:a16="http://schemas.microsoft.com/office/drawing/2014/main" id="{9CEDFC17-CE47-46F5-6AF8-FB596EB45C8A}"/>
              </a:ext>
            </a:extLst>
          </p:cNvPr>
          <p:cNvSpPr txBox="1"/>
          <p:nvPr/>
        </p:nvSpPr>
        <p:spPr>
          <a:xfrm>
            <a:off x="10037081" y="3287911"/>
            <a:ext cx="448322" cy="369332"/>
          </a:xfrm>
          <a:prstGeom prst="rect">
            <a:avLst/>
          </a:prstGeom>
          <a:noFill/>
        </p:spPr>
        <p:txBody>
          <a:bodyPr wrap="square" rtlCol="0">
            <a:spAutoFit/>
          </a:bodyPr>
          <a:lstStyle/>
          <a:p>
            <a:r>
              <a:rPr lang="en-GB" dirty="0">
                <a:latin typeface="TWK Lausanne 350" panose="02000503040000020004" pitchFamily="50" charset="0"/>
              </a:rPr>
              <a:t>11</a:t>
            </a:r>
          </a:p>
        </p:txBody>
      </p:sp>
      <p:sp>
        <p:nvSpPr>
          <p:cNvPr id="27" name="TextBox 26">
            <a:extLst>
              <a:ext uri="{FF2B5EF4-FFF2-40B4-BE49-F238E27FC236}">
                <a16:creationId xmlns:a16="http://schemas.microsoft.com/office/drawing/2014/main" id="{16AA55DB-6131-06EE-1F07-F1AAAB122A91}"/>
              </a:ext>
            </a:extLst>
          </p:cNvPr>
          <p:cNvSpPr txBox="1"/>
          <p:nvPr/>
        </p:nvSpPr>
        <p:spPr>
          <a:xfrm>
            <a:off x="10013098" y="4383083"/>
            <a:ext cx="448322" cy="369332"/>
          </a:xfrm>
          <a:prstGeom prst="rect">
            <a:avLst/>
          </a:prstGeom>
          <a:noFill/>
        </p:spPr>
        <p:txBody>
          <a:bodyPr wrap="square" rtlCol="0">
            <a:spAutoFit/>
          </a:bodyPr>
          <a:lstStyle/>
          <a:p>
            <a:r>
              <a:rPr lang="en-GB" dirty="0">
                <a:latin typeface="TWK Lausanne 350" panose="02000503040000020004" pitchFamily="50" charset="0"/>
              </a:rPr>
              <a:t>13</a:t>
            </a:r>
          </a:p>
        </p:txBody>
      </p:sp>
      <p:sp>
        <p:nvSpPr>
          <p:cNvPr id="28" name="TextBox 27">
            <a:extLst>
              <a:ext uri="{FF2B5EF4-FFF2-40B4-BE49-F238E27FC236}">
                <a16:creationId xmlns:a16="http://schemas.microsoft.com/office/drawing/2014/main" id="{1A90BB0E-4644-A113-F80D-48255D07A458}"/>
              </a:ext>
            </a:extLst>
          </p:cNvPr>
          <p:cNvSpPr txBox="1"/>
          <p:nvPr/>
        </p:nvSpPr>
        <p:spPr>
          <a:xfrm>
            <a:off x="10013098" y="4930672"/>
            <a:ext cx="448322" cy="369332"/>
          </a:xfrm>
          <a:prstGeom prst="rect">
            <a:avLst/>
          </a:prstGeom>
          <a:noFill/>
        </p:spPr>
        <p:txBody>
          <a:bodyPr wrap="square" rtlCol="0">
            <a:spAutoFit/>
          </a:bodyPr>
          <a:lstStyle/>
          <a:p>
            <a:r>
              <a:rPr lang="en-GB" dirty="0">
                <a:latin typeface="TWK Lausanne 350" panose="02000503040000020004" pitchFamily="50" charset="0"/>
              </a:rPr>
              <a:t>14</a:t>
            </a:r>
          </a:p>
        </p:txBody>
      </p:sp>
      <p:sp>
        <p:nvSpPr>
          <p:cNvPr id="29" name="TextBox 28">
            <a:extLst>
              <a:ext uri="{FF2B5EF4-FFF2-40B4-BE49-F238E27FC236}">
                <a16:creationId xmlns:a16="http://schemas.microsoft.com/office/drawing/2014/main" id="{B2274758-C4AA-3B44-E0CF-CBBC5468E0BE}"/>
              </a:ext>
            </a:extLst>
          </p:cNvPr>
          <p:cNvSpPr txBox="1"/>
          <p:nvPr/>
        </p:nvSpPr>
        <p:spPr>
          <a:xfrm>
            <a:off x="5976456" y="3821090"/>
            <a:ext cx="2482272" cy="400110"/>
          </a:xfrm>
          <a:prstGeom prst="rect">
            <a:avLst/>
          </a:prstGeom>
          <a:noFill/>
        </p:spPr>
        <p:txBody>
          <a:bodyPr wrap="square" rtlCol="0">
            <a:spAutoFit/>
          </a:bodyPr>
          <a:lstStyle/>
          <a:p>
            <a:r>
              <a:rPr lang="en-GB" sz="2000" dirty="0">
                <a:latin typeface="Tiempos Headline Regular" panose="02020503060303060403" pitchFamily="18" charset="0"/>
              </a:rPr>
              <a:t>Our People Benefits </a:t>
            </a:r>
          </a:p>
        </p:txBody>
      </p:sp>
      <p:sp>
        <p:nvSpPr>
          <p:cNvPr id="30" name="TextBox 29">
            <a:extLst>
              <a:ext uri="{FF2B5EF4-FFF2-40B4-BE49-F238E27FC236}">
                <a16:creationId xmlns:a16="http://schemas.microsoft.com/office/drawing/2014/main" id="{43B1C631-688E-633D-6642-3719B8E8038A}"/>
              </a:ext>
            </a:extLst>
          </p:cNvPr>
          <p:cNvSpPr txBox="1"/>
          <p:nvPr/>
        </p:nvSpPr>
        <p:spPr>
          <a:xfrm>
            <a:off x="10013098" y="3835497"/>
            <a:ext cx="448322" cy="369332"/>
          </a:xfrm>
          <a:prstGeom prst="rect">
            <a:avLst/>
          </a:prstGeom>
          <a:noFill/>
        </p:spPr>
        <p:txBody>
          <a:bodyPr wrap="square" rtlCol="0">
            <a:spAutoFit/>
          </a:bodyPr>
          <a:lstStyle/>
          <a:p>
            <a:r>
              <a:rPr lang="en-GB" dirty="0">
                <a:latin typeface="TWK Lausanne 350" panose="02000503040000020004" pitchFamily="50" charset="0"/>
              </a:rPr>
              <a:t>12</a:t>
            </a:r>
          </a:p>
        </p:txBody>
      </p:sp>
      <p:sp>
        <p:nvSpPr>
          <p:cNvPr id="31" name="TextBox 30">
            <a:extLst>
              <a:ext uri="{FF2B5EF4-FFF2-40B4-BE49-F238E27FC236}">
                <a16:creationId xmlns:a16="http://schemas.microsoft.com/office/drawing/2014/main" id="{0F5FB8C2-C14F-E38D-1F05-812C83ECA74B}"/>
              </a:ext>
            </a:extLst>
          </p:cNvPr>
          <p:cNvSpPr txBox="1"/>
          <p:nvPr/>
        </p:nvSpPr>
        <p:spPr>
          <a:xfrm>
            <a:off x="10013097" y="2740325"/>
            <a:ext cx="927287" cy="369332"/>
          </a:xfrm>
          <a:prstGeom prst="rect">
            <a:avLst/>
          </a:prstGeom>
          <a:noFill/>
        </p:spPr>
        <p:txBody>
          <a:bodyPr wrap="square" rtlCol="0">
            <a:spAutoFit/>
          </a:bodyPr>
          <a:lstStyle/>
          <a:p>
            <a:r>
              <a:rPr lang="en-GB" dirty="0">
                <a:latin typeface="TWK Lausanne 350" panose="02000503040000020004" pitchFamily="50" charset="0"/>
              </a:rPr>
              <a:t>10</a:t>
            </a:r>
          </a:p>
        </p:txBody>
      </p:sp>
      <p:sp>
        <p:nvSpPr>
          <p:cNvPr id="32" name="TextBox 31">
            <a:extLst>
              <a:ext uri="{FF2B5EF4-FFF2-40B4-BE49-F238E27FC236}">
                <a16:creationId xmlns:a16="http://schemas.microsoft.com/office/drawing/2014/main" id="{1E3C13C7-A776-4C5D-47C4-9C141EDF1966}"/>
              </a:ext>
            </a:extLst>
          </p:cNvPr>
          <p:cNvSpPr txBox="1"/>
          <p:nvPr/>
        </p:nvSpPr>
        <p:spPr>
          <a:xfrm>
            <a:off x="5992014" y="2680766"/>
            <a:ext cx="2811208" cy="400110"/>
          </a:xfrm>
          <a:prstGeom prst="rect">
            <a:avLst/>
          </a:prstGeom>
          <a:noFill/>
        </p:spPr>
        <p:txBody>
          <a:bodyPr wrap="square" rtlCol="0">
            <a:spAutoFit/>
          </a:bodyPr>
          <a:lstStyle/>
          <a:p>
            <a:r>
              <a:rPr lang="en-GB" sz="2000" dirty="0">
                <a:latin typeface="Tiempos Headline Regular" panose="02020503060303060403" pitchFamily="18" charset="0"/>
              </a:rPr>
              <a:t>Requirements</a:t>
            </a:r>
          </a:p>
        </p:txBody>
      </p:sp>
      <p:sp>
        <p:nvSpPr>
          <p:cNvPr id="33" name="TextBox 32">
            <a:extLst>
              <a:ext uri="{FF2B5EF4-FFF2-40B4-BE49-F238E27FC236}">
                <a16:creationId xmlns:a16="http://schemas.microsoft.com/office/drawing/2014/main" id="{05E3CDE0-20FB-55A8-DD7F-77CD79C718E3}"/>
              </a:ext>
            </a:extLst>
          </p:cNvPr>
          <p:cNvSpPr txBox="1"/>
          <p:nvPr/>
        </p:nvSpPr>
        <p:spPr>
          <a:xfrm>
            <a:off x="5992014" y="1632704"/>
            <a:ext cx="3767806" cy="400110"/>
          </a:xfrm>
          <a:prstGeom prst="rect">
            <a:avLst/>
          </a:prstGeom>
          <a:noFill/>
        </p:spPr>
        <p:txBody>
          <a:bodyPr wrap="square" rtlCol="0">
            <a:spAutoFit/>
          </a:bodyPr>
          <a:lstStyle/>
          <a:p>
            <a:r>
              <a:rPr lang="en-GB" sz="2000" dirty="0">
                <a:latin typeface="Tiempos Headline Regular" panose="02020503060303060403" pitchFamily="18" charset="0"/>
              </a:rPr>
              <a:t>Our Vision, Mission and Values</a:t>
            </a:r>
          </a:p>
        </p:txBody>
      </p:sp>
      <p:sp>
        <p:nvSpPr>
          <p:cNvPr id="34" name="TextBox 33">
            <a:extLst>
              <a:ext uri="{FF2B5EF4-FFF2-40B4-BE49-F238E27FC236}">
                <a16:creationId xmlns:a16="http://schemas.microsoft.com/office/drawing/2014/main" id="{F3E32CFC-75B0-9473-3A5E-8568EF518A97}"/>
              </a:ext>
            </a:extLst>
          </p:cNvPr>
          <p:cNvSpPr txBox="1"/>
          <p:nvPr/>
        </p:nvSpPr>
        <p:spPr>
          <a:xfrm>
            <a:off x="5991225" y="4391252"/>
            <a:ext cx="2482272" cy="400110"/>
          </a:xfrm>
          <a:prstGeom prst="rect">
            <a:avLst/>
          </a:prstGeom>
          <a:noFill/>
        </p:spPr>
        <p:txBody>
          <a:bodyPr wrap="square" rtlCol="0">
            <a:spAutoFit/>
          </a:bodyPr>
          <a:lstStyle/>
          <a:p>
            <a:r>
              <a:rPr lang="en-GB" sz="2000" dirty="0">
                <a:latin typeface="Tiempos Headline Regular" panose="02020503060303060403" pitchFamily="18" charset="0"/>
              </a:rPr>
              <a:t>How to Apply</a:t>
            </a:r>
          </a:p>
        </p:txBody>
      </p:sp>
    </p:spTree>
    <p:extLst>
      <p:ext uri="{BB962C8B-B14F-4D97-AF65-F5344CB8AC3E}">
        <p14:creationId xmlns:p14="http://schemas.microsoft.com/office/powerpoint/2010/main" val="129951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4332F7-4A3B-6540-365F-F23EBAE18E4F}"/>
              </a:ext>
            </a:extLst>
          </p:cNvPr>
          <p:cNvSpPr txBox="1"/>
          <p:nvPr/>
        </p:nvSpPr>
        <p:spPr>
          <a:xfrm>
            <a:off x="5867612" y="1082351"/>
            <a:ext cx="6117243" cy="5140703"/>
          </a:xfrm>
          <a:prstGeom prst="rect">
            <a:avLst/>
          </a:prstGeom>
          <a:noFill/>
        </p:spPr>
        <p:txBody>
          <a:bodyPr wrap="square" rtlCol="0">
            <a:spAutoFit/>
          </a:bodyPr>
          <a:lstStyle/>
          <a:p>
            <a:pPr>
              <a:lnSpc>
                <a:spcPts val="1800"/>
              </a:lnSpc>
            </a:pPr>
            <a:r>
              <a:rPr lang="en-GB" sz="1400" b="0" i="0" dirty="0">
                <a:effectLst/>
                <a:latin typeface="TWK Lausanne 350" panose="02000503040000020004" pitchFamily="50" charset="0"/>
              </a:rPr>
              <a:t>We are Right There, a charity celebrating our 200th anniversary in 2024.</a:t>
            </a:r>
            <a:r>
              <a:rPr lang="en-GB" sz="1400" dirty="0">
                <a:latin typeface="TWK Lausanne 350" panose="02000503040000020004" pitchFamily="50" charset="0"/>
              </a:rPr>
              <a:t> </a:t>
            </a:r>
            <a:r>
              <a:rPr lang="en-GB" sz="1400" b="0" i="0" dirty="0">
                <a:effectLst/>
                <a:latin typeface="TWK Lausanne 350" panose="02000503040000020004" pitchFamily="50" charset="0"/>
              </a:rPr>
              <a:t>We provide tailored support for people, at home, and in the community. We are here for people who are living with the effects of homelessness, poverty, addiction, or family breakdowns. Last year we supported almost 4,000 individuals, helping to prevent them from becoming homeless or separated from the people they love.</a:t>
            </a:r>
          </a:p>
          <a:p>
            <a:pPr>
              <a:lnSpc>
                <a:spcPts val="1800"/>
              </a:lnSpc>
            </a:pPr>
            <a:endParaRPr lang="en-GB" sz="1400" b="0" i="0" dirty="0">
              <a:effectLst/>
              <a:latin typeface="TWK Lausanne 350" panose="02000503040000020004" pitchFamily="50" charset="0"/>
            </a:endParaRPr>
          </a:p>
          <a:p>
            <a:pPr>
              <a:lnSpc>
                <a:spcPts val="1800"/>
              </a:lnSpc>
            </a:pPr>
            <a:r>
              <a:rPr lang="en-GB" sz="1400" b="0" i="0" dirty="0">
                <a:effectLst/>
                <a:latin typeface="TWK Lausanne 350" panose="02000503040000020004" pitchFamily="50" charset="0"/>
              </a:rPr>
              <a:t>We are here to offer the right support at the right time, including breaking down financial barriers; accessing the private rental market; linking up with local health, employment and training services to help people make connections within the community; and, helping people feel happier, safer, and more confident to take steps to improve their</a:t>
            </a:r>
            <a:r>
              <a:rPr lang="en-GB" sz="1400" dirty="0">
                <a:latin typeface="TWK Lausanne 350" panose="02000503040000020004" pitchFamily="50" charset="0"/>
              </a:rPr>
              <a:t> </a:t>
            </a:r>
            <a:r>
              <a:rPr lang="en-GB" sz="1400" b="0" i="0" dirty="0">
                <a:effectLst/>
                <a:latin typeface="TWK Lausanne 350" panose="02000503040000020004" pitchFamily="50" charset="0"/>
              </a:rPr>
              <a:t>own lives.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Every person’s story is unique, and everyone’s route home is different, so we tailor our response to the individual. We want to challenge stereotypes – it doesn’t matter what the situation is – we’re not here to judge, only to help.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Our approach is about creating trusting relationships and nurturing people’s strengths, and our 200 dedicated staff, mentors and volunteers play a crucial role in this.</a:t>
            </a:r>
            <a:br>
              <a:rPr lang="en-GB" sz="1000" dirty="0"/>
            </a:br>
            <a:endParaRPr lang="en-GB" sz="1000" dirty="0">
              <a:latin typeface="TWK Lausanne 350" panose="02000503040000020004" pitchFamily="50" charset="0"/>
            </a:endParaRPr>
          </a:p>
        </p:txBody>
      </p:sp>
      <p:pic>
        <p:nvPicPr>
          <p:cNvPr id="4" name="Picture 3" descr="A young child and a young child drawing on a table&#10;&#10;Description automatically generated">
            <a:extLst>
              <a:ext uri="{FF2B5EF4-FFF2-40B4-BE49-F238E27FC236}">
                <a16:creationId xmlns:a16="http://schemas.microsoft.com/office/drawing/2014/main" id="{793E05E5-5413-C1D9-B381-723C325FF091}"/>
              </a:ext>
            </a:extLst>
          </p:cNvPr>
          <p:cNvPicPr>
            <a:picLocks noChangeAspect="1"/>
          </p:cNvPicPr>
          <p:nvPr/>
        </p:nvPicPr>
        <p:blipFill rotWithShape="1">
          <a:blip r:embed="rId2"/>
          <a:srcRect l="21019" r="12315"/>
          <a:stretch/>
        </p:blipFill>
        <p:spPr>
          <a:xfrm>
            <a:off x="0" y="1361570"/>
            <a:ext cx="5496430" cy="5496430"/>
          </a:xfrm>
          <a:prstGeom prst="rect">
            <a:avLst/>
          </a:prstGeom>
        </p:spPr>
      </p:pic>
      <p:pic>
        <p:nvPicPr>
          <p:cNvPr id="7" name="Picture 6" descr="A black circle on a pink background&#10;&#10;Description automatically generated">
            <a:extLst>
              <a:ext uri="{FF2B5EF4-FFF2-40B4-BE49-F238E27FC236}">
                <a16:creationId xmlns:a16="http://schemas.microsoft.com/office/drawing/2014/main" id="{A096FB00-8410-145C-08BB-ED4019B4AFC4}"/>
              </a:ext>
            </a:extLst>
          </p:cNvPr>
          <p:cNvPicPr>
            <a:picLocks noChangeAspect="1"/>
          </p:cNvPicPr>
          <p:nvPr/>
        </p:nvPicPr>
        <p:blipFill>
          <a:blip r:embed="rId3"/>
          <a:stretch>
            <a:fillRect/>
          </a:stretch>
        </p:blipFill>
        <p:spPr>
          <a:xfrm>
            <a:off x="1" y="1082351"/>
            <a:ext cx="5806660" cy="5806660"/>
          </a:xfrm>
          <a:prstGeom prst="rect">
            <a:avLst/>
          </a:prstGeom>
        </p:spPr>
      </p:pic>
      <p:sp>
        <p:nvSpPr>
          <p:cNvPr id="8" name="TextBox 7">
            <a:extLst>
              <a:ext uri="{FF2B5EF4-FFF2-40B4-BE49-F238E27FC236}">
                <a16:creationId xmlns:a16="http://schemas.microsoft.com/office/drawing/2014/main" id="{1B105AC8-B580-4D3F-3D86-E9AA1ECBFFE1}"/>
              </a:ext>
            </a:extLst>
          </p:cNvPr>
          <p:cNvSpPr txBox="1"/>
          <p:nvPr/>
        </p:nvSpPr>
        <p:spPr>
          <a:xfrm>
            <a:off x="270588" y="251927"/>
            <a:ext cx="4721290" cy="584775"/>
          </a:xfrm>
          <a:prstGeom prst="rect">
            <a:avLst/>
          </a:prstGeom>
          <a:noFill/>
        </p:spPr>
        <p:txBody>
          <a:bodyPr wrap="square" rtlCol="0">
            <a:spAutoFit/>
          </a:bodyPr>
          <a:lstStyle/>
          <a:p>
            <a:r>
              <a:rPr lang="en-GB" sz="3200" dirty="0">
                <a:latin typeface="Tiempos Headline Regular" panose="02020503060303060403" pitchFamily="18" charset="0"/>
              </a:rPr>
              <a:t>About Right There</a:t>
            </a:r>
            <a:endParaRPr lang="en-GB" sz="3200" dirty="0"/>
          </a:p>
        </p:txBody>
      </p:sp>
    </p:spTree>
    <p:extLst>
      <p:ext uri="{BB962C8B-B14F-4D97-AF65-F5344CB8AC3E}">
        <p14:creationId xmlns:p14="http://schemas.microsoft.com/office/powerpoint/2010/main" val="3167426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7166CB-1A0C-CE52-B3C0-8A232153D8FA}"/>
              </a:ext>
            </a:extLst>
          </p:cNvPr>
          <p:cNvSpPr/>
          <p:nvPr/>
        </p:nvSpPr>
        <p:spPr>
          <a:xfrm>
            <a:off x="0" y="0"/>
            <a:ext cx="12192000" cy="6858000"/>
          </a:xfrm>
          <a:prstGeom prst="rect">
            <a:avLst/>
          </a:prstGeom>
          <a:solidFill>
            <a:srgbClr val="F7F5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A group of people sitting on a couch&#10;&#10;Description automatically generated">
            <a:hlinkClick r:id="" action="ppaction://noaction" highlightClick="1"/>
            <a:extLst>
              <a:ext uri="{FF2B5EF4-FFF2-40B4-BE49-F238E27FC236}">
                <a16:creationId xmlns:a16="http://schemas.microsoft.com/office/drawing/2014/main" id="{7009D74A-110B-A4D6-0AB2-CE0D8043A0ED}"/>
              </a:ext>
            </a:extLst>
          </p:cNvPr>
          <p:cNvPicPr>
            <a:picLocks noChangeAspect="1"/>
          </p:cNvPicPr>
          <p:nvPr/>
        </p:nvPicPr>
        <p:blipFill rotWithShape="1">
          <a:blip r:embed="rId2"/>
          <a:srcRect l="27580" r="5754"/>
          <a:stretch/>
        </p:blipFill>
        <p:spPr>
          <a:xfrm>
            <a:off x="4450532" y="1079235"/>
            <a:ext cx="3290935" cy="3290935"/>
          </a:xfrm>
          <a:prstGeom prst="actionButtonBlank">
            <a:avLst/>
          </a:prstGeom>
        </p:spPr>
      </p:pic>
      <p:pic>
        <p:nvPicPr>
          <p:cNvPr id="15" name="Picture 14" descr="Two people walking on a path&#10;&#10;Description automatically generated">
            <a:extLst>
              <a:ext uri="{FF2B5EF4-FFF2-40B4-BE49-F238E27FC236}">
                <a16:creationId xmlns:a16="http://schemas.microsoft.com/office/drawing/2014/main" id="{295D0CF0-BE62-7565-2E37-9FED9EBEEEE1}"/>
              </a:ext>
            </a:extLst>
          </p:cNvPr>
          <p:cNvPicPr>
            <a:picLocks noChangeAspect="1"/>
          </p:cNvPicPr>
          <p:nvPr/>
        </p:nvPicPr>
        <p:blipFill rotWithShape="1">
          <a:blip r:embed="rId3"/>
          <a:srcRect t="8936" b="16064"/>
          <a:stretch/>
        </p:blipFill>
        <p:spPr>
          <a:xfrm>
            <a:off x="964873" y="1079234"/>
            <a:ext cx="3290935" cy="3290935"/>
          </a:xfrm>
          <a:prstGeom prst="rect">
            <a:avLst/>
          </a:prstGeom>
        </p:spPr>
      </p:pic>
      <p:pic>
        <p:nvPicPr>
          <p:cNvPr id="17" name="Picture 16" descr="A person smiling at the camera&#10;&#10;Description automatically generated">
            <a:extLst>
              <a:ext uri="{FF2B5EF4-FFF2-40B4-BE49-F238E27FC236}">
                <a16:creationId xmlns:a16="http://schemas.microsoft.com/office/drawing/2014/main" id="{B2E04E9F-4BB4-69DA-4B22-175D908E1429}"/>
              </a:ext>
            </a:extLst>
          </p:cNvPr>
          <p:cNvPicPr>
            <a:picLocks noChangeAspect="1"/>
          </p:cNvPicPr>
          <p:nvPr/>
        </p:nvPicPr>
        <p:blipFill rotWithShape="1">
          <a:blip r:embed="rId4"/>
          <a:srcRect l="23835" t="-540" r="20255" b="540"/>
          <a:stretch/>
        </p:blipFill>
        <p:spPr>
          <a:xfrm>
            <a:off x="7936191" y="1041134"/>
            <a:ext cx="3328684" cy="3328684"/>
          </a:xfrm>
          <a:prstGeom prst="rect">
            <a:avLst/>
          </a:prstGeom>
        </p:spPr>
      </p:pic>
      <p:sp>
        <p:nvSpPr>
          <p:cNvPr id="18" name="TextBox 17">
            <a:extLst>
              <a:ext uri="{FF2B5EF4-FFF2-40B4-BE49-F238E27FC236}">
                <a16:creationId xmlns:a16="http://schemas.microsoft.com/office/drawing/2014/main" id="{FFD2C2C3-DB1F-B7B3-4E43-826BF22E6BB1}"/>
              </a:ext>
            </a:extLst>
          </p:cNvPr>
          <p:cNvSpPr txBox="1"/>
          <p:nvPr/>
        </p:nvSpPr>
        <p:spPr>
          <a:xfrm>
            <a:off x="964873"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For People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tailored support for children and adults to help individuals and families feel happier, create stronger bonds and stay together.</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F1B1635-2B15-3F4D-6967-C110DDF39F91}"/>
              </a:ext>
            </a:extLst>
          </p:cNvPr>
          <p:cNvSpPr txBox="1"/>
          <p:nvPr/>
        </p:nvSpPr>
        <p:spPr>
          <a:xfrm>
            <a:off x="4408208"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At Home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safe and supportive places to call home for people of all ages, from any circumstances, for as long as they might need it.</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C6E31877-2B59-2F0E-E180-CE5616B8C807}"/>
              </a:ext>
            </a:extLst>
          </p:cNvPr>
          <p:cNvSpPr txBox="1"/>
          <p:nvPr/>
        </p:nvSpPr>
        <p:spPr>
          <a:xfrm>
            <a:off x="7936191" y="4450895"/>
            <a:ext cx="3328684"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In The Community</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the tools for people to live independently and build their lives within their community, creating their own safe and secure homes.</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FE19686-4F64-C09A-120F-B3D8D8B38F2A}"/>
              </a:ext>
            </a:extLst>
          </p:cNvPr>
          <p:cNvSpPr txBox="1"/>
          <p:nvPr/>
        </p:nvSpPr>
        <p:spPr>
          <a:xfrm>
            <a:off x="440973" y="262081"/>
            <a:ext cx="4338734" cy="584775"/>
          </a:xfrm>
          <a:prstGeom prst="rect">
            <a:avLst/>
          </a:prstGeom>
          <a:noFill/>
        </p:spPr>
        <p:txBody>
          <a:bodyPr wrap="square" rtlCol="0">
            <a:spAutoFit/>
          </a:bodyPr>
          <a:lstStyle/>
          <a:p>
            <a:r>
              <a:rPr lang="en-GB" sz="3200" dirty="0">
                <a:latin typeface="Tiempos Headline Regular" panose="02020503060303060403" pitchFamily="18" charset="0"/>
              </a:rPr>
              <a:t>Our key areas of focus</a:t>
            </a:r>
            <a:endParaRPr lang="en-GB" sz="3200" dirty="0"/>
          </a:p>
        </p:txBody>
      </p:sp>
    </p:spTree>
    <p:extLst>
      <p:ext uri="{BB962C8B-B14F-4D97-AF65-F5344CB8AC3E}">
        <p14:creationId xmlns:p14="http://schemas.microsoft.com/office/powerpoint/2010/main" val="185981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2E0543-43F0-6234-500A-93AD50C83956}"/>
              </a:ext>
            </a:extLst>
          </p:cNvPr>
          <p:cNvGrpSpPr/>
          <p:nvPr/>
        </p:nvGrpSpPr>
        <p:grpSpPr>
          <a:xfrm>
            <a:off x="0" y="0"/>
            <a:ext cx="5607698" cy="5607698"/>
            <a:chOff x="0" y="0"/>
            <a:chExt cx="5607698" cy="5607698"/>
          </a:xfrm>
        </p:grpSpPr>
        <p:pic>
          <p:nvPicPr>
            <p:cNvPr id="6" name="Picture 5" descr="A black hexagon on a yellow background&#10;&#10;Description automatically generated">
              <a:extLst>
                <a:ext uri="{FF2B5EF4-FFF2-40B4-BE49-F238E27FC236}">
                  <a16:creationId xmlns:a16="http://schemas.microsoft.com/office/drawing/2014/main" id="{4C9D0DDD-2711-62C2-91A9-9C20F5247609}"/>
                </a:ext>
              </a:extLst>
            </p:cNvPr>
            <p:cNvPicPr>
              <a:picLocks noChangeAspect="1"/>
            </p:cNvPicPr>
            <p:nvPr/>
          </p:nvPicPr>
          <p:blipFill>
            <a:blip r:embed="rId2"/>
            <a:stretch>
              <a:fillRect/>
            </a:stretch>
          </p:blipFill>
          <p:spPr>
            <a:xfrm>
              <a:off x="0" y="0"/>
              <a:ext cx="5607698" cy="5607698"/>
            </a:xfrm>
            <a:prstGeom prst="rect">
              <a:avLst/>
            </a:prstGeom>
          </p:spPr>
        </p:pic>
        <p:sp>
          <p:nvSpPr>
            <p:cNvPr id="4" name="TextBox 3">
              <a:extLst>
                <a:ext uri="{FF2B5EF4-FFF2-40B4-BE49-F238E27FC236}">
                  <a16:creationId xmlns:a16="http://schemas.microsoft.com/office/drawing/2014/main" id="{A80E96F2-FFBF-979C-E5AE-3925C6446B5F}"/>
                </a:ext>
              </a:extLst>
            </p:cNvPr>
            <p:cNvSpPr txBox="1"/>
            <p:nvPr/>
          </p:nvSpPr>
          <p:spPr>
            <a:xfrm>
              <a:off x="1135548" y="1834353"/>
              <a:ext cx="3336601" cy="1938992"/>
            </a:xfrm>
            <a:prstGeom prst="rect">
              <a:avLst/>
            </a:prstGeom>
            <a:noFill/>
          </p:spPr>
          <p:txBody>
            <a:bodyPr wrap="square" rtlCol="0">
              <a:spAutoFit/>
            </a:bodyPr>
            <a:lstStyle/>
            <a:p>
              <a:pPr algn="ctr"/>
              <a:r>
                <a:rPr lang="en-GB" sz="4000" dirty="0">
                  <a:latin typeface="TWK Lausanne 500" panose="02000503040000020004" pitchFamily="50" charset="0"/>
                </a:rPr>
                <a:t>Our Vision</a:t>
              </a:r>
              <a:br>
                <a:rPr lang="en-GB" sz="2400" dirty="0">
                  <a:latin typeface="TWK Lausanne 500" panose="02000503040000020004" pitchFamily="50" charset="0"/>
                </a:rPr>
              </a:br>
              <a:r>
                <a:rPr lang="en-GB" sz="2000" dirty="0">
                  <a:latin typeface="Tiempos Headline Regular" panose="02020503060303060403" pitchFamily="18" charset="0"/>
                </a:rPr>
                <a:t>A world where everyone has an equal chance to create a safe and supportive place to call home. </a:t>
              </a:r>
              <a:endParaRPr lang="en-GB" dirty="0">
                <a:latin typeface="TWK Lausanne 350" panose="02000503040000020004" pitchFamily="50" charset="0"/>
              </a:endParaRPr>
            </a:p>
          </p:txBody>
        </p:sp>
      </p:grpSp>
      <p:grpSp>
        <p:nvGrpSpPr>
          <p:cNvPr id="7" name="Group 6">
            <a:extLst>
              <a:ext uri="{FF2B5EF4-FFF2-40B4-BE49-F238E27FC236}">
                <a16:creationId xmlns:a16="http://schemas.microsoft.com/office/drawing/2014/main" id="{B5C8BFE7-186A-4B09-7FB3-F067C67DF249}"/>
              </a:ext>
            </a:extLst>
          </p:cNvPr>
          <p:cNvGrpSpPr/>
          <p:nvPr/>
        </p:nvGrpSpPr>
        <p:grpSpPr>
          <a:xfrm>
            <a:off x="6584304" y="1250302"/>
            <a:ext cx="5607698" cy="5607698"/>
            <a:chOff x="0" y="0"/>
            <a:chExt cx="5607698" cy="5607698"/>
          </a:xfrm>
        </p:grpSpPr>
        <p:pic>
          <p:nvPicPr>
            <p:cNvPr id="8" name="Picture 7" descr="A black hexagon on a yellow background&#10;&#10;Description automatically generated">
              <a:extLst>
                <a:ext uri="{FF2B5EF4-FFF2-40B4-BE49-F238E27FC236}">
                  <a16:creationId xmlns:a16="http://schemas.microsoft.com/office/drawing/2014/main" id="{40657722-C016-1826-C5A5-6EC41EAE8D3F}"/>
                </a:ext>
              </a:extLst>
            </p:cNvPr>
            <p:cNvPicPr>
              <a:picLocks noChangeAspect="1"/>
            </p:cNvPicPr>
            <p:nvPr/>
          </p:nvPicPr>
          <p:blipFill>
            <a:blip r:embed="rId2"/>
            <a:stretch>
              <a:fillRect/>
            </a:stretch>
          </p:blipFill>
          <p:spPr>
            <a:xfrm>
              <a:off x="0" y="0"/>
              <a:ext cx="5607698" cy="5607698"/>
            </a:xfrm>
            <a:prstGeom prst="rect">
              <a:avLst/>
            </a:prstGeom>
          </p:spPr>
        </p:pic>
        <p:sp>
          <p:nvSpPr>
            <p:cNvPr id="9" name="TextBox 8">
              <a:extLst>
                <a:ext uri="{FF2B5EF4-FFF2-40B4-BE49-F238E27FC236}">
                  <a16:creationId xmlns:a16="http://schemas.microsoft.com/office/drawing/2014/main" id="{EBBBD3F6-C8C7-EA5D-D86B-2B244BE0D74B}"/>
                </a:ext>
              </a:extLst>
            </p:cNvPr>
            <p:cNvSpPr txBox="1"/>
            <p:nvPr/>
          </p:nvSpPr>
          <p:spPr>
            <a:xfrm>
              <a:off x="1135548" y="1218799"/>
              <a:ext cx="3336601" cy="3170099"/>
            </a:xfrm>
            <a:prstGeom prst="rect">
              <a:avLst/>
            </a:prstGeom>
            <a:noFill/>
          </p:spPr>
          <p:txBody>
            <a:bodyPr wrap="square" rtlCol="0">
              <a:spAutoFit/>
            </a:bodyPr>
            <a:lstStyle/>
            <a:p>
              <a:pPr algn="ctr"/>
              <a:r>
                <a:rPr lang="en-GB" sz="4000" dirty="0">
                  <a:latin typeface="TWK Lausanne 500" panose="02000503040000020004" pitchFamily="50" charset="0"/>
                </a:rPr>
                <a:t>Our Mission</a:t>
              </a:r>
              <a:br>
                <a:rPr lang="en-GB" sz="2400" dirty="0">
                  <a:latin typeface="TWK Lausanne 500" panose="02000503040000020004" pitchFamily="50" charset="0"/>
                </a:rPr>
              </a:br>
              <a:r>
                <a:rPr lang="en-GB" sz="2000" dirty="0">
                  <a:latin typeface="Tiempos Headline Regular" panose="02020503060303060403" pitchFamily="18" charset="0"/>
                  <a:cs typeface="Utsaah" panose="020B0502040204020203" pitchFamily="34" charset="0"/>
                </a:rPr>
                <a:t>We meet people where </a:t>
              </a:r>
            </a:p>
            <a:p>
              <a:pPr algn="ctr"/>
              <a:r>
                <a:rPr lang="en-GB" sz="2000" dirty="0">
                  <a:latin typeface="Tiempos Headline Regular" panose="02020503060303060403" pitchFamily="18" charset="0"/>
                  <a:cs typeface="Utsaah" panose="020B0502040204020203" pitchFamily="34" charset="0"/>
                </a:rPr>
                <a:t>they are in life with no judgement; walking alongside those who need support, and preventing them becoming homeless </a:t>
              </a:r>
            </a:p>
            <a:p>
              <a:pPr algn="ctr"/>
              <a:r>
                <a:rPr lang="en-GB" sz="2000" dirty="0">
                  <a:latin typeface="Tiempos Headline Regular" panose="02020503060303060403" pitchFamily="18" charset="0"/>
                  <a:cs typeface="Utsaah" panose="020B0502040204020203" pitchFamily="34" charset="0"/>
                </a:rPr>
                <a:t>or separated from the people they love. </a:t>
              </a:r>
              <a:endParaRPr lang="en-GB" dirty="0">
                <a:latin typeface="TWK Lausanne 350" panose="02000503040000020004" pitchFamily="50" charset="0"/>
              </a:endParaRPr>
            </a:p>
          </p:txBody>
        </p:sp>
      </p:grpSp>
    </p:spTree>
    <p:extLst>
      <p:ext uri="{BB962C8B-B14F-4D97-AF65-F5344CB8AC3E}">
        <p14:creationId xmlns:p14="http://schemas.microsoft.com/office/powerpoint/2010/main" val="591676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CB67C2D-3758-5316-EF13-50C8C8078AC4}"/>
              </a:ext>
            </a:extLst>
          </p:cNvPr>
          <p:cNvGrpSpPr/>
          <p:nvPr/>
        </p:nvGrpSpPr>
        <p:grpSpPr>
          <a:xfrm>
            <a:off x="936867" y="13375"/>
            <a:ext cx="10318266" cy="6831250"/>
            <a:chOff x="2074505" y="0"/>
            <a:chExt cx="8766112" cy="580364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4E689AF0-B92C-4A66-A064-42A57785F060}"/>
                </a:ext>
              </a:extLst>
            </p:cNvPr>
            <p:cNvPicPr>
              <a:picLocks noChangeAspect="1"/>
            </p:cNvPicPr>
            <p:nvPr/>
          </p:nvPicPr>
          <p:blipFill>
            <a:blip r:embed="rId2"/>
            <a:stretch>
              <a:fillRect/>
            </a:stretch>
          </p:blipFill>
          <p:spPr>
            <a:xfrm>
              <a:off x="2074505" y="0"/>
              <a:ext cx="2901820" cy="2901820"/>
            </a:xfrm>
            <a:prstGeom prst="rect">
              <a:avLst/>
            </a:prstGeom>
          </p:spPr>
        </p:pic>
        <p:pic>
          <p:nvPicPr>
            <p:cNvPr id="8" name="Picture 7" descr="A pink butterfly with black text&#10;&#10;Description automatically generated">
              <a:extLst>
                <a:ext uri="{FF2B5EF4-FFF2-40B4-BE49-F238E27FC236}">
                  <a16:creationId xmlns:a16="http://schemas.microsoft.com/office/drawing/2014/main" id="{A06181C3-52E0-23B8-43E6-6CBD04C1CD98}"/>
                </a:ext>
              </a:extLst>
            </p:cNvPr>
            <p:cNvPicPr>
              <a:picLocks noChangeAspect="1"/>
            </p:cNvPicPr>
            <p:nvPr/>
          </p:nvPicPr>
          <p:blipFill>
            <a:blip r:embed="rId3"/>
            <a:stretch>
              <a:fillRect/>
            </a:stretch>
          </p:blipFill>
          <p:spPr>
            <a:xfrm>
              <a:off x="4999653" y="0"/>
              <a:ext cx="2901820" cy="2901820"/>
            </a:xfrm>
            <a:prstGeom prst="rect">
              <a:avLst/>
            </a:prstGeom>
          </p:spPr>
        </p:pic>
        <p:pic>
          <p:nvPicPr>
            <p:cNvPr id="10" name="Picture 9" descr="A black square object with a grey background&#10;&#10;Description automatically generated">
              <a:extLst>
                <a:ext uri="{FF2B5EF4-FFF2-40B4-BE49-F238E27FC236}">
                  <a16:creationId xmlns:a16="http://schemas.microsoft.com/office/drawing/2014/main" id="{303EF628-389C-EB94-D30F-0C010EF0B965}"/>
                </a:ext>
              </a:extLst>
            </p:cNvPr>
            <p:cNvPicPr>
              <a:picLocks noChangeAspect="1"/>
            </p:cNvPicPr>
            <p:nvPr/>
          </p:nvPicPr>
          <p:blipFill>
            <a:blip r:embed="rId4"/>
            <a:stretch>
              <a:fillRect/>
            </a:stretch>
          </p:blipFill>
          <p:spPr>
            <a:xfrm>
              <a:off x="7938797" y="0"/>
              <a:ext cx="2901820" cy="2901820"/>
            </a:xfrm>
            <a:prstGeom prst="rect">
              <a:avLst/>
            </a:prstGeom>
          </p:spPr>
        </p:pic>
        <p:pic>
          <p:nvPicPr>
            <p:cNvPr id="12" name="Picture 11" descr="A black circle on a blue background&#10;&#10;Description automatically generated">
              <a:extLst>
                <a:ext uri="{FF2B5EF4-FFF2-40B4-BE49-F238E27FC236}">
                  <a16:creationId xmlns:a16="http://schemas.microsoft.com/office/drawing/2014/main" id="{6814E50C-86AB-5F38-D5A2-4ED3457EA0D6}"/>
                </a:ext>
              </a:extLst>
            </p:cNvPr>
            <p:cNvPicPr>
              <a:picLocks noChangeAspect="1"/>
            </p:cNvPicPr>
            <p:nvPr/>
          </p:nvPicPr>
          <p:blipFill>
            <a:blip r:embed="rId5"/>
            <a:stretch>
              <a:fillRect/>
            </a:stretch>
          </p:blipFill>
          <p:spPr>
            <a:xfrm>
              <a:off x="4999653" y="2901820"/>
              <a:ext cx="2901820" cy="2901820"/>
            </a:xfrm>
            <a:prstGeom prst="rect">
              <a:avLst/>
            </a:prstGeom>
          </p:spPr>
        </p:pic>
        <p:pic>
          <p:nvPicPr>
            <p:cNvPr id="14" name="Picture 13" descr="A black object on a green background&#10;&#10;Description automatically generated">
              <a:extLst>
                <a:ext uri="{FF2B5EF4-FFF2-40B4-BE49-F238E27FC236}">
                  <a16:creationId xmlns:a16="http://schemas.microsoft.com/office/drawing/2014/main" id="{DB0226B3-6CE9-93C2-6645-40E7FEFD425B}"/>
                </a:ext>
              </a:extLst>
            </p:cNvPr>
            <p:cNvPicPr>
              <a:picLocks noChangeAspect="1"/>
            </p:cNvPicPr>
            <p:nvPr/>
          </p:nvPicPr>
          <p:blipFill>
            <a:blip r:embed="rId6"/>
            <a:stretch>
              <a:fillRect/>
            </a:stretch>
          </p:blipFill>
          <p:spPr>
            <a:xfrm>
              <a:off x="2074505" y="2901820"/>
              <a:ext cx="2901820" cy="2901820"/>
            </a:xfrm>
            <a:prstGeom prst="rect">
              <a:avLst/>
            </a:prstGeom>
          </p:spPr>
        </p:pic>
        <p:pic>
          <p:nvPicPr>
            <p:cNvPr id="16" name="Picture 15" descr="A purple and black text on a black background&#10;&#10;Description automatically generated">
              <a:extLst>
                <a:ext uri="{FF2B5EF4-FFF2-40B4-BE49-F238E27FC236}">
                  <a16:creationId xmlns:a16="http://schemas.microsoft.com/office/drawing/2014/main" id="{9CAE7128-92EB-DB3A-A8B5-8858AB6D532C}"/>
                </a:ext>
              </a:extLst>
            </p:cNvPr>
            <p:cNvPicPr>
              <a:picLocks noChangeAspect="1"/>
            </p:cNvPicPr>
            <p:nvPr/>
          </p:nvPicPr>
          <p:blipFill>
            <a:blip r:embed="rId7"/>
            <a:stretch>
              <a:fillRect/>
            </a:stretch>
          </p:blipFill>
          <p:spPr>
            <a:xfrm>
              <a:off x="7938797" y="2901820"/>
              <a:ext cx="2901820" cy="2901820"/>
            </a:xfrm>
            <a:prstGeom prst="rect">
              <a:avLst/>
            </a:prstGeom>
          </p:spPr>
        </p:pic>
      </p:grpSp>
    </p:spTree>
    <p:extLst>
      <p:ext uri="{BB962C8B-B14F-4D97-AF65-F5344CB8AC3E}">
        <p14:creationId xmlns:p14="http://schemas.microsoft.com/office/powerpoint/2010/main" val="4132666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334CE-3910-CA04-0BC9-7054F244067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3C5958C3-8E43-79CB-1B3B-DD5EAF29E1FD}"/>
              </a:ext>
            </a:extLst>
          </p:cNvPr>
          <p:cNvSpPr txBox="1"/>
          <p:nvPr/>
        </p:nvSpPr>
        <p:spPr>
          <a:xfrm>
            <a:off x="254020" y="148934"/>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Roles &amp; Responsibilities </a:t>
            </a:r>
          </a:p>
        </p:txBody>
      </p:sp>
      <p:sp>
        <p:nvSpPr>
          <p:cNvPr id="2" name="Footer Placeholder 1">
            <a:extLst>
              <a:ext uri="{FF2B5EF4-FFF2-40B4-BE49-F238E27FC236}">
                <a16:creationId xmlns:a16="http://schemas.microsoft.com/office/drawing/2014/main" id="{6EAFD140-2EF5-F2D5-C7A1-6B16D7183191}"/>
              </a:ext>
            </a:extLst>
          </p:cNvPr>
          <p:cNvSpPr>
            <a:spLocks noGrp="1"/>
          </p:cNvSpPr>
          <p:nvPr>
            <p:ph type="ftr" sz="quarter" idx="11"/>
          </p:nvPr>
        </p:nvSpPr>
        <p:spPr/>
        <p:txBody>
          <a:bodyPr/>
          <a:lstStyle/>
          <a:p>
            <a:r>
              <a:rPr lang="en-GB" dirty="0"/>
              <a:t>7</a:t>
            </a:r>
          </a:p>
        </p:txBody>
      </p:sp>
      <p:sp>
        <p:nvSpPr>
          <p:cNvPr id="8" name="TextBox 7">
            <a:extLst>
              <a:ext uri="{FF2B5EF4-FFF2-40B4-BE49-F238E27FC236}">
                <a16:creationId xmlns:a16="http://schemas.microsoft.com/office/drawing/2014/main" id="{D37769CF-6F75-C23E-92A7-52FFAE1EC4CA}"/>
              </a:ext>
            </a:extLst>
          </p:cNvPr>
          <p:cNvSpPr txBox="1"/>
          <p:nvPr/>
        </p:nvSpPr>
        <p:spPr>
          <a:xfrm>
            <a:off x="254020" y="604253"/>
            <a:ext cx="11791122" cy="4987006"/>
          </a:xfrm>
          <a:prstGeom prst="rect">
            <a:avLst/>
          </a:prstGeom>
          <a:noFill/>
        </p:spPr>
        <p:txBody>
          <a:bodyPr wrap="square">
            <a:spAutoFit/>
          </a:bodyPr>
          <a:lstStyle/>
          <a:p>
            <a:pPr marR="499110">
              <a:lnSpc>
                <a:spcPct val="112000"/>
              </a:lnSpc>
              <a:spcAft>
                <a:spcPts val="600"/>
              </a:spcAft>
              <a:buSzPts val="1000"/>
              <a:tabLst>
                <a:tab pos="953135" algn="l"/>
              </a:tabLst>
            </a:pPr>
            <a:endParaRPr lang="en-GB" sz="1200" b="1" dirty="0">
              <a:latin typeface="TWK Lausanne 350" panose="02000503040000020004" pitchFamily="50" charset="0"/>
            </a:endParaRPr>
          </a:p>
          <a:p>
            <a:pPr marR="499110">
              <a:lnSpc>
                <a:spcPct val="112000"/>
              </a:lnSpc>
              <a:spcAft>
                <a:spcPts val="600"/>
              </a:spcAft>
              <a:buSzPts val="1000"/>
              <a:tabLst>
                <a:tab pos="953135" algn="l"/>
              </a:tabLst>
            </a:pPr>
            <a:r>
              <a:rPr lang="en-GB" sz="1200" b="1" dirty="0">
                <a:latin typeface="TWK Lausanne 350" panose="02000503040000020004" pitchFamily="50" charset="0"/>
              </a:rPr>
              <a:t>Programme Delivery</a:t>
            </a:r>
          </a:p>
          <a:p>
            <a:pPr marL="285750" marR="499110" indent="-285750">
              <a:lnSpc>
                <a:spcPct val="112000"/>
              </a:lnSpc>
              <a:buSzPts val="1000"/>
              <a:buFont typeface="Wingdings" panose="05000000000000000000" pitchFamily="2" charset="2"/>
              <a:buChar char="Ø"/>
              <a:tabLst>
                <a:tab pos="953135" algn="l"/>
              </a:tabLst>
            </a:pPr>
            <a:r>
              <a:rPr lang="en-GB" sz="1200" dirty="0">
                <a:latin typeface="TWK Lausanne 350" panose="02000503040000020004" pitchFamily="50" charset="0"/>
              </a:rPr>
              <a:t>To lead, develop and deliver Grow Your Own Routes Project, with the assistance of support partner organisations and the Service Manager. </a:t>
            </a:r>
          </a:p>
          <a:p>
            <a:pPr marR="499110">
              <a:lnSpc>
                <a:spcPct val="112000"/>
              </a:lnSpc>
              <a:buSzPts val="1000"/>
              <a:tabLst>
                <a:tab pos="953135" algn="l"/>
              </a:tabLst>
            </a:pPr>
            <a:endParaRPr lang="en-GB" sz="1200" dirty="0">
              <a:latin typeface="TWK Lausanne 350" panose="02000503040000020004" pitchFamily="50" charset="0"/>
            </a:endParaRPr>
          </a:p>
          <a:p>
            <a:pPr marL="285750" marR="499110" indent="-285750">
              <a:lnSpc>
                <a:spcPct val="112000"/>
              </a:lnSpc>
              <a:buSzPts val="1000"/>
              <a:buFont typeface="Wingdings" panose="05000000000000000000" pitchFamily="2" charset="2"/>
              <a:buChar char="Ø"/>
              <a:tabLst>
                <a:tab pos="953135" algn="l"/>
              </a:tabLst>
            </a:pPr>
            <a:r>
              <a:rPr lang="en-US" sz="1200" dirty="0">
                <a:latin typeface="TWK Lausanne 350" panose="02000503040000020004" pitchFamily="50" charset="0"/>
              </a:rPr>
              <a:t>Responsible for coordinating and providing appropriate levels of high-quality support to young people in their homes and community, supporting</a:t>
            </a:r>
            <a:r>
              <a:rPr lang="en-GB" sz="1200" dirty="0">
                <a:latin typeface="TWK Lausanne 350" panose="02000503040000020004" pitchFamily="50" charset="0"/>
              </a:rPr>
              <a:t> specific issues relating to alcohol and drug use in their families</a:t>
            </a:r>
            <a:r>
              <a:rPr lang="en-US" sz="1200" dirty="0">
                <a:latin typeface="TWK Lausanne 350" panose="02000503040000020004" pitchFamily="50" charset="0"/>
              </a:rPr>
              <a:t>. </a:t>
            </a:r>
            <a:r>
              <a:rPr lang="en-GB" sz="1200" dirty="0">
                <a:latin typeface="TWK Lausanne 350" panose="02000503040000020004" pitchFamily="50" charset="0"/>
              </a:rPr>
              <a:t>This will include face-to-face and telephone/online support</a:t>
            </a:r>
          </a:p>
          <a:p>
            <a:pPr marR="499110">
              <a:lnSpc>
                <a:spcPct val="112000"/>
              </a:lnSpc>
              <a:buSzPts val="1000"/>
              <a:tabLst>
                <a:tab pos="953135" algn="l"/>
              </a:tabLst>
            </a:pPr>
            <a:endParaRPr lang="en-US" sz="1200" dirty="0">
              <a:latin typeface="TWK Lausanne 350" panose="02000503040000020004" pitchFamily="50" charset="0"/>
            </a:endParaRPr>
          </a:p>
          <a:p>
            <a:pPr marL="285750" marR="499110" indent="-285750">
              <a:lnSpc>
                <a:spcPct val="112000"/>
              </a:lnSpc>
              <a:buSzPts val="1000"/>
              <a:buFont typeface="Wingdings" panose="05000000000000000000" pitchFamily="2" charset="2"/>
              <a:buChar char="Ø"/>
              <a:tabLst>
                <a:tab pos="953135" algn="l"/>
              </a:tabLst>
            </a:pPr>
            <a:r>
              <a:rPr lang="en-US" sz="1200" dirty="0">
                <a:effectLst/>
                <a:latin typeface="TWK Lausanne 350" panose="02000503040000020004" pitchFamily="50" charset="0"/>
                <a:ea typeface="Times New Roman" panose="02020603050405020304" pitchFamily="18" charset="0"/>
              </a:rPr>
              <a:t>Ensu</a:t>
            </a:r>
            <a:r>
              <a:rPr lang="en-US" sz="1200" dirty="0">
                <a:latin typeface="TWK Lausanne 350" panose="02000503040000020004" pitchFamily="50" charset="0"/>
                <a:ea typeface="Times New Roman" panose="02020603050405020304" pitchFamily="18" charset="0"/>
              </a:rPr>
              <a:t>re</a:t>
            </a:r>
            <a:r>
              <a:rPr lang="en-GB" sz="1200" dirty="0">
                <a:effectLst/>
                <a:latin typeface="TWK Lausanne 350" panose="02000503040000020004" pitchFamily="50" charset="0"/>
                <a:ea typeface="Times New Roman" panose="02020603050405020304" pitchFamily="18" charset="0"/>
              </a:rPr>
              <a:t> positive, respectful and compassionate relationships are developed with the people we support, focusing on their strengths and aspirations as</a:t>
            </a:r>
            <a:r>
              <a:rPr lang="en-GB" sz="1200" spc="10" dirty="0">
                <a:effectLst/>
                <a:latin typeface="TWK Lausanne 350" panose="02000503040000020004" pitchFamily="50" charset="0"/>
                <a:ea typeface="Times New Roman" panose="02020603050405020304" pitchFamily="18" charset="0"/>
              </a:rPr>
              <a:t> </a:t>
            </a:r>
            <a:r>
              <a:rPr lang="en-GB" sz="1200" dirty="0">
                <a:effectLst/>
                <a:latin typeface="TWK Lausanne 350" panose="02000503040000020004" pitchFamily="50" charset="0"/>
                <a:ea typeface="Times New Roman" panose="02020603050405020304" pitchFamily="18" charset="0"/>
              </a:rPr>
              <a:t>individuals, supporting </a:t>
            </a:r>
            <a:r>
              <a:rPr lang="en-GB" sz="1200" dirty="0">
                <a:latin typeface="TWK Lausanne 350" panose="02000503040000020004" pitchFamily="50" charset="0"/>
              </a:rPr>
              <a:t>emotional development, resilience and coping strategies, helping them to increase their self-esteem and confidence.</a:t>
            </a:r>
            <a:endParaRPr lang="en-US" sz="1200" dirty="0">
              <a:latin typeface="TWK Lausanne 350" panose="02000503040000020004" pitchFamily="50" charset="0"/>
            </a:endParaRPr>
          </a:p>
          <a:p>
            <a:pPr marR="499110">
              <a:lnSpc>
                <a:spcPct val="112000"/>
              </a:lnSpc>
              <a:buSzPts val="1000"/>
              <a:tabLst>
                <a:tab pos="953135" algn="l"/>
              </a:tabLst>
            </a:pPr>
            <a:r>
              <a:rPr lang="en-US" sz="1200" dirty="0">
                <a:latin typeface="TWK Lausanne 350" panose="02000503040000020004" pitchFamily="50" charset="0"/>
              </a:rPr>
              <a:t> </a:t>
            </a:r>
            <a:r>
              <a:rPr lang="en-GB" sz="1200" dirty="0">
                <a:latin typeface="TWK Lausanne 350" panose="02000503040000020004" pitchFamily="50" charset="0"/>
              </a:rPr>
              <a:t>  </a:t>
            </a:r>
          </a:p>
          <a:p>
            <a:pPr marL="285750" marR="499110" indent="-285750">
              <a:lnSpc>
                <a:spcPct val="112000"/>
              </a:lnSpc>
              <a:spcAft>
                <a:spcPts val="800"/>
              </a:spcAft>
              <a:buSzPts val="1000"/>
              <a:buFont typeface="Wingdings" panose="05000000000000000000" pitchFamily="2" charset="2"/>
              <a:buChar char="Ø"/>
              <a:tabLst>
                <a:tab pos="953135" algn="l"/>
              </a:tabLst>
            </a:pPr>
            <a:r>
              <a:rPr lang="en-GB" sz="1200" dirty="0">
                <a:latin typeface="TWK Lausanne 350" panose="02000503040000020004" pitchFamily="50" charset="0"/>
              </a:rPr>
              <a:t>Use a flexible approach so that young people receive support whenever is best for them including evenings and weekends.  </a:t>
            </a:r>
          </a:p>
          <a:p>
            <a:pPr marL="285750" marR="499110" indent="-285750">
              <a:lnSpc>
                <a:spcPct val="112000"/>
              </a:lnSpc>
              <a:spcAft>
                <a:spcPts val="800"/>
              </a:spcAft>
              <a:buSzPts val="1000"/>
              <a:buFont typeface="Wingdings" panose="05000000000000000000" pitchFamily="2" charset="2"/>
              <a:buChar char="Ø"/>
              <a:tabLst>
                <a:tab pos="953135" algn="l"/>
              </a:tabLst>
            </a:pPr>
            <a:r>
              <a:rPr lang="en-GB" sz="1200" dirty="0">
                <a:latin typeface="TWK Lausanne 350" panose="02000503040000020004" pitchFamily="50" charset="0"/>
              </a:rPr>
              <a:t>To provide advocacy to individual young people and also advocate for young people in general affected by family substance use.</a:t>
            </a:r>
          </a:p>
          <a:p>
            <a:pPr marL="285750" marR="499110" indent="-285750">
              <a:lnSpc>
                <a:spcPct val="112000"/>
              </a:lnSpc>
              <a:spcAft>
                <a:spcPts val="800"/>
              </a:spcAft>
              <a:buSzPts val="1000"/>
              <a:buFont typeface="Wingdings" panose="05000000000000000000" pitchFamily="2" charset="2"/>
              <a:buChar char="Ø"/>
              <a:tabLst>
                <a:tab pos="953135" algn="l"/>
              </a:tabLst>
            </a:pPr>
            <a:r>
              <a:rPr lang="en-GB" sz="1200" dirty="0">
                <a:latin typeface="TWK Lausanne 350" panose="02000503040000020004" pitchFamily="50" charset="0"/>
              </a:rPr>
              <a:t>To participate in local forums to ensure the views of young people and their families are represented.</a:t>
            </a:r>
          </a:p>
          <a:p>
            <a:pPr marL="285750" marR="499110" indent="-285750">
              <a:lnSpc>
                <a:spcPct val="112000"/>
              </a:lnSpc>
              <a:spcAft>
                <a:spcPts val="800"/>
              </a:spcAft>
              <a:buSzPts val="1000"/>
              <a:buFont typeface="Wingdings" panose="05000000000000000000" pitchFamily="2" charset="2"/>
              <a:buChar char="Ø"/>
              <a:tabLst>
                <a:tab pos="953135" algn="l"/>
              </a:tabLst>
            </a:pPr>
            <a:r>
              <a:rPr lang="en-GB" sz="1200" dirty="0">
                <a:latin typeface="TWK Lausanne 350" panose="02000503040000020004" pitchFamily="50" charset="0"/>
              </a:rPr>
              <a:t>Ensure delivery is aligned with the UN Convention on The Rights of The Child. </a:t>
            </a:r>
          </a:p>
          <a:p>
            <a:pPr marL="285750" marR="499110" indent="-285750">
              <a:lnSpc>
                <a:spcPct val="112000"/>
              </a:lnSpc>
              <a:spcAft>
                <a:spcPts val="800"/>
              </a:spcAft>
              <a:buSzPts val="1000"/>
              <a:buFont typeface="Wingdings" panose="05000000000000000000" pitchFamily="2" charset="2"/>
              <a:buChar char="Ø"/>
              <a:tabLst>
                <a:tab pos="953135" algn="l"/>
              </a:tabLst>
            </a:pPr>
            <a:r>
              <a:rPr lang="en-GB" sz="1200" dirty="0">
                <a:latin typeface="TWK Lausanne 350" panose="02000503040000020004" pitchFamily="50" charset="0"/>
              </a:rPr>
              <a:t>To represent the Project – and support young people to do so – at local and national levels.</a:t>
            </a:r>
          </a:p>
          <a:p>
            <a:pPr marL="285750" indent="-285750">
              <a:spcBef>
                <a:spcPts val="170"/>
              </a:spcBef>
              <a:buSzPts val="1000"/>
              <a:buFont typeface="Wingdings" panose="05000000000000000000" pitchFamily="2" charset="2"/>
              <a:buChar char="Ø"/>
              <a:tabLst>
                <a:tab pos="953135" algn="l"/>
              </a:tabLst>
            </a:pPr>
            <a:r>
              <a:rPr lang="en-GB" sz="1200" dirty="0">
                <a:effectLst/>
                <a:latin typeface="TWK Lausanne 350" panose="02000503040000020004" pitchFamily="50" charset="0"/>
                <a:ea typeface="Times New Roman" panose="02020603050405020304" pitchFamily="18" charset="0"/>
              </a:rPr>
              <a:t>Actively contribute to programmes </a:t>
            </a:r>
            <a:r>
              <a:rPr lang="en-GB" sz="1200" dirty="0">
                <a:latin typeface="TWK Lausanne 350" panose="02000503040000020004" pitchFamily="50" charset="0"/>
                <a:ea typeface="Times New Roman" panose="02020603050405020304" pitchFamily="18" charset="0"/>
              </a:rPr>
              <a:t>Orkney wide </a:t>
            </a:r>
            <a:r>
              <a:rPr lang="en-GB" sz="1200" dirty="0">
                <a:effectLst/>
                <a:latin typeface="TWK Lausanne 350" panose="02000503040000020004" pitchFamily="50" charset="0"/>
                <a:ea typeface="Times New Roman" panose="02020603050405020304" pitchFamily="18" charset="0"/>
              </a:rPr>
              <a:t>and the organisation’s development and</a:t>
            </a:r>
            <a:r>
              <a:rPr lang="en-GB" sz="1200" spc="-90" dirty="0">
                <a:effectLst/>
                <a:latin typeface="TWK Lausanne 350" panose="02000503040000020004" pitchFamily="50" charset="0"/>
                <a:ea typeface="Times New Roman" panose="02020603050405020304" pitchFamily="18" charset="0"/>
              </a:rPr>
              <a:t> </a:t>
            </a:r>
            <a:r>
              <a:rPr lang="en-GB" sz="1200" dirty="0">
                <a:effectLst/>
                <a:latin typeface="TWK Lausanne 350" panose="02000503040000020004" pitchFamily="50" charset="0"/>
                <a:ea typeface="Times New Roman" panose="02020603050405020304" pitchFamily="18" charset="0"/>
              </a:rPr>
              <a:t>improvement..</a:t>
            </a:r>
          </a:p>
          <a:p>
            <a:pPr marL="285750" indent="-285750">
              <a:spcBef>
                <a:spcPts val="170"/>
              </a:spcBef>
              <a:buSzPts val="1000"/>
              <a:buFont typeface="Wingdings" panose="05000000000000000000" pitchFamily="2" charset="2"/>
              <a:buChar char="Ø"/>
              <a:tabLst>
                <a:tab pos="953135" algn="l"/>
              </a:tabLst>
            </a:pPr>
            <a:endParaRPr lang="en-GB" sz="1200" dirty="0">
              <a:effectLst/>
              <a:latin typeface="TWK Lausanne 350" panose="02000503040000020004" pitchFamily="50" charset="0"/>
              <a:ea typeface="Times New Roman" panose="02020603050405020304" pitchFamily="18" charset="0"/>
            </a:endParaRPr>
          </a:p>
          <a:p>
            <a:pPr marL="285750" indent="-285750">
              <a:spcBef>
                <a:spcPts val="170"/>
              </a:spcBef>
              <a:buSzPts val="1000"/>
              <a:buFont typeface="Wingdings" panose="05000000000000000000" pitchFamily="2" charset="2"/>
              <a:buChar char="Ø"/>
              <a:tabLst>
                <a:tab pos="953135" algn="l"/>
              </a:tabLst>
            </a:pPr>
            <a:r>
              <a:rPr lang="en-GB" sz="1200" dirty="0">
                <a:latin typeface="TWK Lausanne 350" panose="02000503040000020004" pitchFamily="50" charset="0"/>
              </a:rPr>
              <a:t>On-Call rota responsibilities (shared across all Right There Programmes)</a:t>
            </a:r>
            <a:endParaRPr lang="en-GB" sz="1200" b="1" dirty="0">
              <a:latin typeface="TWK Lausanne 350" panose="02000503040000020004" pitchFamily="50" charset="0"/>
            </a:endParaRPr>
          </a:p>
          <a:p>
            <a:pPr marL="285750" marR="499110" indent="-285750">
              <a:lnSpc>
                <a:spcPct val="112000"/>
              </a:lnSpc>
              <a:spcAft>
                <a:spcPts val="800"/>
              </a:spcAft>
              <a:buSzPts val="1000"/>
              <a:buFont typeface="Wingdings" panose="05000000000000000000" pitchFamily="2" charset="2"/>
              <a:buChar char="Ø"/>
              <a:tabLst>
                <a:tab pos="953135" algn="l"/>
              </a:tabLst>
            </a:pPr>
            <a:endParaRPr lang="en-GB" sz="1200" dirty="0">
              <a:latin typeface="TWK Lausanne 350" panose="02000503040000020004" pitchFamily="50" charset="0"/>
            </a:endParaRPr>
          </a:p>
          <a:p>
            <a:pPr>
              <a:spcAft>
                <a:spcPts val="600"/>
              </a:spcAft>
            </a:pPr>
            <a:endParaRPr lang="en-GB" sz="1200" b="1" dirty="0">
              <a:solidFill>
                <a:srgbClr val="0070C0"/>
              </a:solidFill>
              <a:latin typeface="TWK Lausanne 350" panose="02000503040000020004" pitchFamily="50" charset="0"/>
            </a:endParaRPr>
          </a:p>
        </p:txBody>
      </p:sp>
    </p:spTree>
    <p:extLst>
      <p:ext uri="{BB962C8B-B14F-4D97-AF65-F5344CB8AC3E}">
        <p14:creationId xmlns:p14="http://schemas.microsoft.com/office/powerpoint/2010/main" val="1096865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148934"/>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2" name="Footer Placeholder 1">
            <a:extLst>
              <a:ext uri="{FF2B5EF4-FFF2-40B4-BE49-F238E27FC236}">
                <a16:creationId xmlns:a16="http://schemas.microsoft.com/office/drawing/2014/main" id="{806E8C41-69AA-43B2-5E80-98D537F75C7B}"/>
              </a:ext>
            </a:extLst>
          </p:cNvPr>
          <p:cNvSpPr>
            <a:spLocks noGrp="1"/>
          </p:cNvSpPr>
          <p:nvPr>
            <p:ph type="ftr" sz="quarter" idx="11"/>
          </p:nvPr>
        </p:nvSpPr>
        <p:spPr/>
        <p:txBody>
          <a:bodyPr/>
          <a:lstStyle/>
          <a:p>
            <a:r>
              <a:rPr lang="en-GB" dirty="0"/>
              <a:t>7</a:t>
            </a:r>
          </a:p>
        </p:txBody>
      </p:sp>
      <p:sp>
        <p:nvSpPr>
          <p:cNvPr id="8" name="TextBox 7">
            <a:extLst>
              <a:ext uri="{FF2B5EF4-FFF2-40B4-BE49-F238E27FC236}">
                <a16:creationId xmlns:a16="http://schemas.microsoft.com/office/drawing/2014/main" id="{086392D2-9866-C1E3-8E93-9D8FBABA05D2}"/>
              </a:ext>
            </a:extLst>
          </p:cNvPr>
          <p:cNvSpPr txBox="1"/>
          <p:nvPr/>
        </p:nvSpPr>
        <p:spPr>
          <a:xfrm>
            <a:off x="254020" y="957001"/>
            <a:ext cx="11245762" cy="6134115"/>
          </a:xfrm>
          <a:prstGeom prst="rect">
            <a:avLst/>
          </a:prstGeom>
          <a:noFill/>
        </p:spPr>
        <p:txBody>
          <a:bodyPr wrap="square">
            <a:spAutoFit/>
          </a:bodyPr>
          <a:lstStyle/>
          <a:p>
            <a:pPr>
              <a:lnSpc>
                <a:spcPct val="120000"/>
              </a:lnSpc>
            </a:pPr>
            <a:r>
              <a:rPr lang="en-GB" sz="1200" b="1" dirty="0">
                <a:latin typeface="TWK Lausanne 350" panose="02000503040000020004" pitchFamily="50" charset="0"/>
              </a:rPr>
              <a:t>Responsibility to the programme: </a:t>
            </a:r>
          </a:p>
          <a:p>
            <a:pPr marL="742950" marR="499110" lvl="1" indent="-285750">
              <a:lnSpc>
                <a:spcPct val="112000"/>
              </a:lnSpc>
              <a:spcBef>
                <a:spcPts val="0"/>
              </a:spcBef>
              <a:buSzPts val="1000"/>
              <a:buFont typeface="Wingdings" panose="05000000000000000000" pitchFamily="2" charset="2"/>
              <a:buChar char="Ø"/>
              <a:tabLst>
                <a:tab pos="953135" algn="l"/>
              </a:tabLst>
            </a:pPr>
            <a:r>
              <a:rPr lang="en-GB" sz="1200" dirty="0">
                <a:latin typeface="TWK Lausanne 350" panose="02000503040000020004" pitchFamily="50" charset="0"/>
              </a:rPr>
              <a:t>To work closely with local stakeholders, service providers and commissioners and positively represent Right There to local partnership agencies including local authority, Social Work, Housing providers and other local authority</a:t>
            </a:r>
          </a:p>
          <a:p>
            <a:pPr marL="742950" marR="499110" lvl="1" indent="-285750">
              <a:lnSpc>
                <a:spcPct val="112000"/>
              </a:lnSpc>
              <a:spcBef>
                <a:spcPts val="0"/>
              </a:spcBef>
              <a:buSzPts val="1000"/>
              <a:buFont typeface="Wingdings" panose="05000000000000000000" pitchFamily="2" charset="2"/>
              <a:buChar char="Ø"/>
              <a:tabLst>
                <a:tab pos="953135" algn="l"/>
              </a:tabLst>
            </a:pPr>
            <a:r>
              <a:rPr lang="en-GB" sz="1200" dirty="0">
                <a:latin typeface="TWK Lausanne 350" panose="02000503040000020004" pitchFamily="50" charset="0"/>
              </a:rPr>
              <a:t>Maintain case files and ensure all relevant documentation is completed to the highest standards and within agreed timescale and regularly audit the files of those who we support. </a:t>
            </a:r>
          </a:p>
          <a:p>
            <a:pPr marL="742950" marR="499110" lvl="1" indent="-285750">
              <a:lnSpc>
                <a:spcPct val="112000"/>
              </a:lnSpc>
              <a:spcBef>
                <a:spcPts val="0"/>
              </a:spcBef>
              <a:buSzPts val="1000"/>
              <a:buFont typeface="Wingdings" panose="05000000000000000000" pitchFamily="2" charset="2"/>
              <a:buChar char="Ø"/>
              <a:tabLst>
                <a:tab pos="953135" algn="l"/>
              </a:tabLst>
            </a:pPr>
            <a:r>
              <a:rPr lang="en-GB" sz="1200" dirty="0">
                <a:latin typeface="TWK Lausanne 350" panose="02000503040000020004" pitchFamily="50" charset="0"/>
              </a:rPr>
              <a:t>Accurately record matters relating to the people we support and report as appropriate through the development of case notes. </a:t>
            </a:r>
            <a:endParaRPr lang="en-US" sz="1200" dirty="0">
              <a:latin typeface="TWK Lausanne 350" panose="02000503040000020004" pitchFamily="50" charset="0"/>
            </a:endParaRPr>
          </a:p>
          <a:p>
            <a:pPr marL="742950" marR="499110" lvl="1" indent="-285750">
              <a:lnSpc>
                <a:spcPct val="112000"/>
              </a:lnSpc>
              <a:spcBef>
                <a:spcPts val="0"/>
              </a:spcBef>
              <a:buSzPts val="1000"/>
              <a:buFont typeface="Wingdings" panose="05000000000000000000" pitchFamily="2" charset="2"/>
              <a:buChar char="Ø"/>
              <a:tabLst>
                <a:tab pos="953135" algn="l"/>
              </a:tabLst>
            </a:pPr>
            <a:r>
              <a:rPr lang="en-US" sz="1200" dirty="0">
                <a:latin typeface="TWK Lausanne 350" panose="02000503040000020004" pitchFamily="50" charset="0"/>
              </a:rPr>
              <a:t>Work collaboratively with partner agencies and muti disciplinary teams</a:t>
            </a:r>
          </a:p>
          <a:p>
            <a:pPr marL="742950" marR="499110" lvl="1" indent="-285750">
              <a:lnSpc>
                <a:spcPct val="112000"/>
              </a:lnSpc>
              <a:buSzPts val="1000"/>
              <a:buFont typeface="Wingdings" panose="05000000000000000000" pitchFamily="2" charset="2"/>
              <a:buChar char="Ø"/>
              <a:tabLst>
                <a:tab pos="953135" algn="l"/>
              </a:tabLst>
            </a:pPr>
            <a:r>
              <a:rPr lang="en-GB" sz="1200" dirty="0">
                <a:latin typeface="TWK Lausanne 350" panose="02000503040000020004" pitchFamily="50" charset="0"/>
              </a:rPr>
              <a:t>Establish clear professional boundaries with the people we support.</a:t>
            </a:r>
          </a:p>
          <a:p>
            <a:pPr marL="742950" marR="499110" lvl="1" indent="-285750">
              <a:lnSpc>
                <a:spcPct val="112000"/>
              </a:lnSpc>
              <a:buSzPts val="1000"/>
              <a:buFont typeface="Wingdings" panose="05000000000000000000" pitchFamily="2" charset="2"/>
              <a:buChar char="Ø"/>
              <a:tabLst>
                <a:tab pos="953135" algn="l"/>
              </a:tabLst>
            </a:pPr>
            <a:r>
              <a:rPr lang="en-GB" sz="1200" dirty="0">
                <a:latin typeface="TWK Lausanne 350" panose="02000503040000020004" pitchFamily="50" charset="0"/>
              </a:rPr>
              <a:t>Have a high standard of professional integrity with colleagues and other professionals</a:t>
            </a:r>
          </a:p>
          <a:p>
            <a:pPr marL="285750" indent="-285750">
              <a:lnSpc>
                <a:spcPct val="120000"/>
              </a:lnSpc>
              <a:buFont typeface="Wingdings" panose="05000000000000000000" pitchFamily="2" charset="2"/>
              <a:buChar char="§"/>
            </a:pPr>
            <a:endParaRPr lang="en-GB" sz="1200" dirty="0">
              <a:latin typeface="TWK Lausanne 350" panose="02000503040000020004" pitchFamily="50" charset="0"/>
              <a:cs typeface="Times New Roman" panose="02020603050405020304" pitchFamily="18" charset="0"/>
            </a:endParaRPr>
          </a:p>
          <a:p>
            <a:pPr>
              <a:lnSpc>
                <a:spcPct val="107000"/>
              </a:lnSpc>
            </a:pPr>
            <a:r>
              <a:rPr lang="en-GB" sz="1200" b="1" dirty="0">
                <a:effectLst/>
                <a:latin typeface="TWK Lausanne 350" panose="02000503040000020004" pitchFamily="50" charset="0"/>
                <a:ea typeface="Calibri" panose="020F0502020204030204" pitchFamily="34" charset="0"/>
                <a:cs typeface="Times New Roman" panose="02020603050405020304" pitchFamily="18" charset="0"/>
              </a:rPr>
              <a:t>People Management </a:t>
            </a:r>
          </a:p>
          <a:p>
            <a:pPr marL="742950" marR="499110" lvl="1" indent="-285750">
              <a:lnSpc>
                <a:spcPct val="112000"/>
              </a:lnSpc>
              <a:buSzPts val="1000"/>
              <a:buFont typeface="Wingdings" panose="05000000000000000000" pitchFamily="2" charset="2"/>
              <a:buChar char="Ø"/>
              <a:tabLst>
                <a:tab pos="953135" algn="l"/>
              </a:tabLst>
            </a:pPr>
            <a:r>
              <a:rPr lang="en-GB" sz="1200" dirty="0">
                <a:effectLst/>
                <a:latin typeface="TWK Lausanne 350" panose="02000503040000020004" pitchFamily="50" charset="0"/>
                <a:ea typeface="Times New Roman" panose="02020603050405020304" pitchFamily="18" charset="0"/>
              </a:rPr>
              <a:t>Develop positive and supportive relationships with your staff</a:t>
            </a:r>
            <a:r>
              <a:rPr lang="en-GB" sz="1200" spc="-35" dirty="0">
                <a:effectLst/>
                <a:latin typeface="TWK Lausanne 350" panose="02000503040000020004" pitchFamily="50" charset="0"/>
                <a:ea typeface="Times New Roman" panose="02020603050405020304" pitchFamily="18" charset="0"/>
              </a:rPr>
              <a:t> </a:t>
            </a:r>
            <a:r>
              <a:rPr lang="en-GB" sz="1200" dirty="0">
                <a:effectLst/>
                <a:latin typeface="TWK Lausanne 350" panose="02000503040000020004" pitchFamily="50" charset="0"/>
                <a:ea typeface="Times New Roman" panose="02020603050405020304" pitchFamily="18" charset="0"/>
              </a:rPr>
              <a:t>team.</a:t>
            </a:r>
          </a:p>
          <a:p>
            <a:pPr marL="742950" marR="499110" lvl="1" indent="-285750">
              <a:lnSpc>
                <a:spcPct val="112000"/>
              </a:lnSpc>
              <a:buSzPts val="1000"/>
              <a:buFont typeface="Wingdings" panose="05000000000000000000" pitchFamily="2" charset="2"/>
              <a:buChar char="Ø"/>
              <a:tabLst>
                <a:tab pos="953135" algn="l"/>
              </a:tabLst>
            </a:pPr>
            <a:r>
              <a:rPr lang="en-GB" sz="1200" dirty="0">
                <a:effectLst/>
                <a:latin typeface="TWK Lausanne 350" panose="02000503040000020004" pitchFamily="50" charset="0"/>
                <a:ea typeface="Times New Roman" panose="02020603050405020304" pitchFamily="18" charset="0"/>
              </a:rPr>
              <a:t>Develop positive relationships with other senior support workers and management team.</a:t>
            </a:r>
          </a:p>
          <a:p>
            <a:pPr marL="742950" marR="499110" lvl="1" indent="-285750">
              <a:lnSpc>
                <a:spcPct val="112000"/>
              </a:lnSpc>
              <a:buSzPts val="1000"/>
              <a:buFont typeface="Wingdings" panose="05000000000000000000" pitchFamily="2" charset="2"/>
              <a:buChar char="Ø"/>
              <a:tabLst>
                <a:tab pos="953135" algn="l"/>
              </a:tabLst>
            </a:pPr>
            <a:r>
              <a:rPr lang="en-GB" sz="1200" dirty="0">
                <a:effectLst/>
                <a:latin typeface="TWK Lausanne 350" panose="02000503040000020004" pitchFamily="50" charset="0"/>
                <a:ea typeface="Times New Roman" panose="02020603050405020304" pitchFamily="18" charset="0"/>
              </a:rPr>
              <a:t>Arrange and facilitating regular support and supervision sessions with your team members, utilising best practice in performance management to ensure staff are supported to undertake their</a:t>
            </a:r>
            <a:r>
              <a:rPr lang="en-GB" sz="1200" spc="-5" dirty="0">
                <a:effectLst/>
                <a:latin typeface="TWK Lausanne 350" panose="02000503040000020004" pitchFamily="50" charset="0"/>
                <a:ea typeface="Times New Roman" panose="02020603050405020304" pitchFamily="18" charset="0"/>
              </a:rPr>
              <a:t> </a:t>
            </a:r>
            <a:r>
              <a:rPr lang="en-GB" sz="1200" dirty="0">
                <a:effectLst/>
                <a:latin typeface="TWK Lausanne 350" panose="02000503040000020004" pitchFamily="50" charset="0"/>
                <a:ea typeface="Times New Roman" panose="02020603050405020304" pitchFamily="18" charset="0"/>
              </a:rPr>
              <a:t>roles.</a:t>
            </a:r>
          </a:p>
          <a:p>
            <a:pPr marL="742950" marR="499110" lvl="1" indent="-285750">
              <a:lnSpc>
                <a:spcPct val="112000"/>
              </a:lnSpc>
              <a:buSzPts val="1000"/>
              <a:buFont typeface="Wingdings" panose="05000000000000000000" pitchFamily="2" charset="2"/>
              <a:buChar char="Ø"/>
              <a:tabLst>
                <a:tab pos="953135" algn="l"/>
              </a:tabLst>
            </a:pPr>
            <a:r>
              <a:rPr lang="en-GB" sz="1200" dirty="0">
                <a:effectLst/>
                <a:latin typeface="TWK Lausanne 350" panose="02000503040000020004" pitchFamily="50" charset="0"/>
                <a:ea typeface="Times New Roman" panose="02020603050405020304" pitchFamily="18" charset="0"/>
              </a:rPr>
              <a:t>Complete yearly appraisals and personal development plans with your staff</a:t>
            </a:r>
            <a:r>
              <a:rPr lang="en-GB" sz="1200" spc="-30" dirty="0">
                <a:effectLst/>
                <a:latin typeface="TWK Lausanne 350" panose="02000503040000020004" pitchFamily="50" charset="0"/>
                <a:ea typeface="Times New Roman" panose="02020603050405020304" pitchFamily="18" charset="0"/>
              </a:rPr>
              <a:t> </a:t>
            </a:r>
            <a:r>
              <a:rPr lang="en-GB" sz="1200" dirty="0">
                <a:effectLst/>
                <a:latin typeface="TWK Lausanne 350" panose="02000503040000020004" pitchFamily="50" charset="0"/>
                <a:ea typeface="Times New Roman" panose="02020603050405020304" pitchFamily="18" charset="0"/>
              </a:rPr>
              <a:t>team.</a:t>
            </a:r>
          </a:p>
          <a:p>
            <a:pPr marL="742950" marR="499110" lvl="1" indent="-285750">
              <a:lnSpc>
                <a:spcPct val="112000"/>
              </a:lnSpc>
              <a:buSzPts val="1000"/>
              <a:buFont typeface="Wingdings" panose="05000000000000000000" pitchFamily="2" charset="2"/>
              <a:buChar char="Ø"/>
              <a:tabLst>
                <a:tab pos="953135" algn="l"/>
              </a:tabLst>
            </a:pPr>
            <a:r>
              <a:rPr lang="en-GB" sz="1200" dirty="0">
                <a:effectLst/>
                <a:latin typeface="TWK Lausanne 350" panose="02000503040000020004" pitchFamily="50" charset="0"/>
                <a:ea typeface="Times New Roman" panose="02020603050405020304" pitchFamily="18" charset="0"/>
              </a:rPr>
              <a:t>Investigate any issues of misconduct within the</a:t>
            </a:r>
            <a:r>
              <a:rPr lang="en-GB" sz="1200" spc="-5" dirty="0">
                <a:effectLst/>
                <a:latin typeface="TWK Lausanne 350" panose="02000503040000020004" pitchFamily="50" charset="0"/>
                <a:ea typeface="Times New Roman" panose="02020603050405020304" pitchFamily="18" charset="0"/>
              </a:rPr>
              <a:t> </a:t>
            </a:r>
            <a:r>
              <a:rPr lang="en-GB" sz="1200" dirty="0">
                <a:effectLst/>
                <a:latin typeface="TWK Lausanne 350" panose="02000503040000020004" pitchFamily="50" charset="0"/>
                <a:ea typeface="Times New Roman" panose="02020603050405020304" pitchFamily="18" charset="0"/>
              </a:rPr>
              <a:t>organisation.</a:t>
            </a:r>
          </a:p>
          <a:p>
            <a:pPr marR="499110">
              <a:lnSpc>
                <a:spcPct val="112000"/>
              </a:lnSpc>
              <a:buSzPts val="1000"/>
              <a:tabLst>
                <a:tab pos="953135" algn="l"/>
              </a:tabLst>
            </a:pPr>
            <a:endParaRPr lang="en-GB" sz="1200" dirty="0">
              <a:latin typeface="TWK Lausanne 350" panose="02000503040000020004" pitchFamily="50" charset="0"/>
              <a:ea typeface="Times New Roman" panose="02020603050405020304" pitchFamily="18" charset="0"/>
            </a:endParaRPr>
          </a:p>
          <a:p>
            <a:pPr marR="499110">
              <a:lnSpc>
                <a:spcPct val="112000"/>
              </a:lnSpc>
              <a:buSzPts val="1000"/>
              <a:tabLst>
                <a:tab pos="953135" algn="l"/>
              </a:tabLst>
            </a:pPr>
            <a:r>
              <a:rPr lang="en-GB" sz="1200" b="1" dirty="0">
                <a:effectLst/>
                <a:latin typeface="TWK Lausanne 350" panose="02000503040000020004" pitchFamily="50" charset="0"/>
                <a:ea typeface="Times New Roman" panose="02020603050405020304" pitchFamily="18" charset="0"/>
              </a:rPr>
              <a:t>Responsibility for information and Finance </a:t>
            </a:r>
            <a:endParaRPr lang="en-GB" sz="1200" b="1" dirty="0">
              <a:latin typeface="TWK Lausanne 350" panose="02000503040000020004" pitchFamily="50" charset="0"/>
              <a:ea typeface="Times New Roman" panose="02020603050405020304" pitchFamily="18" charset="0"/>
            </a:endParaRPr>
          </a:p>
          <a:p>
            <a:pPr marL="742950" lvl="1" indent="-285750">
              <a:spcBef>
                <a:spcPts val="170"/>
              </a:spcBef>
              <a:buSzPts val="1000"/>
              <a:buFont typeface="Wingdings" panose="05000000000000000000" pitchFamily="2" charset="2"/>
              <a:buChar char="Ø"/>
              <a:tabLst>
                <a:tab pos="953135" algn="l"/>
              </a:tabLst>
            </a:pPr>
            <a:r>
              <a:rPr lang="en-GB" sz="1200" dirty="0">
                <a:effectLst/>
                <a:latin typeface="TWK Lausanne 350" panose="02000503040000020004" pitchFamily="50" charset="0"/>
                <a:ea typeface="Times New Roman" panose="02020603050405020304" pitchFamily="18" charset="0"/>
              </a:rPr>
              <a:t>Compiling Right There Key Performance Indicators (KPI) and</a:t>
            </a:r>
            <a:r>
              <a:rPr lang="en-GB" sz="1200" dirty="0">
                <a:latin typeface="TWK Lausanne 350" panose="02000503040000020004" pitchFamily="50" charset="0"/>
              </a:rPr>
              <a:t> maintain appropriate monitoring and evaluation mechanisms for the project , complete reporting to funders and line manager as required. </a:t>
            </a:r>
          </a:p>
          <a:p>
            <a:pPr lvl="1">
              <a:spcBef>
                <a:spcPts val="170"/>
              </a:spcBef>
              <a:buSzPts val="1000"/>
              <a:tabLst>
                <a:tab pos="953135" algn="l"/>
              </a:tabLst>
            </a:pPr>
            <a:endParaRPr lang="en-GB" sz="1200" dirty="0">
              <a:effectLst/>
              <a:latin typeface="TWK Lausanne 350" panose="02000503040000020004" pitchFamily="50" charset="0"/>
              <a:ea typeface="Times New Roman" panose="02020603050405020304" pitchFamily="18" charset="0"/>
            </a:endParaRPr>
          </a:p>
          <a:p>
            <a:pPr>
              <a:lnSpc>
                <a:spcPct val="120000"/>
              </a:lnSpc>
            </a:pPr>
            <a:endParaRPr lang="en-GB" sz="1200" dirty="0">
              <a:latin typeface="TWK Lausanne 350" panose="02000503040000020004" pitchFamily="50" charset="0"/>
              <a:cs typeface="Times New Roman" panose="02020603050405020304" pitchFamily="18" charset="0"/>
            </a:endParaRPr>
          </a:p>
          <a:p>
            <a:pPr lvl="0">
              <a:lnSpc>
                <a:spcPct val="107000"/>
              </a:lnSpc>
              <a:buSzPts val="1000"/>
            </a:pPr>
            <a:endParaRPr lang="en-GB" sz="1200" dirty="0">
              <a:solidFill>
                <a:srgbClr val="FF0000"/>
              </a:solidFill>
              <a:effectLst/>
              <a:latin typeface="TWK Lausanne 350" panose="02000503040000020004" pitchFamily="50" charset="0"/>
              <a:ea typeface="Calibri" panose="020F0502020204030204" pitchFamily="34" charset="0"/>
              <a:cs typeface="Times New Roman" panose="02020603050405020304" pitchFamily="18" charset="0"/>
            </a:endParaRPr>
          </a:p>
          <a:p>
            <a:pPr marR="499110" lvl="1">
              <a:lnSpc>
                <a:spcPct val="112000"/>
              </a:lnSpc>
              <a:buSzPts val="1000"/>
              <a:tabLst>
                <a:tab pos="953135" algn="l"/>
              </a:tabLst>
            </a:pPr>
            <a:endParaRPr lang="en-GB" sz="1200" dirty="0">
              <a:effectLst/>
              <a:latin typeface="TWK Lausanne 350" panose="02000503040000020004" pitchFamily="50" charset="0"/>
              <a:ea typeface="Times New Roman" panose="02020603050405020304" pitchFamily="18" charset="0"/>
            </a:endParaRPr>
          </a:p>
          <a:p>
            <a:pPr marL="742950" marR="499110" lvl="1" indent="-285750">
              <a:lnSpc>
                <a:spcPct val="112000"/>
              </a:lnSpc>
              <a:buSzPts val="1000"/>
              <a:buFont typeface="Wingdings" panose="05000000000000000000" pitchFamily="2" charset="2"/>
              <a:buChar char="Ø"/>
              <a:tabLst>
                <a:tab pos="953135" algn="l"/>
              </a:tabLst>
            </a:pPr>
            <a:endParaRPr lang="en-GB" sz="1200" dirty="0">
              <a:effectLst/>
              <a:latin typeface="TWK Lausanne 350" panose="02000503040000020004" pitchFamily="50" charset="0"/>
              <a:ea typeface="Times New Roman" panose="02020603050405020304" pitchFamily="18" charset="0"/>
            </a:endParaRPr>
          </a:p>
          <a:p>
            <a:pPr>
              <a:spcAft>
                <a:spcPts val="600"/>
              </a:spcAft>
            </a:pPr>
            <a:endParaRPr lang="en-GB" sz="1200" b="1" dirty="0">
              <a:solidFill>
                <a:srgbClr val="0070C0"/>
              </a:solidFill>
              <a:latin typeface="TWK Lausanne 350" panose="02000503040000020004" pitchFamily="50" charset="0"/>
            </a:endParaRPr>
          </a:p>
          <a:p>
            <a:pPr>
              <a:spcAft>
                <a:spcPts val="600"/>
              </a:spcAft>
            </a:pPr>
            <a:endParaRPr lang="en-GB" sz="1200" b="1" dirty="0">
              <a:solidFill>
                <a:srgbClr val="0070C0"/>
              </a:solidFill>
              <a:latin typeface="TWK Lausanne 350" panose="02000503040000020004" pitchFamily="50" charset="0"/>
            </a:endParaRPr>
          </a:p>
        </p:txBody>
      </p:sp>
    </p:spTree>
    <p:extLst>
      <p:ext uri="{BB962C8B-B14F-4D97-AF65-F5344CB8AC3E}">
        <p14:creationId xmlns:p14="http://schemas.microsoft.com/office/powerpoint/2010/main" val="105834633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ght There Template" id="{D62B4514-30C0-424D-92FC-664735F5E94A}" vid="{A5E7B7E0-DBE5-1741-B2BC-41C87DD7DF4E}"/>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T Template 2016" id="{6BF137E8-805C-4087-B6B2-8CBB723C58BE}" vid="{A846BED0-FC47-4784-865F-DC912449D5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551A7C86D4A6B41B4081EC67ADB7E97" ma:contentTypeVersion="18" ma:contentTypeDescription="Create a new document." ma:contentTypeScope="" ma:versionID="0562d75aef268429772b3e9e08afb238">
  <xsd:schema xmlns:xsd="http://www.w3.org/2001/XMLSchema" xmlns:xs="http://www.w3.org/2001/XMLSchema" xmlns:p="http://schemas.microsoft.com/office/2006/metadata/properties" xmlns:ns2="a3b0d63c-cdf0-4c0c-bf95-5155ff5031c1" xmlns:ns3="5918e872-e67b-4fda-801c-e11e2e8f9e7e" xmlns:ns4="9f7d3311-57c9-43fe-8231-1e93a56e81a6" targetNamespace="http://schemas.microsoft.com/office/2006/metadata/properties" ma:root="true" ma:fieldsID="13f97489d67a469542e3549834866c23" ns2:_="" ns3:_="" ns4:_="">
    <xsd:import namespace="a3b0d63c-cdf0-4c0c-bf95-5155ff5031c1"/>
    <xsd:import namespace="5918e872-e67b-4fda-801c-e11e2e8f9e7e"/>
    <xsd:import namespace="9f7d3311-57c9-43fe-8231-1e93a56e81a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d63c-cdf0-4c0c-bf95-5155ff5031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18e872-e67b-4fda-801c-e11e2e8f9e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94802d-77e9-4b55-a62f-8e9fe2100a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7d3311-57c9-43fe-8231-1e93a56e81a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024bd71-ef96-48b8-a6dd-86ed1e4bf644}" ma:internalName="TaxCatchAll" ma:showField="CatchAllData" ma:web="9f7d3311-57c9-43fe-8231-1e93a56e81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f7d3311-57c9-43fe-8231-1e93a56e81a6" xsi:nil="true"/>
    <lcf76f155ced4ddcb4097134ff3c332f xmlns="5918e872-e67b-4fda-801c-e11e2e8f9e7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3CD1676-3C7C-4497-A41D-429F43871BCE}">
  <ds:schemaRefs>
    <ds:schemaRef ds:uri="http://schemas.microsoft.com/sharepoint/v3/contenttype/forms"/>
  </ds:schemaRefs>
</ds:datastoreItem>
</file>

<file path=customXml/itemProps2.xml><?xml version="1.0" encoding="utf-8"?>
<ds:datastoreItem xmlns:ds="http://schemas.openxmlformats.org/officeDocument/2006/customXml" ds:itemID="{EFEDD8C9-B8A7-4A16-AA21-F92C260F12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0d63c-cdf0-4c0c-bf95-5155ff5031c1"/>
    <ds:schemaRef ds:uri="5918e872-e67b-4fda-801c-e11e2e8f9e7e"/>
    <ds:schemaRef ds:uri="9f7d3311-57c9-43fe-8231-1e93a56e81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AD794F1-94B9-4D1B-AED5-C98D7FEFA3F7}">
  <ds:schemaRefs>
    <ds:schemaRef ds:uri="http://purl.org/dc/terms/"/>
    <ds:schemaRef ds:uri="http://schemas.openxmlformats.org/package/2006/metadata/core-properties"/>
    <ds:schemaRef ds:uri="5918e872-e67b-4fda-801c-e11e2e8f9e7e"/>
    <ds:schemaRef ds:uri="http://purl.org/dc/dcmitype/"/>
    <ds:schemaRef ds:uri="http://schemas.microsoft.com/office/2006/documentManagement/types"/>
    <ds:schemaRef ds:uri="http://purl.org/dc/elements/1.1/"/>
    <ds:schemaRef ds:uri="http://schemas.microsoft.com/office/2006/metadata/properties"/>
    <ds:schemaRef ds:uri="a3b0d63c-cdf0-4c0c-bf95-5155ff5031c1"/>
    <ds:schemaRef ds:uri="http://schemas.microsoft.com/office/infopath/2007/PartnerControls"/>
    <ds:schemaRef ds:uri="9f7d3311-57c9-43fe-8231-1e93a56e81a6"/>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2118</Words>
  <Application>Microsoft Office PowerPoint</Application>
  <PresentationFormat>Widescreen</PresentationFormat>
  <Paragraphs>162</Paragraphs>
  <Slides>16</Slides>
  <Notes>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16</vt:i4>
      </vt:variant>
    </vt:vector>
  </HeadingPairs>
  <TitlesOfParts>
    <vt:vector size="30" baseType="lpstr">
      <vt:lpstr>TWK Lausanne 300</vt:lpstr>
      <vt:lpstr>Arial</vt:lpstr>
      <vt:lpstr>TWK Lausanne 500</vt:lpstr>
      <vt:lpstr>Tiempos Headline Medium</vt:lpstr>
      <vt:lpstr>Calibri Light</vt:lpstr>
      <vt:lpstr>Wingdings</vt:lpstr>
      <vt:lpstr>Symbol</vt:lpstr>
      <vt:lpstr>TWK Lausanne 450</vt:lpstr>
      <vt:lpstr>Segoe UI</vt:lpstr>
      <vt:lpstr>Tiempos Headline Regular</vt:lpstr>
      <vt:lpstr>TWK Lausanne 350</vt:lpstr>
      <vt:lpstr>Calibri</vt:lpstr>
      <vt:lpstr>Office Theme</vt:lpstr>
      <vt:lpstr>1_Office Theme</vt:lpstr>
      <vt:lpstr>Job Pack   Senior Support Worker – YPFS (Young People and Family Support) (August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Stevenson</dc:creator>
  <cp:lastModifiedBy>Ainslie Bradley</cp:lastModifiedBy>
  <cp:revision>150</cp:revision>
  <dcterms:created xsi:type="dcterms:W3CDTF">2021-11-30T15:33:31Z</dcterms:created>
  <dcterms:modified xsi:type="dcterms:W3CDTF">2025-08-14T08:53:10Z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0x0101000551A7C86D4A6B41B4081EC67ADB7E97</vt:lpwstr>
  </property>
  <property fmtid="{D5CDD505-2E9C-101B-9397-08002B2CF9AE}" pid="3" name="MediaServiceImageTags">
    <vt:lpwstr/>
  </property>
</Properties>
</file>