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2"/>
  </p:notesMasterIdLst>
  <p:sldIdLst>
    <p:sldId id="305" r:id="rId6"/>
    <p:sldId id="315" r:id="rId7"/>
    <p:sldId id="301" r:id="rId8"/>
    <p:sldId id="279" r:id="rId9"/>
    <p:sldId id="278" r:id="rId10"/>
    <p:sldId id="303" r:id="rId11"/>
    <p:sldId id="277" r:id="rId12"/>
    <p:sldId id="285" r:id="rId13"/>
    <p:sldId id="289" r:id="rId14"/>
    <p:sldId id="302" r:id="rId15"/>
    <p:sldId id="308" r:id="rId16"/>
    <p:sldId id="314" r:id="rId17"/>
    <p:sldId id="295" r:id="rId18"/>
    <p:sldId id="280" r:id="rId19"/>
    <p:sldId id="300" r:id="rId20"/>
    <p:sldId id="299" r:id="rId21"/>
  </p:sldIdLst>
  <p:sldSz cx="12192000" cy="6858000"/>
  <p:notesSz cx="6858000" cy="9144000"/>
  <p:embeddedFontLst>
    <p:embeddedFont>
      <p:font typeface="Segoe UI" panose="020B0502040204020203" pitchFamily="34" charset="0"/>
      <p:regular r:id="rId23"/>
      <p:bold r:id="rId24"/>
      <p:italic r:id="rId25"/>
      <p:boldItalic r:id="rId26"/>
    </p:embeddedFont>
    <p:embeddedFont>
      <p:font typeface="Tiempos Headline Medium" panose="020B0604020202020204" charset="0"/>
      <p:regular r:id="rId27"/>
    </p:embeddedFont>
    <p:embeddedFont>
      <p:font typeface="Tiempos Headline Regular" panose="02020503060303060403" pitchFamily="18" charset="0"/>
      <p:regular r:id="rId28"/>
    </p:embeddedFont>
    <p:embeddedFont>
      <p:font typeface="TWK Lausanne 350" panose="02000503040000020004" pitchFamily="50" charset="0"/>
      <p:regular r:id="rId29"/>
      <p:italic r:id="rId30"/>
    </p:embeddedFont>
    <p:embeddedFont>
      <p:font typeface="TWK Lausanne 500" panose="02000503040000020004" pitchFamily="50" charset="0"/>
      <p:regular r:id="rId31"/>
      <p:italic r:id="rId3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4" autoAdjust="0"/>
    <p:restoredTop sz="96327"/>
  </p:normalViewPr>
  <p:slideViewPr>
    <p:cSldViewPr snapToGrid="0" snapToObjects="1">
      <p:cViewPr varScale="1">
        <p:scale>
          <a:sx n="95" d="100"/>
          <a:sy n="95" d="100"/>
        </p:scale>
        <p:origin x="22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2.fntdata"/><Relationship Id="rId32" Type="http://schemas.openxmlformats.org/officeDocument/2006/relationships/font" Target="fonts/font10.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9/8/2025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08/09/2025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9/8/2025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9/8/2025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Maintenance Supervisor</a:t>
            </a:r>
            <a:br>
              <a:rPr lang="en-US" sz="4400" dirty="0">
                <a:latin typeface="Tiempos Headline Regular" panose="02020503060303060403" pitchFamily="18" charset="0"/>
              </a:rPr>
            </a:br>
            <a:r>
              <a:rPr lang="en-US" sz="1800" dirty="0">
                <a:latin typeface="TWK Lausanne 350" panose="02000503040000020004" pitchFamily="50" charset="0"/>
              </a:rPr>
              <a:t>(April 2025 )</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356520C-4EC0-426D-4E62-4348E971F181}"/>
              </a:ext>
            </a:extLst>
          </p:cNvPr>
          <p:cNvSpPr txBox="1"/>
          <p:nvPr/>
        </p:nvSpPr>
        <p:spPr>
          <a:xfrm>
            <a:off x="465364" y="539159"/>
            <a:ext cx="11431996" cy="4659802"/>
          </a:xfrm>
          <a:prstGeom prst="rect">
            <a:avLst/>
          </a:prstGeom>
          <a:noFill/>
        </p:spPr>
        <p:txBody>
          <a:bodyPr wrap="square">
            <a:spAutoFit/>
          </a:bodyPr>
          <a:lstStyle/>
          <a:p>
            <a:pPr marL="342900" indent="-342900">
              <a:lnSpc>
                <a:spcPct val="107000"/>
              </a:lnSpc>
              <a:spcAft>
                <a:spcPts val="800"/>
              </a:spcAft>
              <a:buFont typeface="+mj-lt"/>
              <a:buAutoNum type="arabicPeriod" startAt="5"/>
            </a:pPr>
            <a:r>
              <a:rPr lang="en-GB" sz="1400" b="1" dirty="0">
                <a:effectLst/>
                <a:latin typeface="TWK Lausanne 350" panose="02000503040000020004" pitchFamily="50" charset="0"/>
                <a:ea typeface="Calibri" panose="020F0502020204030204" pitchFamily="34" charset="0"/>
                <a:cs typeface="Times New Roman" panose="02020603050405020304" pitchFamily="18" charset="0"/>
              </a:rPr>
              <a:t>Compliance </a:t>
            </a:r>
          </a:p>
          <a:p>
            <a:pPr marL="285750" indent="-285750" fontAlgn="base">
              <a:lnSpc>
                <a:spcPct val="107000"/>
              </a:lnSpc>
              <a:spcAft>
                <a:spcPts val="800"/>
              </a:spcAft>
              <a:buFont typeface="Wingdings" panose="05000000000000000000" pitchFamily="2" charset="2"/>
              <a:buChar char="§"/>
              <a:tabLst>
                <a:tab pos="457200" algn="l"/>
              </a:tabLst>
            </a:pPr>
            <a:r>
              <a:rPr lang="en-GB" sz="1400" dirty="0">
                <a:latin typeface="TWK Lausanne 350" panose="02000503040000020004" pitchFamily="50" charset="0"/>
                <a:cs typeface="Times New Roman" panose="02020603050405020304" pitchFamily="18" charset="0"/>
              </a:rPr>
              <a:t>Ensure wider team are using PPE, undertaking risk assessments and working safely, advise Head of Property of any issues that may need review.</a:t>
            </a:r>
          </a:p>
          <a:p>
            <a:pPr marL="285750" indent="-285750" fontAlgn="base">
              <a:lnSpc>
                <a:spcPct val="107000"/>
              </a:lnSpc>
              <a:spcAft>
                <a:spcPts val="800"/>
              </a:spcAft>
              <a:buFont typeface="Wingdings" panose="05000000000000000000" pitchFamily="2" charset="2"/>
              <a:buChar char="§"/>
              <a:tabLst>
                <a:tab pos="457200" algn="l"/>
              </a:tabLst>
            </a:pPr>
            <a:r>
              <a:rPr lang="en-GB" sz="1400" dirty="0">
                <a:latin typeface="TWK Lausanne 350" panose="02000503040000020004" pitchFamily="50" charset="0"/>
                <a:cs typeface="Times New Roman" panose="02020603050405020304" pitchFamily="18" charset="0"/>
              </a:rPr>
              <a:t>Responsible for the issue and maintenance of PPE and keeping stock at agreed leve</a:t>
            </a:r>
            <a:r>
              <a:rPr lang="en-GB" sz="1400" kern="0" dirty="0">
                <a:latin typeface="TWK Lausanne 350" panose="02000503040000020004" pitchFamily="50" charset="0"/>
                <a:ea typeface="Arial Unicode MS"/>
                <a:cs typeface="Arial Unicode MS"/>
              </a:rPr>
              <a:t>ls.</a:t>
            </a:r>
          </a:p>
          <a:p>
            <a:pPr marL="285750" indent="-285750" fontAlgn="base">
              <a:lnSpc>
                <a:spcPct val="107000"/>
              </a:lnSpc>
              <a:spcAft>
                <a:spcPts val="800"/>
              </a:spcAft>
              <a:buFont typeface="Wingdings" panose="05000000000000000000" pitchFamily="2" charset="2"/>
              <a:buChar char="§"/>
              <a:tabLst>
                <a:tab pos="457200" algn="l"/>
              </a:tabLst>
            </a:pPr>
            <a:r>
              <a:rPr lang="en-GB" sz="1400" kern="0" dirty="0">
                <a:latin typeface="TWK Lausanne 350" panose="02000503040000020004" pitchFamily="50" charset="0"/>
                <a:ea typeface="Arial Unicode MS"/>
                <a:cs typeface="Arial Unicode MS"/>
              </a:rPr>
              <a:t>Advise, log and act on any accidents/near misses during the course of any works.</a:t>
            </a:r>
            <a:endParaRPr lang="en-GB" sz="1400" dirty="0">
              <a:effectLst/>
              <a:latin typeface="TWK Lausanne 350" panose="02000503040000020004" pitchFamily="50" charset="0"/>
              <a:ea typeface="Calibri" panose="020F0502020204030204" pitchFamily="34" charset="0"/>
              <a:cs typeface="Times New Roman" panose="02020603050405020304" pitchFamily="18" charset="0"/>
            </a:endParaRPr>
          </a:p>
          <a:p>
            <a:pPr marL="457200">
              <a:lnSpc>
                <a:spcPct val="107000"/>
              </a:lnSpc>
              <a:spcAft>
                <a:spcPts val="800"/>
              </a:spcAft>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 </a:t>
            </a:r>
          </a:p>
          <a:p>
            <a:pPr marL="342900" indent="-342900">
              <a:lnSpc>
                <a:spcPct val="107000"/>
              </a:lnSpc>
              <a:spcAft>
                <a:spcPts val="800"/>
              </a:spcAft>
              <a:buFont typeface="+mj-lt"/>
              <a:buAutoNum type="arabicPeriod" startAt="6"/>
            </a:pPr>
            <a:r>
              <a:rPr lang="en-GB" sz="1400" b="1" dirty="0">
                <a:effectLst/>
                <a:latin typeface="TWK Lausanne 350" panose="02000503040000020004" pitchFamily="50" charset="0"/>
                <a:ea typeface="Calibri" panose="020F0502020204030204" pitchFamily="34" charset="0"/>
                <a:cs typeface="Times New Roman" panose="02020603050405020304" pitchFamily="18" charset="0"/>
              </a:rPr>
              <a:t>External stakeholders </a:t>
            </a:r>
          </a:p>
          <a:p>
            <a:pPr marL="342900" indent="-342900">
              <a:lnSpc>
                <a:spcPct val="107000"/>
              </a:lnSpc>
              <a:spcAft>
                <a:spcPts val="800"/>
              </a:spcAft>
              <a:buFont typeface="Wingdings" panose="05000000000000000000" pitchFamily="2" charset="2"/>
              <a:buChar char="§"/>
            </a:pPr>
            <a:r>
              <a:rPr lang="en-GB" sz="1400" dirty="0">
                <a:latin typeface="TWK Lausanne 350" panose="02000503040000020004" pitchFamily="50" charset="0"/>
                <a:ea typeface="Calibri" panose="020F0502020204030204" pitchFamily="34" charset="0"/>
                <a:cs typeface="Times New Roman" panose="02020603050405020304" pitchFamily="18" charset="0"/>
              </a:rPr>
              <a:t>D</a:t>
            </a: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evelop strong working partnerships with external agencies, promoting Right There’s work </a:t>
            </a:r>
          </a:p>
          <a:p>
            <a:pPr marL="342900" lvl="0" indent="-342900">
              <a:lnSpc>
                <a:spcPct val="107000"/>
              </a:lnSpc>
              <a:spcAft>
                <a:spcPts val="800"/>
              </a:spcAft>
              <a:buFont typeface="Wingdings" panose="05000000000000000000" pitchFamily="2" charset="2"/>
              <a:buChar char="§"/>
              <a:tabLst>
                <a:tab pos="457200" algn="l"/>
              </a:tabLst>
            </a:pPr>
            <a:r>
              <a:rPr lang="en-GB" sz="1400" dirty="0">
                <a:latin typeface="TWK Lausanne 350" panose="02000503040000020004" pitchFamily="50" charset="0"/>
                <a:ea typeface="Calibri" panose="020F0502020204030204" pitchFamily="34" charset="0"/>
                <a:cs typeface="Times New Roman" panose="02020603050405020304" pitchFamily="18" charset="0"/>
              </a:rPr>
              <a:t>Day to day working</a:t>
            </a: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 partnership with key suppliers</a:t>
            </a:r>
          </a:p>
          <a:p>
            <a:pPr marL="342900" lvl="0" indent="-342900">
              <a:lnSpc>
                <a:spcPct val="107000"/>
              </a:lnSpc>
              <a:spcAft>
                <a:spcPts val="800"/>
              </a:spcAft>
              <a:buFont typeface="Wingdings" panose="05000000000000000000" pitchFamily="2" charset="2"/>
              <a:buChar char="§"/>
              <a:tabLst>
                <a:tab pos="457200" algn="l"/>
              </a:tabLst>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Represent Right There to other agencies or services including Local Authorities, Social Work, Housing Services and other relevant services</a:t>
            </a:r>
            <a:r>
              <a:rPr lang="en-GB" sz="1400" b="1" dirty="0">
                <a:effectLst/>
                <a:latin typeface="TWK Lausanne 350" panose="02000503040000020004" pitchFamily="50" charset="0"/>
                <a:ea typeface="Calibri" panose="020F0502020204030204" pitchFamily="34" charset="0"/>
                <a:cs typeface="Times New Roman" panose="02020603050405020304" pitchFamily="18" charset="0"/>
              </a:rPr>
              <a:t> </a:t>
            </a: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and bodies </a:t>
            </a:r>
          </a:p>
          <a:p>
            <a:pPr marL="342900" lvl="0" indent="-342900">
              <a:lnSpc>
                <a:spcPct val="107000"/>
              </a:lnSpc>
              <a:spcAft>
                <a:spcPts val="800"/>
              </a:spcAft>
              <a:buFont typeface="Wingdings" panose="05000000000000000000" pitchFamily="2" charset="2"/>
              <a:buChar char="§"/>
              <a:tabLst>
                <a:tab pos="457200" algn="l"/>
              </a:tabLst>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Take the lead in maintenance delivery matters as </a:t>
            </a:r>
            <a:r>
              <a:rPr lang="en-GB" sz="1400" dirty="0">
                <a:latin typeface="TWK Lausanne 350" panose="02000503040000020004" pitchFamily="50" charset="0"/>
                <a:ea typeface="Calibri" panose="020F0502020204030204" pitchFamily="34" charset="0"/>
                <a:cs typeface="Times New Roman" panose="02020603050405020304" pitchFamily="18" charset="0"/>
              </a:rPr>
              <a:t>it</a:t>
            </a: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 applies to all properties, maintaining positive working relations with </a:t>
            </a:r>
            <a:r>
              <a:rPr lang="en-GB" sz="1400" dirty="0">
                <a:latin typeface="TWK Lausanne 350" panose="02000503040000020004" pitchFamily="50" charset="0"/>
                <a:ea typeface="Calibri" panose="020F0502020204030204" pitchFamily="34" charset="0"/>
                <a:cs typeface="Times New Roman" panose="02020603050405020304" pitchFamily="18" charset="0"/>
              </a:rPr>
              <a:t>external stakeholders</a:t>
            </a:r>
            <a:endParaRPr lang="en-GB" sz="14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457200" algn="l"/>
              </a:tabLst>
            </a:pPr>
            <a:r>
              <a:rPr lang="en-GB" sz="1400" dirty="0">
                <a:latin typeface="TWK Lausanne 350" panose="02000503040000020004" pitchFamily="50" charset="0"/>
                <a:ea typeface="Calibri" panose="020F0502020204030204" pitchFamily="34" charset="0"/>
                <a:cs typeface="Times New Roman" panose="02020603050405020304" pitchFamily="18" charset="0"/>
              </a:rPr>
              <a:t>Work closely with landlords and/or tenants as required</a:t>
            </a:r>
          </a:p>
          <a:p>
            <a:pPr lvl="0">
              <a:lnSpc>
                <a:spcPct val="107000"/>
              </a:lnSpc>
              <a:spcAft>
                <a:spcPts val="800"/>
              </a:spcAft>
              <a:tabLst>
                <a:tab pos="457200" algn="l"/>
              </a:tabLst>
            </a:pPr>
            <a:endParaRPr lang="en-GB" sz="1400" dirty="0">
              <a:latin typeface="TWK Lausanne 350" panose="02000503040000020004" pitchFamily="50"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8A086B04-1E26-9BC7-81B9-81883B5C5751}"/>
              </a:ext>
            </a:extLst>
          </p:cNvPr>
          <p:cNvSpPr txBox="1"/>
          <p:nvPr/>
        </p:nvSpPr>
        <p:spPr>
          <a:xfrm>
            <a:off x="7949465" y="13414"/>
            <a:ext cx="4242535" cy="400110"/>
          </a:xfrm>
          <a:prstGeom prst="rect">
            <a:avLst/>
          </a:prstGeom>
          <a:noFill/>
        </p:spPr>
        <p:txBody>
          <a:bodyPr wrap="square" rtlCol="0">
            <a:spAutoFit/>
          </a:bodyPr>
          <a:lstStyle/>
          <a:p>
            <a:pPr algn="r"/>
            <a:r>
              <a:rPr lang="en-GB" sz="2000" dirty="0">
                <a:latin typeface="Tiempos Headline Regular" panose="02020503060303060403" pitchFamily="18" charset="0"/>
              </a:rPr>
              <a:t>Roles &amp; Responsibilities (continued)</a:t>
            </a:r>
          </a:p>
        </p:txBody>
      </p:sp>
    </p:spTree>
    <p:extLst>
      <p:ext uri="{BB962C8B-B14F-4D97-AF65-F5344CB8AC3E}">
        <p14:creationId xmlns:p14="http://schemas.microsoft.com/office/powerpoint/2010/main" val="3981110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5201424"/>
          </a:xfrm>
          <a:prstGeom prst="rect">
            <a:avLst/>
          </a:prstGeom>
          <a:noFill/>
        </p:spPr>
        <p:txBody>
          <a:bodyPr wrap="square" rtlCol="0">
            <a:spAutoFit/>
          </a:bodyPr>
          <a:lstStyle/>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ea typeface="Calibri" panose="020F0502020204030204" pitchFamily="34" charset="0"/>
              </a:rPr>
              <a:t>ONC or equivalent </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Demonstrate a property /building background</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Working knowledge of Health &amp; Safety</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Trades Background </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Clear understanding of WGLL for property repair and standards of workmanship</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ea typeface="Arial" panose="020B0604020202020204" pitchFamily="34" charset="0"/>
              </a:rPr>
              <a:t>Experience in building,  leading and managing a team</a:t>
            </a:r>
            <a:endParaRPr lang="en-GB" sz="1200" dirty="0">
              <a:latin typeface="TWK Lausanne 350" panose="02000503040000020004" pitchFamily="50" charset="0"/>
            </a:endParaRP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latin typeface="TWK Lausanne 350" panose="02000503040000020004" pitchFamily="50" charset="0"/>
              </a:rPr>
              <a:t>Root cause problems finding simple solutions where applicable</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a:latin typeface="TWK Lausanne 350" panose="02000503040000020004" pitchFamily="50" charset="0"/>
              </a:rPr>
              <a:t>Full UK driving </a:t>
            </a:r>
            <a:r>
              <a:rPr lang="en-GB" sz="1200" dirty="0">
                <a:latin typeface="TWK Lausanne 350" panose="02000503040000020004" pitchFamily="50" charset="0"/>
              </a:rPr>
              <a:t>licence</a:t>
            </a:r>
          </a:p>
          <a:p>
            <a:pPr marL="28575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effectLst/>
                <a:latin typeface="TWK Lausanne 350" panose="02000503040000020004" pitchFamily="50" charset="0"/>
                <a:ea typeface="Courier New" panose="02070309020205020404" pitchFamily="49" charset="0"/>
              </a:rPr>
              <a:t>Proven</a:t>
            </a:r>
            <a:r>
              <a:rPr lang="en-GB" sz="1200" spc="-20"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track</a:t>
            </a:r>
            <a:r>
              <a:rPr lang="en-GB" sz="1200" spc="-10"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record</a:t>
            </a:r>
            <a:r>
              <a:rPr lang="en-GB" sz="1200" spc="-5"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in</a:t>
            </a:r>
            <a:r>
              <a:rPr lang="en-GB" sz="1200" spc="-5"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effective</a:t>
            </a:r>
            <a:r>
              <a:rPr lang="en-GB" sz="1200" spc="-15"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coaching</a:t>
            </a:r>
            <a:r>
              <a:rPr lang="en-GB" sz="1200" spc="-10"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and</a:t>
            </a:r>
            <a:r>
              <a:rPr lang="en-GB" sz="1200" spc="-15"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people</a:t>
            </a:r>
            <a:r>
              <a:rPr lang="en-GB" sz="1200" spc="-5"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management</a:t>
            </a:r>
          </a:p>
          <a:p>
            <a:pPr marL="285750" marR="6858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200" dirty="0">
                <a:effectLst/>
                <a:latin typeface="TWK Lausanne 350" panose="02000503040000020004" pitchFamily="50" charset="0"/>
                <a:ea typeface="Courier New" panose="02070309020205020404" pitchFamily="49" charset="0"/>
              </a:rPr>
              <a:t>Proven</a:t>
            </a:r>
            <a:r>
              <a:rPr lang="en-GB" sz="1200" spc="100"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track</a:t>
            </a:r>
            <a:r>
              <a:rPr lang="en-GB" sz="1200" spc="95"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record</a:t>
            </a:r>
            <a:r>
              <a:rPr lang="en-GB" sz="1200" spc="100"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in</a:t>
            </a:r>
            <a:r>
              <a:rPr lang="en-GB" sz="1200" spc="100"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effective</a:t>
            </a:r>
            <a:r>
              <a:rPr lang="en-GB" sz="1200" spc="90"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planning,</a:t>
            </a:r>
            <a:r>
              <a:rPr lang="en-GB" sz="1200" spc="95"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performance</a:t>
            </a:r>
            <a:r>
              <a:rPr lang="en-GB" sz="1200" spc="95"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management </a:t>
            </a:r>
            <a:r>
              <a:rPr lang="en-GB" sz="1200" spc="-260"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and quality</a:t>
            </a:r>
            <a:r>
              <a:rPr lang="en-GB" sz="1200" spc="10" dirty="0">
                <a:effectLst/>
                <a:latin typeface="TWK Lausanne 350" panose="02000503040000020004" pitchFamily="50" charset="0"/>
                <a:ea typeface="Courier New" panose="02070309020205020404" pitchFamily="49" charset="0"/>
              </a:rPr>
              <a:t> </a:t>
            </a:r>
            <a:r>
              <a:rPr lang="en-GB" sz="1200" dirty="0">
                <a:effectLst/>
                <a:latin typeface="TWK Lausanne 350" panose="02000503040000020004" pitchFamily="50" charset="0"/>
                <a:ea typeface="Courier New" panose="02070309020205020404" pitchFamily="49" charset="0"/>
              </a:rPr>
              <a:t>assurance</a:t>
            </a:r>
          </a:p>
          <a:p>
            <a:pPr marL="285750" lvl="0" indent="-285750">
              <a:lnSpc>
                <a:spcPct val="100000"/>
              </a:lnSpc>
              <a:spcBef>
                <a:spcPts val="0"/>
              </a:spcBef>
              <a:spcAft>
                <a:spcPts val="600"/>
              </a:spcAft>
              <a:buFont typeface="Wingdings" panose="05000000000000000000" pitchFamily="2" charset="2"/>
              <a:buChar char="ü"/>
            </a:pPr>
            <a:r>
              <a:rPr lang="en-GB" sz="1200" dirty="0">
                <a:effectLst/>
                <a:latin typeface="TWK Lausanne 350" panose="02000503040000020004" pitchFamily="50" charset="0"/>
                <a:ea typeface="Arial" panose="020B0604020202020204" pitchFamily="34" charset="0"/>
              </a:rPr>
              <a:t>Ability to lead and take ownership and accountability for a programme.</a:t>
            </a:r>
          </a:p>
          <a:p>
            <a:pPr marL="285750" lvl="0" indent="-285750">
              <a:lnSpc>
                <a:spcPct val="100000"/>
              </a:lnSpc>
              <a:spcBef>
                <a:spcPts val="0"/>
              </a:spcBef>
              <a:spcAft>
                <a:spcPts val="600"/>
              </a:spcAft>
              <a:buFont typeface="Wingdings" panose="05000000000000000000" pitchFamily="2" charset="2"/>
              <a:buChar char="ü"/>
            </a:pPr>
            <a:r>
              <a:rPr lang="en-GB" sz="1200" dirty="0">
                <a:effectLst/>
                <a:latin typeface="TWK Lausanne 350" panose="02000503040000020004" pitchFamily="50" charset="0"/>
                <a:ea typeface="Arial" panose="020B0604020202020204" pitchFamily="34" charset="0"/>
              </a:rPr>
              <a:t>Proven effective communicator</a:t>
            </a:r>
          </a:p>
          <a:p>
            <a:pPr marL="285750" lvl="0" indent="-285750">
              <a:lnSpc>
                <a:spcPct val="100000"/>
              </a:lnSpc>
              <a:spcBef>
                <a:spcPts val="0"/>
              </a:spcBef>
              <a:spcAft>
                <a:spcPts val="600"/>
              </a:spcAft>
              <a:buFont typeface="Wingdings" panose="05000000000000000000" pitchFamily="2" charset="2"/>
              <a:buChar char="ü"/>
            </a:pPr>
            <a:r>
              <a:rPr lang="en-GB" sz="1200" dirty="0">
                <a:effectLst/>
                <a:latin typeface="TWK Lausanne 350" panose="02000503040000020004" pitchFamily="50" charset="0"/>
                <a:ea typeface="Arial" panose="020B0604020202020204" pitchFamily="34" charset="0"/>
              </a:rPr>
              <a:t>Ability to build strong professional relationships both within the organisation and externally</a:t>
            </a:r>
          </a:p>
          <a:p>
            <a:pPr marL="285750" lvl="0" indent="-285750">
              <a:lnSpc>
                <a:spcPct val="100000"/>
              </a:lnSpc>
              <a:spcBef>
                <a:spcPts val="0"/>
              </a:spcBef>
              <a:spcAft>
                <a:spcPts val="600"/>
              </a:spcAft>
              <a:buFont typeface="Wingdings" panose="05000000000000000000" pitchFamily="2" charset="2"/>
              <a:buChar char="ü"/>
            </a:pPr>
            <a:r>
              <a:rPr lang="en-GB" sz="1200" dirty="0">
                <a:effectLst/>
                <a:latin typeface="TWK Lausanne 350" panose="02000503040000020004" pitchFamily="50" charset="0"/>
                <a:ea typeface="Arial" panose="020B0604020202020204" pitchFamily="34" charset="0"/>
              </a:rPr>
              <a:t>Ability to collate and analyse data for decision making purposes</a:t>
            </a:r>
          </a:p>
          <a:p>
            <a:pPr marL="285750" lvl="0" indent="-285750">
              <a:lnSpc>
                <a:spcPct val="100000"/>
              </a:lnSpc>
              <a:spcBef>
                <a:spcPts val="0"/>
              </a:spcBef>
              <a:spcAft>
                <a:spcPts val="600"/>
              </a:spcAft>
              <a:buFont typeface="Wingdings" panose="05000000000000000000" pitchFamily="2" charset="2"/>
              <a:buChar char="ü"/>
            </a:pPr>
            <a:r>
              <a:rPr lang="en-GB" sz="1200" dirty="0">
                <a:effectLst/>
                <a:latin typeface="TWK Lausanne 350" panose="02000503040000020004" pitchFamily="50" charset="0"/>
                <a:ea typeface="Arial" panose="020B0604020202020204" pitchFamily="34" charset="0"/>
              </a:rPr>
              <a:t>Proven ability in effective prioritisation and organisation</a:t>
            </a:r>
          </a:p>
          <a:p>
            <a:pPr marL="285750" indent="-285750">
              <a:lnSpc>
                <a:spcPct val="100000"/>
              </a:lnSpc>
              <a:spcBef>
                <a:spcPts val="0"/>
              </a:spcBef>
              <a:spcAft>
                <a:spcPts val="600"/>
              </a:spcAft>
              <a:buFont typeface="Wingdings" panose="05000000000000000000" pitchFamily="2" charset="2"/>
              <a:buChar char="ü"/>
            </a:pPr>
            <a:r>
              <a:rPr lang="en-US" sz="1200" dirty="0">
                <a:latin typeface="TWK Lausanne 350" panose="02000503040000020004" pitchFamily="50" charset="0"/>
                <a:cs typeface="Arial" panose="020B0604020202020204" pitchFamily="34" charset="0"/>
              </a:rPr>
              <a:t>Commitment to training and professional development, including keeping up to date with all relevant legislation.</a:t>
            </a:r>
            <a:endParaRPr lang="en-GB" sz="1200" dirty="0">
              <a:latin typeface="TWK Lausanne 350" panose="02000503040000020004" pitchFamily="50" charset="0"/>
              <a:cs typeface="Arial" panose="020B0604020202020204" pitchFamily="34" charset="0"/>
            </a:endParaRPr>
          </a:p>
          <a:p>
            <a:pPr marL="285750" indent="-285750">
              <a:lnSpc>
                <a:spcPct val="100000"/>
              </a:lnSpc>
              <a:spcBef>
                <a:spcPts val="0"/>
              </a:spcBef>
              <a:spcAft>
                <a:spcPts val="600"/>
              </a:spcAft>
              <a:buSzPts val="1000"/>
              <a:buFont typeface="Wingdings" panose="05000000000000000000" pitchFamily="2" charset="2"/>
              <a:buChar char="ü"/>
              <a:tabLst>
                <a:tab pos="297815" algn="l"/>
              </a:tabLst>
            </a:pPr>
            <a:endParaRPr lang="en-GB" sz="1200" dirty="0">
              <a:latin typeface="TWK Lausanne 350" panose="02000503040000020004" pitchFamily="50" charset="0"/>
              <a:cs typeface="Arial" panose="020B0604020202020204" pitchFamily="34" charset="0"/>
            </a:endParaRPr>
          </a:p>
        </p:txBody>
      </p:sp>
      <p:grpSp>
        <p:nvGrpSpPr>
          <p:cNvPr id="6" name="Group 5">
            <a:extLst>
              <a:ext uri="{FF2B5EF4-FFF2-40B4-BE49-F238E27FC236}">
                <a16:creationId xmlns:a16="http://schemas.microsoft.com/office/drawing/2014/main" id="{128ADD6F-83AB-DE5A-74D2-FF61B3F73E41}"/>
              </a:ext>
            </a:extLst>
          </p:cNvPr>
          <p:cNvGrpSpPr/>
          <p:nvPr/>
        </p:nvGrpSpPr>
        <p:grpSpPr>
          <a:xfrm>
            <a:off x="0" y="1230825"/>
            <a:ext cx="5627175" cy="5627175"/>
            <a:chOff x="0" y="1230825"/>
            <a:chExt cx="5627175" cy="5627175"/>
          </a:xfrm>
        </p:grpSpPr>
        <p:pic>
          <p:nvPicPr>
            <p:cNvPr id="8" name="Picture 7" descr="Two women posing with flowers in pots&#10;&#10;Description automatically generated">
              <a:extLst>
                <a:ext uri="{FF2B5EF4-FFF2-40B4-BE49-F238E27FC236}">
                  <a16:creationId xmlns:a16="http://schemas.microsoft.com/office/drawing/2014/main" id="{335E7C50-3DC6-AD65-0CC6-6B24FF655CB6}"/>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3BC7321-B651-9AB4-98A0-80C7D64E881A}"/>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3209650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11635-C92A-EAFA-3A20-C0D3D733B6B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F77A093-778D-1D00-7ADF-6FC38548F51B}"/>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Skills and experience cont.</a:t>
            </a:r>
          </a:p>
        </p:txBody>
      </p:sp>
      <p:sp>
        <p:nvSpPr>
          <p:cNvPr id="5" name="TextBox 4">
            <a:extLst>
              <a:ext uri="{FF2B5EF4-FFF2-40B4-BE49-F238E27FC236}">
                <a16:creationId xmlns:a16="http://schemas.microsoft.com/office/drawing/2014/main" id="{19A0A8D7-3D64-4155-E82E-DDD5EEEB91A0}"/>
              </a:ext>
            </a:extLst>
          </p:cNvPr>
          <p:cNvSpPr txBox="1"/>
          <p:nvPr/>
        </p:nvSpPr>
        <p:spPr>
          <a:xfrm>
            <a:off x="5915025" y="1239340"/>
            <a:ext cx="5374432" cy="4847481"/>
          </a:xfrm>
          <a:prstGeom prst="rect">
            <a:avLst/>
          </a:prstGeom>
          <a:noFill/>
        </p:spPr>
        <p:txBody>
          <a:bodyPr wrap="square" rtlCol="0">
            <a:spAutoFit/>
          </a:bodyPr>
          <a:lstStyle/>
          <a:p>
            <a:r>
              <a:rPr lang="en-GB" sz="1600" b="1">
                <a:latin typeface="TWK Lausanne 350" panose="02000503040000020004" pitchFamily="50" charset="0"/>
              </a:rPr>
              <a:t>Essential </a:t>
            </a:r>
          </a:p>
          <a:p>
            <a:endParaRPr lang="en-GB" sz="800" b="1">
              <a:latin typeface="TWK Lausanne 350" panose="02000503040000020004" pitchFamily="50" charset="0"/>
            </a:endParaRPr>
          </a:p>
          <a:p>
            <a:pPr marL="28575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400">
                <a:effectLst/>
                <a:latin typeface="TWK Lausanne 350" panose="02000503040000020004" pitchFamily="50" charset="0"/>
                <a:ea typeface="Courier New" panose="02070309020205020404" pitchFamily="49" charset="0"/>
              </a:rPr>
              <a:t>Computer</a:t>
            </a:r>
            <a:r>
              <a:rPr lang="en-GB" sz="1400" spc="-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literate</a:t>
            </a:r>
            <a:r>
              <a:rPr lang="en-GB" sz="1400" spc="-1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and</a:t>
            </a:r>
            <a:r>
              <a:rPr lang="en-GB" sz="1400" spc="-1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competent</a:t>
            </a:r>
            <a:r>
              <a:rPr lang="en-GB" sz="1400" spc="-1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with</a:t>
            </a:r>
            <a:r>
              <a:rPr lang="en-GB" sz="1400" spc="-1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Microsoft</a:t>
            </a:r>
            <a:r>
              <a:rPr lang="en-GB" sz="1400" spc="-1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Office</a:t>
            </a:r>
            <a:r>
              <a:rPr lang="en-GB" sz="1400" spc="-1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software</a:t>
            </a:r>
            <a:r>
              <a:rPr lang="en-GB" sz="1400" spc="-1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package </a:t>
            </a:r>
          </a:p>
          <a:p>
            <a:pPr marL="285750" marR="66040"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400">
                <a:effectLst/>
                <a:latin typeface="TWK Lausanne 350" panose="02000503040000020004" pitchFamily="50" charset="0"/>
                <a:ea typeface="Courier New" panose="02070309020205020404" pitchFamily="49" charset="0"/>
              </a:rPr>
              <a:t>Ability</a:t>
            </a:r>
            <a:r>
              <a:rPr lang="en-GB" sz="1400" spc="8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to</a:t>
            </a:r>
            <a:r>
              <a:rPr lang="en-GB" sz="1400" spc="8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ensure</a:t>
            </a:r>
            <a:r>
              <a:rPr lang="en-GB" sz="1400" spc="8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the</a:t>
            </a:r>
            <a:r>
              <a:rPr lang="en-GB" sz="1400" spc="8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service</a:t>
            </a:r>
            <a:r>
              <a:rPr lang="en-GB" sz="1400" spc="8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is</a:t>
            </a:r>
            <a:r>
              <a:rPr lang="en-GB" sz="1400" spc="8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delivered</a:t>
            </a:r>
            <a:r>
              <a:rPr lang="en-GB" sz="1400" spc="9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in</a:t>
            </a:r>
            <a:r>
              <a:rPr lang="en-GB" sz="1400" spc="8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accordance</a:t>
            </a:r>
            <a:r>
              <a:rPr lang="en-GB" sz="1400" spc="8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with</a:t>
            </a:r>
            <a:r>
              <a:rPr lang="en-GB" sz="1400" spc="8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corporate</a:t>
            </a:r>
            <a:r>
              <a:rPr lang="en-GB" sz="1400" spc="9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policy</a:t>
            </a:r>
            <a:r>
              <a:rPr lang="en-GB" sz="1400" spc="-26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and </a:t>
            </a:r>
            <a:r>
              <a:rPr lang="en-GB" sz="1400" spc="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objectives</a:t>
            </a:r>
          </a:p>
          <a:p>
            <a:pPr marL="285750" indent="-285750">
              <a:lnSpc>
                <a:spcPct val="100000"/>
              </a:lnSpc>
              <a:spcBef>
                <a:spcPts val="0"/>
              </a:spcBef>
              <a:spcAft>
                <a:spcPts val="600"/>
              </a:spcAft>
              <a:buFont typeface="Wingdings" panose="05000000000000000000" pitchFamily="2" charset="2"/>
              <a:buChar char="ü"/>
            </a:pPr>
            <a:r>
              <a:rPr lang="en-GB" sz="1400">
                <a:effectLst/>
                <a:latin typeface="TWK Lausanne 350" panose="02000503040000020004" pitchFamily="50" charset="0"/>
                <a:ea typeface="Arial" panose="020B0604020202020204" pitchFamily="34" charset="0"/>
              </a:rPr>
              <a:t>Ability</a:t>
            </a:r>
            <a:r>
              <a:rPr lang="en-GB" sz="1400" spc="-15">
                <a:effectLst/>
                <a:latin typeface="TWK Lausanne 350" panose="02000503040000020004" pitchFamily="50" charset="0"/>
                <a:ea typeface="Arial" panose="020B0604020202020204" pitchFamily="34" charset="0"/>
              </a:rPr>
              <a:t> </a:t>
            </a:r>
            <a:r>
              <a:rPr lang="en-GB" sz="1400">
                <a:effectLst/>
                <a:latin typeface="TWK Lausanne 350" panose="02000503040000020004" pitchFamily="50" charset="0"/>
                <a:ea typeface="Arial" panose="020B0604020202020204" pitchFamily="34" charset="0"/>
              </a:rPr>
              <a:t>to</a:t>
            </a:r>
            <a:r>
              <a:rPr lang="en-GB" sz="1400" spc="-15">
                <a:effectLst/>
                <a:latin typeface="TWK Lausanne 350" panose="02000503040000020004" pitchFamily="50" charset="0"/>
                <a:ea typeface="Arial" panose="020B0604020202020204" pitchFamily="34" charset="0"/>
              </a:rPr>
              <a:t> </a:t>
            </a:r>
            <a:r>
              <a:rPr lang="en-GB" sz="1400">
                <a:effectLst/>
                <a:latin typeface="TWK Lausanne 350" panose="02000503040000020004" pitchFamily="50" charset="0"/>
                <a:ea typeface="Arial" panose="020B0604020202020204" pitchFamily="34" charset="0"/>
              </a:rPr>
              <a:t>respond</a:t>
            </a:r>
            <a:r>
              <a:rPr lang="en-GB" sz="1400" spc="-5">
                <a:effectLst/>
                <a:latin typeface="TWK Lausanne 350" panose="02000503040000020004" pitchFamily="50" charset="0"/>
                <a:ea typeface="Arial" panose="020B0604020202020204" pitchFamily="34" charset="0"/>
              </a:rPr>
              <a:t> </a:t>
            </a:r>
            <a:r>
              <a:rPr lang="en-GB" sz="1400">
                <a:effectLst/>
                <a:latin typeface="TWK Lausanne 350" panose="02000503040000020004" pitchFamily="50" charset="0"/>
                <a:ea typeface="Arial" panose="020B0604020202020204" pitchFamily="34" charset="0"/>
              </a:rPr>
              <a:t>at</a:t>
            </a:r>
            <a:r>
              <a:rPr lang="en-GB" sz="1400" spc="-15">
                <a:effectLst/>
                <a:latin typeface="TWK Lausanne 350" panose="02000503040000020004" pitchFamily="50" charset="0"/>
                <a:ea typeface="Arial" panose="020B0604020202020204" pitchFamily="34" charset="0"/>
              </a:rPr>
              <a:t> </a:t>
            </a:r>
            <a:r>
              <a:rPr lang="en-GB" sz="1400">
                <a:effectLst/>
                <a:latin typeface="TWK Lausanne 350" panose="02000503040000020004" pitchFamily="50" charset="0"/>
                <a:ea typeface="Arial" panose="020B0604020202020204" pitchFamily="34" charset="0"/>
              </a:rPr>
              <a:t>short</a:t>
            </a:r>
            <a:r>
              <a:rPr lang="en-GB" sz="1400" spc="-5">
                <a:effectLst/>
                <a:latin typeface="TWK Lausanne 350" panose="02000503040000020004" pitchFamily="50" charset="0"/>
                <a:ea typeface="Arial" panose="020B0604020202020204" pitchFamily="34" charset="0"/>
              </a:rPr>
              <a:t> </a:t>
            </a:r>
            <a:r>
              <a:rPr lang="en-GB" sz="1400">
                <a:effectLst/>
                <a:latin typeface="TWK Lausanne 350" panose="02000503040000020004" pitchFamily="50" charset="0"/>
                <a:ea typeface="Arial" panose="020B0604020202020204" pitchFamily="34" charset="0"/>
              </a:rPr>
              <a:t>notice</a:t>
            </a:r>
          </a:p>
          <a:p>
            <a:pPr>
              <a:lnSpc>
                <a:spcPct val="100000"/>
              </a:lnSpc>
              <a:spcBef>
                <a:spcPts val="0"/>
              </a:spcBef>
              <a:spcAft>
                <a:spcPts val="600"/>
              </a:spcAft>
            </a:pPr>
            <a:endParaRPr lang="en-GB" sz="1400" b="1">
              <a:latin typeface="TWK Lausanne 350" panose="02000503040000020004" pitchFamily="50" charset="0"/>
              <a:ea typeface="Courier New" panose="02070309020205020404" pitchFamily="49" charset="0"/>
            </a:endParaRPr>
          </a:p>
          <a:p>
            <a:pPr>
              <a:lnSpc>
                <a:spcPct val="100000"/>
              </a:lnSpc>
              <a:spcBef>
                <a:spcPts val="0"/>
              </a:spcBef>
              <a:spcAft>
                <a:spcPts val="600"/>
              </a:spcAft>
            </a:pPr>
            <a:r>
              <a:rPr lang="en-GB" sz="1600" b="1">
                <a:latin typeface="TWK Lausanne 350" panose="02000503040000020004" pitchFamily="50" charset="0"/>
                <a:ea typeface="Courier New" panose="02070309020205020404" pitchFamily="49" charset="0"/>
              </a:rPr>
              <a:t>Desirable</a:t>
            </a:r>
          </a:p>
          <a:p>
            <a:pPr marL="285750" marR="62865" lvl="0" indent="-285750">
              <a:lnSpc>
                <a:spcPct val="100000"/>
              </a:lnSpc>
              <a:spcBef>
                <a:spcPts val="0"/>
              </a:spcBef>
              <a:spcAft>
                <a:spcPts val="600"/>
              </a:spcAft>
              <a:buSzPts val="1000"/>
              <a:buFont typeface="Wingdings" panose="05000000000000000000" pitchFamily="2" charset="2"/>
              <a:buChar char="ü"/>
              <a:tabLst>
                <a:tab pos="297815" algn="l"/>
              </a:tabLst>
            </a:pPr>
            <a:r>
              <a:rPr lang="en-GB" sz="1400">
                <a:latin typeface="TWK Lausanne 350" panose="02000503040000020004" pitchFamily="50" charset="0"/>
                <a:ea typeface="Courier New" panose="02070309020205020404" pitchFamily="49" charset="0"/>
              </a:rPr>
              <a:t>E</a:t>
            </a:r>
            <a:r>
              <a:rPr lang="en-GB" sz="1400">
                <a:effectLst/>
                <a:latin typeface="TWK Lausanne 350" panose="02000503040000020004" pitchFamily="50" charset="0"/>
                <a:ea typeface="Courier New" panose="02070309020205020404" pitchFamily="49" charset="0"/>
              </a:rPr>
              <a:t>quivalent Management</a:t>
            </a:r>
            <a:r>
              <a:rPr lang="en-GB" sz="1400" spc="12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experience</a:t>
            </a:r>
            <a:r>
              <a:rPr lang="en-GB" sz="1400" spc="12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in</a:t>
            </a:r>
            <a:r>
              <a:rPr lang="en-GB" sz="1400" spc="11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providing housing, </a:t>
            </a:r>
            <a:r>
              <a:rPr lang="en-GB" sz="1400" spc="-26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social</a:t>
            </a:r>
            <a:r>
              <a:rPr lang="en-GB" sz="1400" spc="-1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care</a:t>
            </a:r>
            <a:r>
              <a:rPr lang="en-GB" sz="1400" spc="1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and</a:t>
            </a:r>
            <a:r>
              <a:rPr lang="en-GB" sz="1400" spc="-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support</a:t>
            </a:r>
            <a:r>
              <a:rPr lang="en-GB" sz="1400" spc="-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services</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400">
                <a:effectLst/>
                <a:latin typeface="TWK Lausanne 350" panose="02000503040000020004" pitchFamily="50" charset="0"/>
                <a:ea typeface="Arial" panose="020B0604020202020204" pitchFamily="34" charset="0"/>
              </a:rPr>
              <a:t>Understanding</a:t>
            </a:r>
            <a:r>
              <a:rPr lang="en-GB" sz="1400" spc="70">
                <a:effectLst/>
                <a:latin typeface="TWK Lausanne 350" panose="02000503040000020004" pitchFamily="50" charset="0"/>
                <a:ea typeface="Arial" panose="020B0604020202020204" pitchFamily="34" charset="0"/>
              </a:rPr>
              <a:t> </a:t>
            </a:r>
            <a:r>
              <a:rPr lang="en-GB" sz="1400">
                <a:effectLst/>
                <a:latin typeface="TWK Lausanne 350" panose="02000503040000020004" pitchFamily="50" charset="0"/>
                <a:ea typeface="Arial" panose="020B0604020202020204" pitchFamily="34" charset="0"/>
              </a:rPr>
              <a:t>of</a:t>
            </a:r>
            <a:r>
              <a:rPr lang="en-GB" sz="1400" spc="80">
                <a:effectLst/>
                <a:latin typeface="TWK Lausanne 350" panose="02000503040000020004" pitchFamily="50" charset="0"/>
                <a:ea typeface="Arial" panose="020B0604020202020204" pitchFamily="34" charset="0"/>
              </a:rPr>
              <a:t> </a:t>
            </a:r>
            <a:r>
              <a:rPr lang="en-GB" sz="1400">
                <a:effectLst/>
                <a:latin typeface="TWK Lausanne 350" panose="02000503040000020004" pitchFamily="50" charset="0"/>
                <a:ea typeface="Arial" panose="020B0604020202020204" pitchFamily="34" charset="0"/>
              </a:rPr>
              <a:t>the</a:t>
            </a:r>
            <a:r>
              <a:rPr lang="en-GB" sz="1400" spc="80">
                <a:effectLst/>
                <a:latin typeface="TWK Lausanne 350" panose="02000503040000020004" pitchFamily="50" charset="0"/>
                <a:ea typeface="Arial" panose="020B0604020202020204" pitchFamily="34" charset="0"/>
              </a:rPr>
              <a:t> </a:t>
            </a:r>
            <a:r>
              <a:rPr lang="en-GB" sz="1400">
                <a:effectLst/>
                <a:latin typeface="TWK Lausanne 350" panose="02000503040000020004" pitchFamily="50" charset="0"/>
                <a:ea typeface="Arial" panose="020B0604020202020204" pitchFamily="34" charset="0"/>
              </a:rPr>
              <a:t>principles</a:t>
            </a:r>
            <a:r>
              <a:rPr lang="en-GB" sz="1400" spc="85">
                <a:effectLst/>
                <a:latin typeface="TWK Lausanne 350" panose="02000503040000020004" pitchFamily="50" charset="0"/>
                <a:ea typeface="Arial" panose="020B0604020202020204" pitchFamily="34" charset="0"/>
              </a:rPr>
              <a:t> </a:t>
            </a:r>
            <a:r>
              <a:rPr lang="en-GB" sz="1400">
                <a:effectLst/>
                <a:latin typeface="TWK Lausanne 350" panose="02000503040000020004" pitchFamily="50" charset="0"/>
                <a:ea typeface="Arial" panose="020B0604020202020204" pitchFamily="34" charset="0"/>
              </a:rPr>
              <a:t>of</a:t>
            </a:r>
            <a:r>
              <a:rPr lang="en-GB" sz="1400" spc="90">
                <a:effectLst/>
                <a:latin typeface="TWK Lausanne 350" panose="02000503040000020004" pitchFamily="50" charset="0"/>
                <a:ea typeface="Arial" panose="020B0604020202020204" pitchFamily="34" charset="0"/>
              </a:rPr>
              <a:t> </a:t>
            </a:r>
            <a:r>
              <a:rPr lang="en-GB" sz="1400">
                <a:effectLst/>
                <a:latin typeface="TWK Lausanne 350" panose="02000503040000020004" pitchFamily="50" charset="0"/>
                <a:ea typeface="Arial" panose="020B0604020202020204" pitchFamily="34" charset="0"/>
              </a:rPr>
              <a:t>working</a:t>
            </a:r>
            <a:r>
              <a:rPr lang="en-GB" sz="1400" spc="75">
                <a:effectLst/>
                <a:latin typeface="TWK Lausanne 350" panose="02000503040000020004" pitchFamily="50" charset="0"/>
                <a:ea typeface="Arial" panose="020B0604020202020204" pitchFamily="34" charset="0"/>
              </a:rPr>
              <a:t> </a:t>
            </a:r>
            <a:r>
              <a:rPr lang="en-GB" sz="1400">
                <a:effectLst/>
                <a:latin typeface="TWK Lausanne 350" panose="02000503040000020004" pitchFamily="50" charset="0"/>
                <a:ea typeface="Arial" panose="020B0604020202020204" pitchFamily="34" charset="0"/>
              </a:rPr>
              <a:t>within</a:t>
            </a:r>
            <a:r>
              <a:rPr lang="en-GB" sz="1400" spc="80">
                <a:effectLst/>
                <a:latin typeface="TWK Lausanne 350" panose="02000503040000020004" pitchFamily="50" charset="0"/>
                <a:ea typeface="Arial" panose="020B0604020202020204" pitchFamily="34" charset="0"/>
              </a:rPr>
              <a:t> </a:t>
            </a:r>
            <a:r>
              <a:rPr lang="en-GB" sz="1400">
                <a:effectLst/>
                <a:latin typeface="TWK Lausanne 350" panose="02000503040000020004" pitchFamily="50" charset="0"/>
                <a:ea typeface="Arial" panose="020B0604020202020204" pitchFamily="34" charset="0"/>
              </a:rPr>
              <a:t>a</a:t>
            </a:r>
            <a:r>
              <a:rPr lang="en-GB" sz="1400" spc="90">
                <a:effectLst/>
                <a:latin typeface="TWK Lausanne 350" panose="02000503040000020004" pitchFamily="50" charset="0"/>
                <a:ea typeface="Arial" panose="020B0604020202020204" pitchFamily="34" charset="0"/>
              </a:rPr>
              <a:t> </a:t>
            </a:r>
            <a:r>
              <a:rPr lang="en-GB" sz="1400">
                <a:effectLst/>
                <a:latin typeface="TWK Lausanne 350" panose="02000503040000020004" pitchFamily="50" charset="0"/>
                <a:ea typeface="Arial" panose="020B0604020202020204" pitchFamily="34" charset="0"/>
              </a:rPr>
              <a:t>Psychologically</a:t>
            </a:r>
            <a:r>
              <a:rPr lang="en-GB" sz="1400" spc="85">
                <a:effectLst/>
                <a:latin typeface="TWK Lausanne 350" panose="02000503040000020004" pitchFamily="50" charset="0"/>
                <a:ea typeface="Arial" panose="020B0604020202020204" pitchFamily="34" charset="0"/>
              </a:rPr>
              <a:t> </a:t>
            </a:r>
            <a:r>
              <a:rPr lang="en-GB" sz="1400">
                <a:effectLst/>
                <a:latin typeface="TWK Lausanne 350" panose="02000503040000020004" pitchFamily="50" charset="0"/>
                <a:ea typeface="Arial" panose="020B0604020202020204" pitchFamily="34" charset="0"/>
              </a:rPr>
              <a:t>Informed </a:t>
            </a:r>
            <a:r>
              <a:rPr lang="en-GB" sz="1400" spc="-265">
                <a:effectLst/>
                <a:latin typeface="TWK Lausanne 350" panose="02000503040000020004" pitchFamily="50" charset="0"/>
                <a:ea typeface="Arial" panose="020B0604020202020204" pitchFamily="34" charset="0"/>
              </a:rPr>
              <a:t> </a:t>
            </a:r>
            <a:r>
              <a:rPr lang="en-GB" sz="1400">
                <a:effectLst/>
                <a:latin typeface="TWK Lausanne 350" panose="02000503040000020004" pitchFamily="50" charset="0"/>
                <a:ea typeface="Arial" panose="020B0604020202020204" pitchFamily="34" charset="0"/>
              </a:rPr>
              <a:t>Environment</a:t>
            </a:r>
            <a:r>
              <a:rPr lang="en-GB" sz="1400" spc="-10">
                <a:effectLst/>
                <a:latin typeface="TWK Lausanne 350" panose="02000503040000020004" pitchFamily="50" charset="0"/>
                <a:ea typeface="Arial" panose="020B0604020202020204" pitchFamily="34" charset="0"/>
              </a:rPr>
              <a:t> </a:t>
            </a:r>
            <a:r>
              <a:rPr lang="en-GB" sz="1400">
                <a:effectLst/>
                <a:latin typeface="TWK Lausanne 350" panose="02000503040000020004" pitchFamily="50" charset="0"/>
                <a:ea typeface="Arial" panose="020B0604020202020204" pitchFamily="34" charset="0"/>
              </a:rPr>
              <a:t>(PIE)</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400">
                <a:latin typeface="TWK Lausanne 350" panose="02000503040000020004" pitchFamily="50" charset="0"/>
                <a:ea typeface="Courier New" panose="02070309020205020404" pitchFamily="49" charset="0"/>
              </a:rPr>
              <a:t> Experience in setting and managing budgets</a:t>
            </a:r>
          </a:p>
          <a:p>
            <a:pPr marL="285750" indent="-285750">
              <a:lnSpc>
                <a:spcPct val="100000"/>
              </a:lnSpc>
              <a:spcBef>
                <a:spcPts val="0"/>
              </a:spcBef>
              <a:spcAft>
                <a:spcPts val="600"/>
              </a:spcAft>
              <a:buSzPts val="1000"/>
              <a:buFont typeface="Wingdings" panose="05000000000000000000" pitchFamily="2" charset="2"/>
              <a:buChar char="ü"/>
              <a:tabLst>
                <a:tab pos="297815" algn="l"/>
              </a:tabLst>
            </a:pPr>
            <a:r>
              <a:rPr lang="en-GB" sz="1400">
                <a:effectLst/>
                <a:latin typeface="TWK Lausanne 350" panose="02000503040000020004" pitchFamily="50" charset="0"/>
                <a:ea typeface="Courier New" panose="02070309020205020404" pitchFamily="49" charset="0"/>
              </a:rPr>
              <a:t>Knowledge</a:t>
            </a:r>
            <a:r>
              <a:rPr lang="en-GB" sz="1400" spc="13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of</a:t>
            </a:r>
            <a:r>
              <a:rPr lang="en-GB" sz="1400" spc="13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current</a:t>
            </a:r>
            <a:r>
              <a:rPr lang="en-GB" sz="1400" spc="13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relevant</a:t>
            </a:r>
            <a:r>
              <a:rPr lang="en-GB" sz="1400" spc="14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legislation,</a:t>
            </a:r>
            <a:r>
              <a:rPr lang="en-GB" sz="1400" spc="14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policies</a:t>
            </a:r>
            <a:r>
              <a:rPr lang="en-GB" sz="1400" spc="14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and</a:t>
            </a:r>
            <a:r>
              <a:rPr lang="en-GB" sz="1400" spc="12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strategies</a:t>
            </a:r>
            <a:r>
              <a:rPr lang="en-GB" sz="1400" spc="13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relating</a:t>
            </a:r>
            <a:r>
              <a:rPr lang="en-GB" sz="1400" spc="130">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to </a:t>
            </a:r>
            <a:r>
              <a:rPr lang="en-GB" sz="1400" spc="-265">
                <a:effectLst/>
                <a:latin typeface="TWK Lausanne 350" panose="02000503040000020004" pitchFamily="50" charset="0"/>
                <a:ea typeface="Courier New" panose="02070309020205020404" pitchFamily="49" charset="0"/>
              </a:rPr>
              <a:t> </a:t>
            </a:r>
            <a:r>
              <a:rPr lang="en-GB" sz="1400">
                <a:effectLst/>
                <a:latin typeface="TWK Lausanne 350" panose="02000503040000020004" pitchFamily="50" charset="0"/>
                <a:ea typeface="Courier New" panose="02070309020205020404" pitchFamily="49" charset="0"/>
              </a:rPr>
              <a:t>housing</a:t>
            </a:r>
            <a:r>
              <a:rPr lang="en-GB" sz="1400">
                <a:latin typeface="TWK Lausanne 350" panose="02000503040000020004" pitchFamily="50" charset="0"/>
                <a:ea typeface="Courier New" panose="02070309020205020404" pitchFamily="49" charset="0"/>
              </a:rPr>
              <a:t> and homelessness</a:t>
            </a:r>
          </a:p>
          <a:p>
            <a:pPr marL="285750" indent="-285750">
              <a:buFont typeface="Wingdings" panose="05000000000000000000" pitchFamily="2" charset="2"/>
              <a:buChar char="ü"/>
            </a:pPr>
            <a:r>
              <a:rPr lang="en-US" sz="1400">
                <a:latin typeface="TWK Lausanne 350" panose="02000503040000020004" pitchFamily="50" charset="0"/>
              </a:rPr>
              <a:t>Understanding the needs and rights of </a:t>
            </a:r>
            <a:r>
              <a:rPr lang="en-GB" sz="1400">
                <a:latin typeface="TWK Lausanne 350" panose="02000503040000020004" pitchFamily="50" charset="0"/>
              </a:rPr>
              <a:t>people we support</a:t>
            </a:r>
          </a:p>
          <a:p>
            <a:pPr marL="285750" indent="-285750">
              <a:buFont typeface="Wingdings" panose="05000000000000000000" pitchFamily="2" charset="2"/>
              <a:buChar char="ü"/>
            </a:pPr>
            <a:r>
              <a:rPr lang="en-GB" sz="1400">
                <a:latin typeface="TWK Lausanne 350" panose="02000503040000020004" pitchFamily="50" charset="0"/>
              </a:rPr>
              <a:t>Health and Safety Qualification</a:t>
            </a:r>
          </a:p>
          <a:p>
            <a:pPr marL="285750" indent="-285750">
              <a:buFont typeface="Wingdings" panose="05000000000000000000" pitchFamily="2" charset="2"/>
              <a:buChar char="ü"/>
            </a:pPr>
            <a:r>
              <a:rPr lang="en-GB" sz="1400">
                <a:latin typeface="TWK Lausanne 350" panose="02000503040000020004" pitchFamily="50" charset="0"/>
                <a:ea typeface="Calibri" panose="020F0502020204030204" pitchFamily="34" charset="0"/>
              </a:rPr>
              <a:t>Current valid CSCS card</a:t>
            </a:r>
            <a:endParaRPr lang="en-GB" sz="1400" dirty="0">
              <a:latin typeface="TWK Lausanne 350" panose="02000503040000020004" pitchFamily="50" charset="0"/>
              <a:ea typeface="Calibri" panose="020F0502020204030204" pitchFamily="34" charset="0"/>
            </a:endParaRPr>
          </a:p>
        </p:txBody>
      </p:sp>
      <p:grpSp>
        <p:nvGrpSpPr>
          <p:cNvPr id="4" name="Group 3">
            <a:extLst>
              <a:ext uri="{FF2B5EF4-FFF2-40B4-BE49-F238E27FC236}">
                <a16:creationId xmlns:a16="http://schemas.microsoft.com/office/drawing/2014/main" id="{83DB64FA-840D-2CDD-0C3F-B90A56892263}"/>
              </a:ext>
            </a:extLst>
          </p:cNvPr>
          <p:cNvGrpSpPr/>
          <p:nvPr/>
        </p:nvGrpSpPr>
        <p:grpSpPr>
          <a:xfrm>
            <a:off x="-1" y="1230825"/>
            <a:ext cx="5627176" cy="5627175"/>
            <a:chOff x="-1" y="1230825"/>
            <a:chExt cx="5627176" cy="5627175"/>
          </a:xfrm>
        </p:grpSpPr>
        <p:pic>
          <p:nvPicPr>
            <p:cNvPr id="2" name="Picture 1">
              <a:extLst>
                <a:ext uri="{FF2B5EF4-FFF2-40B4-BE49-F238E27FC236}">
                  <a16:creationId xmlns:a16="http://schemas.microsoft.com/office/drawing/2014/main" id="{0CD47148-0B30-B78B-D993-8D11E1890B7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876A8A8-A8CC-B14E-DD8A-49110D14F3BF}"/>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590339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4931478"/>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29-32 (£32,391 - £35,482 per 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Property Maintenance and Heath &amp; Safety Manager</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Working hours are 35 Monday to Friday – worked flexibly between the hours of 8.00am to 6.00pm depending on the needs of the service with one-hour unpaid break.</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 be Rosemount Business Park, 141-145 Charles Street, Unit E2, Glasgow</a:t>
            </a:r>
            <a:r>
              <a:rPr lang="en-GB" sz="1200">
                <a:effectLst/>
                <a:latin typeface="TWK Lausanne 350" panose="02000503040000020004" pitchFamily="50" charset="0"/>
                <a:ea typeface="Calibri" panose="020F0502020204030204" pitchFamily="34" charset="0"/>
                <a:cs typeface="Times New Roman" panose="02020603050405020304" pitchFamily="18" charset="0"/>
              </a:rPr>
              <a:t>, G21 </a:t>
            </a: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2QA.</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6093976"/>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dirty="0">
              <a:solidFill>
                <a:srgbClr val="000000"/>
              </a:solidFill>
              <a:latin typeface="TWK Lausanne 350" panose="02000503040000020004" pitchFamily="50" charset="0"/>
            </a:endParaRPr>
          </a:p>
          <a:p>
            <a:pPr algn="l"/>
            <a:r>
              <a:rPr lang="en-GB" sz="14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Hybrid working – work where is best for you and your role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Refer a Friend</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endParaRPr lang="en-US" sz="12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2820387"/>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short cover letter outlining your interest in and suitability for </a:t>
            </a:r>
            <a:r>
              <a:rPr lang="en-GB" sz="1400">
                <a:latin typeface="TWK Lausanne 350" panose="02000503040000020004" pitchFamily="50" charset="0"/>
              </a:rPr>
              <a:t>the role.</a:t>
            </a:r>
            <a:endParaRPr lang="en-GB" sz="1400" dirty="0">
              <a:latin typeface="TWK Lausanne 350" panose="02000503040000020004" pitchFamily="50" charset="0"/>
            </a:endParaRPr>
          </a:p>
          <a:p>
            <a:pPr>
              <a:lnSpc>
                <a:spcPct val="150000"/>
              </a:lnSpc>
            </a:pPr>
            <a:r>
              <a:rPr lang="en-GB" sz="1400" dirty="0">
                <a:latin typeface="TWK Lausanne 350" panose="02000503040000020004" pitchFamily="50" charset="0"/>
              </a:rPr>
              <a:t>Applications will be considered as they are received and interviews arranged.</a:t>
            </a:r>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077218"/>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Maintenance Supervisor</a:t>
            </a: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4739759"/>
          </a:xfrm>
          <a:prstGeom prst="rect">
            <a:avLst/>
          </a:prstGeom>
          <a:noFill/>
        </p:spPr>
        <p:txBody>
          <a:bodyPr wrap="square">
            <a:spAutoFit/>
          </a:bodyPr>
          <a:lstStyle/>
          <a:p>
            <a:pPr>
              <a:spcAft>
                <a:spcPts val="1200"/>
              </a:spcAft>
            </a:pPr>
            <a:r>
              <a:rPr lang="en-GB" sz="1400">
                <a:latin typeface="TWK Lausanne 350" panose="02000503040000020004" pitchFamily="50" charset="0"/>
                <a:cs typeface="Times New Roman" panose="02020603050405020304" pitchFamily="18" charset="0"/>
              </a:rPr>
              <a:t>The Property team is responsible for the management of a portfolio of 470+ properties of various size, predominantly in the Glasgow area and includes general administration, maintenance workers, technicians, painters and joiners</a:t>
            </a:r>
          </a:p>
          <a:p>
            <a:pPr>
              <a:spcAft>
                <a:spcPts val="1200"/>
              </a:spcAft>
            </a:pPr>
            <a:r>
              <a:rPr lang="en-GB" sz="1400">
                <a:latin typeface="TWK Lausanne 350" panose="02000503040000020004" pitchFamily="50" charset="0"/>
                <a:cs typeface="Times New Roman" panose="02020603050405020304" pitchFamily="18" charset="0"/>
              </a:rPr>
              <a:t>The Maintenance Supervisor will be responsible for leading the maintenance field team and overseeing their day-to-day activities.</a:t>
            </a:r>
          </a:p>
          <a:p>
            <a:pPr>
              <a:spcAft>
                <a:spcPts val="1200"/>
              </a:spcAft>
            </a:pPr>
            <a:r>
              <a:rPr lang="en-GB" sz="1400">
                <a:latin typeface="TWK Lausanne 350" panose="02000503040000020004" pitchFamily="50" charset="0"/>
                <a:cs typeface="Times New Roman" panose="02020603050405020304" pitchFamily="18" charset="0"/>
              </a:rPr>
              <a:t>Scoping and planning of works from void properties and reviewing works required for tenanted properties.</a:t>
            </a:r>
          </a:p>
          <a:p>
            <a:pPr>
              <a:spcAft>
                <a:spcPts val="1200"/>
              </a:spcAft>
            </a:pPr>
            <a:r>
              <a:rPr lang="en-GB" sz="1400">
                <a:latin typeface="TWK Lausanne 350" panose="02000503040000020004" pitchFamily="50" charset="0"/>
                <a:cs typeface="Times New Roman" panose="02020603050405020304" pitchFamily="18" charset="0"/>
              </a:rPr>
              <a:t>Supporting Head of Property to advise where there are skills gaps within the team and update on general performance .</a:t>
            </a:r>
          </a:p>
          <a:p>
            <a:pPr>
              <a:spcAft>
                <a:spcPts val="1200"/>
              </a:spcAft>
            </a:pPr>
            <a:r>
              <a:rPr lang="en-GB" sz="1400">
                <a:latin typeface="TWK Lausanne 350" panose="02000503040000020004" pitchFamily="50" charset="0"/>
                <a:cs typeface="Times New Roman" panose="02020603050405020304" pitchFamily="18" charset="0"/>
              </a:rPr>
              <a:t>Support the Admin supervisor on planning works for the internal team while feeding back on contractor performance.</a:t>
            </a:r>
          </a:p>
          <a:p>
            <a:pPr>
              <a:spcAft>
                <a:spcPts val="1200"/>
              </a:spcAft>
            </a:pPr>
            <a:r>
              <a:rPr lang="en-GB" sz="1400">
                <a:latin typeface="TWK Lausanne 350" panose="02000503040000020004" pitchFamily="50" charset="0"/>
                <a:cs typeface="Times New Roman" panose="02020603050405020304" pitchFamily="18" charset="0"/>
              </a:rPr>
              <a:t>Support the wider team to deliver on key objectives to achieve full property occupancy for Right There.</a:t>
            </a:r>
            <a:endParaRPr lang="en-GB" sz="1400" dirty="0">
              <a:latin typeface="TWK Lausanne 350" panose="02000503040000020004" pitchFamily="50" charset="0"/>
              <a:cs typeface="Times New Roman" panose="02020603050405020304" pitchFamily="18" charset="0"/>
            </a:endParaRPr>
          </a:p>
        </p:txBody>
      </p:sp>
      <p:sp>
        <p:nvSpPr>
          <p:cNvPr id="2" name="Rectangle 1">
            <a:extLst>
              <a:ext uri="{FF2B5EF4-FFF2-40B4-BE49-F238E27FC236}">
                <a16:creationId xmlns:a16="http://schemas.microsoft.com/office/drawing/2014/main" id="{4A813FF3-6D98-D818-FB63-AC584196F74C}"/>
              </a:ext>
            </a:extLst>
          </p:cNvPr>
          <p:cNvSpPr/>
          <p:nvPr/>
        </p:nvSpPr>
        <p:spPr>
          <a:xfrm>
            <a:off x="1760561" y="205853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Head of Property</a:t>
            </a:r>
          </a:p>
        </p:txBody>
      </p:sp>
      <p:sp>
        <p:nvSpPr>
          <p:cNvPr id="3" name="Rectangle 2">
            <a:extLst>
              <a:ext uri="{FF2B5EF4-FFF2-40B4-BE49-F238E27FC236}">
                <a16:creationId xmlns:a16="http://schemas.microsoft.com/office/drawing/2014/main" id="{0658C970-5B5D-D1BA-005E-CBAF0E55ED52}"/>
              </a:ext>
            </a:extLst>
          </p:cNvPr>
          <p:cNvSpPr/>
          <p:nvPr/>
        </p:nvSpPr>
        <p:spPr>
          <a:xfrm>
            <a:off x="1760561" y="3339600"/>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Property Maintenance and Health and Safety Manager</a:t>
            </a:r>
          </a:p>
        </p:txBody>
      </p:sp>
      <p:sp>
        <p:nvSpPr>
          <p:cNvPr id="4" name="Rectangle 3">
            <a:extLst>
              <a:ext uri="{FF2B5EF4-FFF2-40B4-BE49-F238E27FC236}">
                <a16:creationId xmlns:a16="http://schemas.microsoft.com/office/drawing/2014/main" id="{76E749A2-0140-EB20-E7F4-3E78F5E70418}"/>
              </a:ext>
            </a:extLst>
          </p:cNvPr>
          <p:cNvSpPr/>
          <p:nvPr/>
        </p:nvSpPr>
        <p:spPr>
          <a:xfrm>
            <a:off x="1760561" y="466010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Maintenance Supervisors 	</a:t>
            </a:r>
            <a:r>
              <a:rPr lang="en-GB" dirty="0">
                <a:solidFill>
                  <a:schemeClr val="tx1"/>
                </a:solidFill>
              </a:rPr>
              <a:t>	</a:t>
            </a:r>
          </a:p>
        </p:txBody>
      </p:sp>
      <p:cxnSp>
        <p:nvCxnSpPr>
          <p:cNvPr id="7" name="Straight Arrow Connector 6">
            <a:extLst>
              <a:ext uri="{FF2B5EF4-FFF2-40B4-BE49-F238E27FC236}">
                <a16:creationId xmlns:a16="http://schemas.microsoft.com/office/drawing/2014/main" id="{9844A910-38A9-1BE0-A5C8-16EBD0DDAB9C}"/>
              </a:ext>
            </a:extLst>
          </p:cNvPr>
          <p:cNvCxnSpPr>
            <a:stCxn id="2" idx="2"/>
            <a:endCxn id="3" idx="0"/>
          </p:cNvCxnSpPr>
          <p:nvPr/>
        </p:nvCxnSpPr>
        <p:spPr>
          <a:xfrm>
            <a:off x="2647666" y="2788469"/>
            <a:ext cx="0" cy="5511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28C8345-DDD8-6210-4B6F-423AF0CA228A}"/>
              </a:ext>
            </a:extLst>
          </p:cNvPr>
          <p:cNvCxnSpPr>
            <a:stCxn id="3" idx="2"/>
            <a:endCxn id="4" idx="0"/>
          </p:cNvCxnSpPr>
          <p:nvPr/>
        </p:nvCxnSpPr>
        <p:spPr>
          <a:xfrm>
            <a:off x="2647666" y="4069532"/>
            <a:ext cx="0" cy="5905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F0D41C9-F92C-0F9C-03F6-C2C149EA151E}"/>
              </a:ext>
            </a:extLst>
          </p:cNvPr>
          <p:cNvSpPr/>
          <p:nvPr/>
        </p:nvSpPr>
        <p:spPr>
          <a:xfrm>
            <a:off x="1760560" y="5810084"/>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TWK Lausanne 350" panose="02000503040000020004" pitchFamily="50" charset="0"/>
              </a:rPr>
              <a:t>Maintenance Workers, Painters, Joiner,Technicians</a:t>
            </a:r>
            <a:endParaRPr lang="en-GB" sz="1200" dirty="0">
              <a:solidFill>
                <a:schemeClr val="tx1"/>
              </a:solidFill>
              <a:latin typeface="TWK Lausanne 350" panose="02000503040000020004" pitchFamily="50" charset="0"/>
            </a:endParaRPr>
          </a:p>
        </p:txBody>
      </p:sp>
    </p:spTree>
    <p:extLst>
      <p:ext uri="{BB962C8B-B14F-4D97-AF65-F5344CB8AC3E}">
        <p14:creationId xmlns:p14="http://schemas.microsoft.com/office/powerpoint/2010/main" val="3060166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8 - 10</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15</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16</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11-12</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498476"/>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Roles &amp;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737986" y="1083251"/>
            <a:ext cx="10716028" cy="5262979"/>
          </a:xfrm>
          <a:prstGeom prst="rect">
            <a:avLst/>
          </a:prstGeom>
          <a:noFill/>
        </p:spPr>
        <p:txBody>
          <a:bodyPr wrap="square">
            <a:spAutoFit/>
          </a:bodyPr>
          <a:lstStyle/>
          <a:p>
            <a:pPr lvl="0" fontAlgn="base"/>
            <a:r>
              <a:rPr lang="en-GB" sz="1400" b="1" kern="0" dirty="0">
                <a:solidFill>
                  <a:srgbClr val="000000"/>
                </a:solidFill>
                <a:latin typeface="TWK Lausanne 350" panose="02000503040000020004" pitchFamily="50" charset="0"/>
                <a:ea typeface="Arial Unicode MS"/>
                <a:cs typeface="Arial Unicode MS"/>
              </a:rPr>
              <a:t>Leading the management of void properties and maintenance of tenanted properties</a:t>
            </a:r>
          </a:p>
          <a:p>
            <a:pPr lvl="0" fontAlgn="base"/>
            <a:endParaRPr lang="en-GB" sz="1400" b="1" kern="0" dirty="0">
              <a:solidFill>
                <a:srgbClr val="000000"/>
              </a:solidFill>
              <a:latin typeface="TWK Lausanne 350" panose="02000503040000020004" pitchFamily="50" charset="0"/>
              <a:ea typeface="Arial Unicode MS"/>
              <a:cs typeface="Arial Unicode MS"/>
            </a:endParaRPr>
          </a:p>
          <a:p>
            <a:pPr marL="342900" lvl="0" indent="-342900" fontAlgn="base">
              <a:buFont typeface="Wingdings" panose="05000000000000000000" pitchFamily="2" charset="2"/>
              <a:buChar char="§"/>
            </a:pPr>
            <a:r>
              <a:rPr lang="en-GB" sz="1400" kern="0" dirty="0">
                <a:latin typeface="TWK Lausanne 350" panose="02000503040000020004" pitchFamily="50" charset="0"/>
                <a:ea typeface="Arial Unicode MS"/>
                <a:cs typeface="Arial Unicode MS"/>
              </a:rPr>
              <a:t>Responsible for scoping void properties, carrying out a detailed review of the property with clear guidance on category rating </a:t>
            </a:r>
          </a:p>
          <a:p>
            <a:pPr marL="342900" lvl="0" indent="-342900" fontAlgn="base">
              <a:buFont typeface="Wingdings" panose="05000000000000000000" pitchFamily="2" charset="2"/>
              <a:buChar char="§"/>
            </a:pPr>
            <a:r>
              <a:rPr lang="en-GB" sz="1400" kern="0" dirty="0">
                <a:latin typeface="TWK Lausanne 350" panose="02000503040000020004" pitchFamily="50" charset="0"/>
                <a:ea typeface="Arial Unicode MS"/>
                <a:cs typeface="Arial Unicode MS"/>
              </a:rPr>
              <a:t>Advise on works required to bring void property back to agreed standard, with clear detail of whether works will be carried out by internal or external teams.</a:t>
            </a:r>
          </a:p>
          <a:p>
            <a:pPr marL="342900" lvl="0" indent="-342900" fontAlgn="base">
              <a:buFont typeface="Wingdings" panose="05000000000000000000" pitchFamily="2" charset="2"/>
              <a:buChar char="§"/>
            </a:pPr>
            <a:r>
              <a:rPr lang="en-GB" sz="1400" kern="0" dirty="0">
                <a:latin typeface="TWK Lausanne 350" panose="02000503040000020004" pitchFamily="50" charset="0"/>
                <a:ea typeface="Arial Unicode MS"/>
                <a:cs typeface="Arial Unicode MS"/>
              </a:rPr>
              <a:t>Phase works and advise if there are any barriers to stop completion of works in agreed timelines .</a:t>
            </a:r>
          </a:p>
          <a:p>
            <a:pPr marL="342900" lvl="0" indent="-342900" fontAlgn="base">
              <a:buFont typeface="Wingdings" panose="05000000000000000000" pitchFamily="2" charset="2"/>
              <a:buChar char="§"/>
            </a:pPr>
            <a:r>
              <a:rPr lang="en-GB" sz="1400" kern="0" dirty="0">
                <a:latin typeface="TWK Lausanne 350" panose="02000503040000020004" pitchFamily="50" charset="0"/>
                <a:ea typeface="Arial Unicode MS"/>
                <a:cs typeface="Arial Unicode MS"/>
              </a:rPr>
              <a:t>Plan all works and procurement, advise of any parts that can be purchased in advance thus easing the need to attend suppliers by having stock items at Charles St.</a:t>
            </a:r>
          </a:p>
          <a:p>
            <a:pPr marL="342900" lvl="0" indent="-342900" fontAlgn="base">
              <a:buFont typeface="Wingdings" panose="05000000000000000000" pitchFamily="2" charset="2"/>
              <a:buChar char="§"/>
            </a:pPr>
            <a:r>
              <a:rPr lang="en-GB" sz="1400" kern="0" dirty="0">
                <a:latin typeface="TWK Lausanne 350" panose="02000503040000020004" pitchFamily="50" charset="0"/>
                <a:ea typeface="Arial Unicode MS"/>
                <a:cs typeface="Arial Unicode MS"/>
              </a:rPr>
              <a:t>Responsibility for creation and filling of all documentation including before and after document to be sent on completion of any void repair works.</a:t>
            </a:r>
          </a:p>
          <a:p>
            <a:pPr marL="342900" indent="-342900" fontAlgn="base">
              <a:buFont typeface="Wingdings" panose="05000000000000000000" pitchFamily="2" charset="2"/>
              <a:buChar char="§"/>
            </a:pPr>
            <a:r>
              <a:rPr lang="en-GB" sz="1400" kern="0" dirty="0">
                <a:latin typeface="TWK Lausanne 350" panose="02000503040000020004" pitchFamily="50" charset="0"/>
                <a:ea typeface="Arial Unicode MS"/>
                <a:cs typeface="Arial Unicode MS"/>
              </a:rPr>
              <a:t>Create WGLL document of property. </a:t>
            </a:r>
          </a:p>
          <a:p>
            <a:pPr marL="342900" indent="-342900" fontAlgn="base">
              <a:buFont typeface="Wingdings" panose="05000000000000000000" pitchFamily="2" charset="2"/>
              <a:buChar char="§"/>
            </a:pPr>
            <a:r>
              <a:rPr lang="en-GB" sz="1400" kern="0" dirty="0">
                <a:latin typeface="TWK Lausanne 350" panose="02000503040000020004" pitchFamily="50" charset="0"/>
                <a:ea typeface="Arial Unicode MS"/>
                <a:cs typeface="Arial Unicode MS"/>
              </a:rPr>
              <a:t>Produce clear and detailed reports were applicable to support the admin team.</a:t>
            </a:r>
          </a:p>
          <a:p>
            <a:pPr marL="342900" lvl="0" indent="-342900" fontAlgn="base">
              <a:buFont typeface="Wingdings" panose="05000000000000000000" pitchFamily="2" charset="2"/>
              <a:buChar char="§"/>
            </a:pPr>
            <a:r>
              <a:rPr lang="en-GB" sz="1400" kern="0" dirty="0">
                <a:latin typeface="TWK Lausanne 350" panose="02000503040000020004" pitchFamily="50" charset="0"/>
                <a:ea typeface="Arial Unicode MS"/>
                <a:cs typeface="Arial Unicode MS"/>
              </a:rPr>
              <a:t>Review property along with standards of workmanship upon completion of the void upgrade.</a:t>
            </a:r>
          </a:p>
          <a:p>
            <a:pPr marL="342900" lvl="0" indent="-342900" fontAlgn="base">
              <a:buFont typeface="Wingdings" panose="05000000000000000000" pitchFamily="2" charset="2"/>
              <a:buChar char="§"/>
            </a:pPr>
            <a:r>
              <a:rPr lang="en-GB" sz="1400" u="none" strike="noStrike" kern="0" spc="0" dirty="0">
                <a:ln>
                  <a:noFill/>
                </a:ln>
                <a:effectLst/>
                <a:latin typeface="TWK Lausanne 350" panose="02000503040000020004" pitchFamily="50" charset="0"/>
                <a:ea typeface="Arial Unicode MS"/>
                <a:cs typeface="Arial Unicode MS"/>
              </a:rPr>
              <a:t>Support the Head of Property with feedback on property conditions </a:t>
            </a:r>
          </a:p>
          <a:p>
            <a:pPr marL="342900" lvl="0" indent="-342900" fontAlgn="base">
              <a:buFont typeface="Wingdings" panose="05000000000000000000" pitchFamily="2" charset="2"/>
              <a:buChar char="§"/>
            </a:pPr>
            <a:r>
              <a:rPr lang="en-GB" sz="1400" u="none" strike="noStrike" kern="0" spc="0" dirty="0">
                <a:ln>
                  <a:noFill/>
                </a:ln>
                <a:effectLst/>
                <a:latin typeface="TWK Lausanne 350" panose="02000503040000020004" pitchFamily="50" charset="0"/>
                <a:ea typeface="Arial Unicode MS"/>
                <a:cs typeface="Arial Unicode MS"/>
              </a:rPr>
              <a:t>Communicate and collaborate with </a:t>
            </a:r>
            <a:r>
              <a:rPr lang="en-GB" sz="1400" strike="sngStrike" kern="0" dirty="0">
                <a:latin typeface="TWK Lausanne 350" panose="02000503040000020004" pitchFamily="50" charset="0"/>
                <a:ea typeface="Arial Unicode MS"/>
                <a:cs typeface="Arial Unicode MS"/>
              </a:rPr>
              <a:t> </a:t>
            </a:r>
            <a:r>
              <a:rPr lang="en-GB" sz="1400" u="none" strike="noStrike" kern="0" spc="0" dirty="0">
                <a:ln>
                  <a:noFill/>
                </a:ln>
                <a:effectLst/>
                <a:latin typeface="TWK Lausanne 350" panose="02000503040000020004" pitchFamily="50" charset="0"/>
                <a:ea typeface="Arial Unicode MS"/>
                <a:cs typeface="Arial Unicode MS"/>
              </a:rPr>
              <a:t>the admin supervisor on updates /plans on completion of works </a:t>
            </a:r>
          </a:p>
          <a:p>
            <a:pPr marL="342900" lvl="0" indent="-342900" fontAlgn="base">
              <a:buFont typeface="Wingdings" panose="05000000000000000000" pitchFamily="2" charset="2"/>
              <a:buChar char="§"/>
            </a:pPr>
            <a:r>
              <a:rPr lang="en-GB" sz="1400" kern="0" dirty="0">
                <a:latin typeface="TWK Lausanne 350" panose="02000503040000020004" pitchFamily="50" charset="0"/>
                <a:ea typeface="Arial Unicode MS"/>
                <a:cs typeface="Arial Unicode MS"/>
              </a:rPr>
              <a:t>Review status of all properties undergoing any works via the internal field team at weekly meetings with admin team/Head of Property </a:t>
            </a:r>
          </a:p>
          <a:p>
            <a:pPr marL="342900" lvl="0" indent="-342900" fontAlgn="base">
              <a:buFont typeface="Wingdings" panose="05000000000000000000" pitchFamily="2" charset="2"/>
              <a:buChar char="§"/>
            </a:pPr>
            <a:r>
              <a:rPr lang="en-GB" sz="1400" kern="0" dirty="0">
                <a:latin typeface="TWK Lausanne 350" panose="02000503040000020004" pitchFamily="50" charset="0"/>
                <a:ea typeface="Arial Unicode MS"/>
                <a:cs typeface="Arial Unicode MS"/>
              </a:rPr>
              <a:t>Lead on change initiatives and any health and safety programmes from the wider business .</a:t>
            </a:r>
          </a:p>
          <a:p>
            <a:pPr marL="342900" lvl="0" indent="-342900" fontAlgn="base">
              <a:buFont typeface="Wingdings" panose="05000000000000000000" pitchFamily="2" charset="2"/>
              <a:buChar char="§"/>
            </a:pPr>
            <a:r>
              <a:rPr lang="en-GB" sz="1400" kern="0" dirty="0">
                <a:latin typeface="TWK Lausanne 350" panose="02000503040000020004" pitchFamily="50" charset="0"/>
                <a:ea typeface="Arial Unicode MS"/>
                <a:cs typeface="Arial Unicode MS"/>
              </a:rPr>
              <a:t>Coordinate replacement of any items taken from voids at initial clear out ensuring complete inventory. Look to recycle /upcycle were possible.</a:t>
            </a:r>
          </a:p>
          <a:p>
            <a:pPr marL="342900" lvl="0" indent="-342900" fontAlgn="base">
              <a:buFont typeface="Wingdings" panose="05000000000000000000" pitchFamily="2" charset="2"/>
              <a:buChar char="§"/>
            </a:pPr>
            <a:r>
              <a:rPr lang="en-GB" sz="1400" kern="0" dirty="0">
                <a:latin typeface="TWK Lausanne 350" panose="02000503040000020004" pitchFamily="50" charset="0"/>
                <a:ea typeface="Arial Unicode MS"/>
                <a:cs typeface="Arial Unicode MS"/>
              </a:rPr>
              <a:t>Support Maintenance Technicians to deliver on PPM schedule .</a:t>
            </a:r>
          </a:p>
          <a:p>
            <a:pPr lvl="0" fontAlgn="base"/>
            <a:endParaRPr lang="en-GB" sz="1400" kern="0" dirty="0">
              <a:solidFill>
                <a:srgbClr val="000000"/>
              </a:solidFill>
              <a:latin typeface="TWK Lausanne 350" panose="02000503040000020004" pitchFamily="50" charset="0"/>
              <a:ea typeface="Arial Unicode MS"/>
              <a:cs typeface="Arial Unicode MS"/>
            </a:endParaRPr>
          </a:p>
          <a:p>
            <a:pPr marL="342900" lvl="0" indent="-342900" fontAlgn="base">
              <a:buFont typeface="+mj-lt"/>
              <a:buAutoNum type="arabicPeriod"/>
            </a:pPr>
            <a:endParaRPr lang="en-GB" sz="1400" u="none" strike="noStrike" kern="0" spc="0" dirty="0">
              <a:ln>
                <a:noFill/>
              </a:ln>
              <a:solidFill>
                <a:srgbClr val="000000"/>
              </a:solidFill>
              <a:effectLst/>
              <a:latin typeface="TWK Lausanne 350" panose="02000503040000020004" pitchFamily="50" charset="0"/>
              <a:ea typeface="Arial Unicode MS"/>
              <a:cs typeface="Arial Unicode MS"/>
            </a:endParaRPr>
          </a:p>
          <a:p>
            <a:r>
              <a:rPr lang="en-US" sz="1400" dirty="0">
                <a:ln>
                  <a:noFill/>
                </a:ln>
                <a:solidFill>
                  <a:srgbClr val="000000"/>
                </a:solidFill>
                <a:effectLst/>
                <a:latin typeface="TWK Lausanne 350" panose="02000503040000020004" pitchFamily="50" charset="0"/>
                <a:ea typeface="Arial Unicode MS"/>
                <a:cs typeface="Arial Unicode MS"/>
              </a:rPr>
              <a:t> </a:t>
            </a:r>
            <a:endParaRPr lang="en-GB" sz="1400" dirty="0">
              <a:ln>
                <a:noFill/>
              </a:ln>
              <a:solidFill>
                <a:srgbClr val="000000"/>
              </a:solidFill>
              <a:effectLst/>
              <a:latin typeface="TWK Lausanne 350" panose="02000503040000020004" pitchFamily="50" charset="0"/>
              <a:ea typeface="Arial Unicode MS"/>
              <a:cs typeface="Arial Unicode MS"/>
            </a:endParaRPr>
          </a:p>
        </p:txBody>
      </p:sp>
    </p:spTree>
    <p:extLst>
      <p:ext uri="{BB962C8B-B14F-4D97-AF65-F5344CB8AC3E}">
        <p14:creationId xmlns:p14="http://schemas.microsoft.com/office/powerpoint/2010/main" val="1058346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19B6A0B-1B81-972F-AB73-9865BCE66301}"/>
              </a:ext>
            </a:extLst>
          </p:cNvPr>
          <p:cNvSpPr txBox="1"/>
          <p:nvPr/>
        </p:nvSpPr>
        <p:spPr>
          <a:xfrm>
            <a:off x="523665" y="274741"/>
            <a:ext cx="10533603" cy="6350649"/>
          </a:xfrm>
          <a:prstGeom prst="rect">
            <a:avLst/>
          </a:prstGeom>
          <a:noFill/>
        </p:spPr>
        <p:txBody>
          <a:bodyPr wrap="square">
            <a:spAutoFit/>
          </a:bodyPr>
          <a:lstStyle/>
          <a:p>
            <a:pPr>
              <a:lnSpc>
                <a:spcPct val="107000"/>
              </a:lnSpc>
              <a:spcAft>
                <a:spcPts val="800"/>
              </a:spcAft>
            </a:pPr>
            <a:r>
              <a:rPr lang="en-GB" sz="1400" b="1" dirty="0">
                <a:effectLst/>
                <a:latin typeface="TWK Lausanne 350" panose="02000503040000020004" pitchFamily="50" charset="0"/>
                <a:ea typeface="Calibri" panose="020F0502020204030204" pitchFamily="34" charset="0"/>
                <a:cs typeface="Times New Roman" panose="02020603050405020304" pitchFamily="18" charset="0"/>
              </a:rPr>
              <a:t>People Management</a:t>
            </a:r>
          </a:p>
          <a:p>
            <a:pPr marL="342900" indent="-342900" fontAlgn="base">
              <a:lnSpc>
                <a:spcPct val="107000"/>
              </a:lnSpc>
              <a:spcAft>
                <a:spcPts val="800"/>
              </a:spcAft>
              <a:buFont typeface="Wingdings" panose="05000000000000000000" pitchFamily="2" charset="2"/>
              <a:buChar char=""/>
              <a:tabLst>
                <a:tab pos="457200" algn="l"/>
              </a:tabLst>
            </a:pPr>
            <a:r>
              <a:rPr lang="en-GB" sz="1400" dirty="0">
                <a:latin typeface="TWK Lausanne 350" panose="02000503040000020004" pitchFamily="50" charset="0"/>
                <a:cs typeface="Times New Roman" panose="02020603050405020304" pitchFamily="18" charset="0"/>
              </a:rPr>
              <a:t>Lead the internal maintenance field team with a clear focus on delivery performance and outcome attainment to deliver all the required works to return void properties back to Short Term Housing as soon as possible. </a:t>
            </a:r>
          </a:p>
          <a:p>
            <a:pPr marL="342900" indent="-342900" fontAlgn="base">
              <a:lnSpc>
                <a:spcPct val="107000"/>
              </a:lnSpc>
              <a:spcAft>
                <a:spcPts val="800"/>
              </a:spcAft>
              <a:buFont typeface="Wingdings" panose="05000000000000000000" pitchFamily="2" charset="2"/>
              <a:buChar char=""/>
              <a:tabLst>
                <a:tab pos="457200" algn="l"/>
              </a:tabLst>
            </a:pPr>
            <a:r>
              <a:rPr lang="en-GB" sz="1400" dirty="0">
                <a:latin typeface="TWK Lausanne 350" panose="02000503040000020004" pitchFamily="50" charset="0"/>
                <a:cs typeface="Times New Roman" panose="02020603050405020304" pitchFamily="18" charset="0"/>
              </a:rPr>
              <a:t>Build and maintain strong relationships with field team, feeding back on performance and highlight where there are skill gaps.</a:t>
            </a:r>
          </a:p>
          <a:p>
            <a:pPr marL="342900" indent="-342900">
              <a:lnSpc>
                <a:spcPct val="107000"/>
              </a:lnSpc>
              <a:spcAft>
                <a:spcPts val="800"/>
              </a:spcAft>
              <a:buFont typeface="Wingdings" panose="05000000000000000000" pitchFamily="2" charset="2"/>
              <a:buChar char=""/>
              <a:tabLst>
                <a:tab pos="457200" algn="l"/>
              </a:tabLst>
            </a:pPr>
            <a:r>
              <a:rPr lang="en-GB" sz="1400" dirty="0">
                <a:latin typeface="TWK Lausanne 350" panose="02000503040000020004" pitchFamily="50" charset="0"/>
                <a:cs typeface="Times New Roman" panose="02020603050405020304" pitchFamily="18" charset="0"/>
              </a:rPr>
              <a:t> Lead the  teams to deliver great “customer” service and a People First Approach</a:t>
            </a:r>
          </a:p>
          <a:p>
            <a:pPr marL="342900" indent="-342900">
              <a:lnSpc>
                <a:spcPct val="107000"/>
              </a:lnSpc>
              <a:spcAft>
                <a:spcPts val="800"/>
              </a:spcAft>
              <a:buFont typeface="Wingdings" panose="05000000000000000000" pitchFamily="2" charset="2"/>
              <a:buChar char=""/>
              <a:tabLst>
                <a:tab pos="457200" algn="l"/>
              </a:tabLst>
            </a:pPr>
            <a:r>
              <a:rPr lang="en-GB" sz="1400" dirty="0">
                <a:latin typeface="TWK Lausanne 350" panose="02000503040000020004" pitchFamily="50" charset="0"/>
                <a:cs typeface="Times New Roman" panose="02020603050405020304" pitchFamily="18" charset="0"/>
              </a:rPr>
              <a:t>Work in partnership with Right There colleagues; promote clear and singular communication</a:t>
            </a:r>
          </a:p>
          <a:p>
            <a:pPr marL="342900" indent="-342900">
              <a:lnSpc>
                <a:spcPct val="107000"/>
              </a:lnSpc>
              <a:spcAft>
                <a:spcPts val="800"/>
              </a:spcAft>
              <a:buFont typeface="Wingdings" panose="05000000000000000000" pitchFamily="2" charset="2"/>
              <a:buChar char=""/>
              <a:tabLst>
                <a:tab pos="457200" algn="l"/>
              </a:tabLst>
            </a:pPr>
            <a:r>
              <a:rPr lang="en-GB" sz="1400" dirty="0">
                <a:latin typeface="TWK Lausanne 350" panose="02000503040000020004" pitchFamily="50" charset="0"/>
                <a:cs typeface="Times New Roman" panose="02020603050405020304" pitchFamily="18" charset="0"/>
              </a:rPr>
              <a:t>Embrace a positive working culture working collaboratively, promoting inclusiveness, cooperation, trust and open exchange of ideas to fulfil Right There’s strategic aims supporting delivery staff to do likewise. </a:t>
            </a:r>
          </a:p>
          <a:p>
            <a:pPr marL="342900" indent="-342900">
              <a:lnSpc>
                <a:spcPct val="107000"/>
              </a:lnSpc>
              <a:spcAft>
                <a:spcPts val="800"/>
              </a:spcAft>
              <a:buFont typeface="Wingdings" panose="05000000000000000000" pitchFamily="2" charset="2"/>
              <a:buChar char=""/>
              <a:tabLst>
                <a:tab pos="457200" algn="l"/>
              </a:tabLst>
            </a:pPr>
            <a:r>
              <a:rPr lang="en-GB" sz="1400" dirty="0">
                <a:latin typeface="TWK Lausanne 350" panose="02000503040000020004" pitchFamily="50" charset="0"/>
                <a:cs typeface="Times New Roman" panose="02020603050405020304" pitchFamily="18" charset="0"/>
              </a:rPr>
              <a:t>Build your team taking responsibility for recruitment, induction and performance using support and supervision and appraisal tools.</a:t>
            </a:r>
          </a:p>
          <a:p>
            <a:pPr marL="342900" indent="-342900">
              <a:lnSpc>
                <a:spcPct val="107000"/>
              </a:lnSpc>
              <a:spcAft>
                <a:spcPts val="800"/>
              </a:spcAft>
              <a:buFont typeface="Wingdings" panose="05000000000000000000" pitchFamily="2" charset="2"/>
              <a:buChar char=""/>
              <a:tabLst>
                <a:tab pos="457200" algn="l"/>
              </a:tabLst>
            </a:pPr>
            <a:r>
              <a:rPr lang="en-GB" sz="1400" dirty="0">
                <a:latin typeface="TWK Lausanne 350" panose="02000503040000020004" pitchFamily="50" charset="0"/>
                <a:cs typeface="Times New Roman" panose="02020603050405020304" pitchFamily="18" charset="0"/>
              </a:rPr>
              <a:t>Responsibility for the learning and continued professional development of yourself and your teams, actively encouraging reflective practice for team learning</a:t>
            </a:r>
          </a:p>
          <a:p>
            <a:pPr marL="342900" indent="-342900">
              <a:lnSpc>
                <a:spcPct val="107000"/>
              </a:lnSpc>
              <a:spcAft>
                <a:spcPts val="800"/>
              </a:spcAft>
              <a:buFont typeface="Wingdings" panose="05000000000000000000" pitchFamily="2" charset="2"/>
              <a:buChar char=""/>
              <a:tabLst>
                <a:tab pos="457200" algn="l"/>
              </a:tabLst>
            </a:pPr>
            <a:r>
              <a:rPr lang="en-GB" sz="1400" dirty="0">
                <a:latin typeface="TWK Lausanne 350" panose="02000503040000020004" pitchFamily="50" charset="0"/>
                <a:cs typeface="Times New Roman" panose="02020603050405020304" pitchFamily="18" charset="0"/>
              </a:rPr>
              <a:t>Be accountable for </a:t>
            </a: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a safe environment for employees and those people what we support through applying Health and Safety legislation and practices. </a:t>
            </a:r>
          </a:p>
          <a:p>
            <a:pPr>
              <a:lnSpc>
                <a:spcPct val="107000"/>
              </a:lnSpc>
              <a:spcAft>
                <a:spcPts val="800"/>
              </a:spcAft>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 </a:t>
            </a:r>
          </a:p>
          <a:p>
            <a:pPr>
              <a:lnSpc>
                <a:spcPct val="107000"/>
              </a:lnSpc>
              <a:spcAft>
                <a:spcPts val="800"/>
              </a:spcAft>
            </a:pPr>
            <a:r>
              <a:rPr lang="en-GB" sz="1400" b="1" dirty="0">
                <a:effectLst/>
                <a:latin typeface="TWK Lausanne 350" panose="02000503040000020004" pitchFamily="50" charset="0"/>
                <a:ea typeface="Calibri" panose="020F0502020204030204" pitchFamily="34" charset="0"/>
                <a:cs typeface="Times New Roman" panose="02020603050405020304" pitchFamily="18" charset="0"/>
              </a:rPr>
              <a:t>Data and Performance</a:t>
            </a:r>
            <a:endParaRPr lang="en-GB" sz="14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457200" algn="l"/>
              </a:tabLst>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Accountable for specific data collection, analysis and regular agreed reporting </a:t>
            </a:r>
          </a:p>
          <a:p>
            <a:pPr marL="342900" lvl="0" indent="-342900">
              <a:lnSpc>
                <a:spcPct val="107000"/>
              </a:lnSpc>
              <a:spcAft>
                <a:spcPts val="800"/>
              </a:spcAft>
              <a:buFont typeface="Wingdings" panose="05000000000000000000" pitchFamily="2" charset="2"/>
              <a:buChar char=""/>
              <a:tabLst>
                <a:tab pos="457200" algn="l"/>
              </a:tabLst>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Deliver on performance, using KPI data to support decision making and planning </a:t>
            </a:r>
          </a:p>
          <a:p>
            <a:pPr marL="342900" lvl="0" indent="-342900">
              <a:lnSpc>
                <a:spcPct val="107000"/>
              </a:lnSpc>
              <a:spcAft>
                <a:spcPts val="800"/>
              </a:spcAft>
              <a:buFont typeface="Wingdings" panose="05000000000000000000" pitchFamily="2" charset="2"/>
              <a:buChar char=""/>
              <a:tabLst>
                <a:tab pos="457200" algn="l"/>
              </a:tabLst>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Lead and support new initiatives and the development  and implementation of policies, procedures and guidelines as they impact on the property team.</a:t>
            </a:r>
            <a:endParaRPr lang="en-GB" sz="14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457200" algn="l"/>
              </a:tabLst>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Lead on policies and processes developments and management as they impact on the property team</a:t>
            </a:r>
            <a:endParaRPr lang="en-GB" sz="1400" u="none" strike="noStrike" kern="0" spc="0" dirty="0">
              <a:ln>
                <a:noFill/>
              </a:ln>
              <a:effectLst/>
              <a:latin typeface="TWK Lausanne 350" panose="02000503040000020004" pitchFamily="50" charset="0"/>
              <a:ea typeface="Arial Unicode MS"/>
              <a:cs typeface="Arial Unicode MS"/>
            </a:endParaRPr>
          </a:p>
        </p:txBody>
      </p:sp>
      <p:sp>
        <p:nvSpPr>
          <p:cNvPr id="3" name="TextBox 2">
            <a:extLst>
              <a:ext uri="{FF2B5EF4-FFF2-40B4-BE49-F238E27FC236}">
                <a16:creationId xmlns:a16="http://schemas.microsoft.com/office/drawing/2014/main" id="{CBBE3745-725D-543C-F0CE-DC7698C6A6B4}"/>
              </a:ext>
            </a:extLst>
          </p:cNvPr>
          <p:cNvSpPr txBox="1"/>
          <p:nvPr/>
        </p:nvSpPr>
        <p:spPr>
          <a:xfrm>
            <a:off x="7949465" y="13414"/>
            <a:ext cx="4242535" cy="400110"/>
          </a:xfrm>
          <a:prstGeom prst="rect">
            <a:avLst/>
          </a:prstGeom>
          <a:noFill/>
        </p:spPr>
        <p:txBody>
          <a:bodyPr wrap="square" rtlCol="0">
            <a:spAutoFit/>
          </a:bodyPr>
          <a:lstStyle/>
          <a:p>
            <a:pPr algn="r"/>
            <a:r>
              <a:rPr lang="en-GB" sz="2000" dirty="0">
                <a:latin typeface="Tiempos Headline Regular" panose="02020503060303060403" pitchFamily="18" charset="0"/>
              </a:rPr>
              <a:t>Roles &amp; Responsibilities (continued)</a:t>
            </a:r>
          </a:p>
        </p:txBody>
      </p:sp>
    </p:spTree>
    <p:extLst>
      <p:ext uri="{BB962C8B-B14F-4D97-AF65-F5344CB8AC3E}">
        <p14:creationId xmlns:p14="http://schemas.microsoft.com/office/powerpoint/2010/main" val="31088929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AD794F1-94B9-4D1B-AED5-C98D7FEFA3F7}">
  <ds:schemaRefs>
    <ds:schemaRef ds:uri="http://purl.org/dc/elements/1.1/"/>
    <ds:schemaRef ds:uri="http://schemas.microsoft.com/office/infopath/2007/PartnerControls"/>
    <ds:schemaRef ds:uri="http://schemas.openxmlformats.org/package/2006/metadata/core-properties"/>
    <ds:schemaRef ds:uri="5918e872-e67b-4fda-801c-e11e2e8f9e7e"/>
    <ds:schemaRef ds:uri="http://schemas.microsoft.com/office/2006/metadata/properties"/>
    <ds:schemaRef ds:uri="9f7d3311-57c9-43fe-8231-1e93a56e81a6"/>
    <ds:schemaRef ds:uri="http://www.w3.org/XML/1998/namespace"/>
    <ds:schemaRef ds:uri="http://schemas.microsoft.com/office/2006/documentManagement/types"/>
    <ds:schemaRef ds:uri="http://purl.org/dc/dcmitype/"/>
    <ds:schemaRef ds:uri="a3b0d63c-cdf0-4c0c-bf95-5155ff5031c1"/>
    <ds:schemaRef ds:uri="http://purl.org/dc/terms/"/>
  </ds:schemaRefs>
</ds:datastoreItem>
</file>

<file path=customXml/itemProps3.xml><?xml version="1.0" encoding="utf-8"?>
<ds:datastoreItem xmlns:ds="http://schemas.openxmlformats.org/officeDocument/2006/customXml" ds:itemID="{43CD1676-3C7C-4497-A41D-429F43871B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1900</Words>
  <Application>Microsoft Office PowerPoint</Application>
  <PresentationFormat>Widescreen</PresentationFormat>
  <Paragraphs>154</Paragraphs>
  <Slides>16</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16</vt:i4>
      </vt:variant>
    </vt:vector>
  </HeadingPairs>
  <TitlesOfParts>
    <vt:vector size="30" baseType="lpstr">
      <vt:lpstr>Tiempos Headline Regular</vt:lpstr>
      <vt:lpstr>TWK Lausanne 500</vt:lpstr>
      <vt:lpstr>Tiempos Headline Medium</vt:lpstr>
      <vt:lpstr>Wingdings</vt:lpstr>
      <vt:lpstr>TWK Lausanne 450</vt:lpstr>
      <vt:lpstr>Segoe UI</vt:lpstr>
      <vt:lpstr>Calibri</vt:lpstr>
      <vt:lpstr>Symbol</vt:lpstr>
      <vt:lpstr>TWK Lausanne 350</vt:lpstr>
      <vt:lpstr>Arial</vt:lpstr>
      <vt:lpstr>TWK Lausanne 300</vt:lpstr>
      <vt:lpstr>Calibri Light</vt:lpstr>
      <vt:lpstr>Office Theme</vt:lpstr>
      <vt:lpstr>1_Office Theme</vt:lpstr>
      <vt:lpstr>Job Pack   Maintenance Supervisor (April 2025 )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148</cp:revision>
  <dcterms:created xsi:type="dcterms:W3CDTF">2021-11-30T15:33:31Z</dcterms:created>
  <dcterms:modified xsi:type="dcterms:W3CDTF">2025-09-08T08:22:19Z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