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7" r:id="rId8"/>
    <p:sldId id="301" r:id="rId9"/>
    <p:sldId id="279" r:id="rId10"/>
    <p:sldId id="278" r:id="rId11"/>
    <p:sldId id="303" r:id="rId12"/>
    <p:sldId id="277" r:id="rId13"/>
    <p:sldId id="285" r:id="rId14"/>
    <p:sldId id="289" r:id="rId15"/>
    <p:sldId id="308" r:id="rId16"/>
    <p:sldId id="314"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Utsaah" panose="020B060402020202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5F2"/>
    <a:srgbClr val="F5BF17"/>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font" Target="fonts/font1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DD0BEBB3-9555-4637-A6E2-94CF25947E6F}"/>
    <pc:docChg chg="modSld">
      <pc:chgData name="Ainslie Bradley" userId="cf0bf7ea-799c-42a9-bae9-2cd257c54eb6" providerId="ADAL" clId="{DD0BEBB3-9555-4637-A6E2-94CF25947E6F}" dt="2025-09-11T07:07:25.038" v="5" actId="20577"/>
      <pc:docMkLst>
        <pc:docMk/>
      </pc:docMkLst>
      <pc:sldChg chg="modSp mod">
        <pc:chgData name="Ainslie Bradley" userId="cf0bf7ea-799c-42a9-bae9-2cd257c54eb6" providerId="ADAL" clId="{DD0BEBB3-9555-4637-A6E2-94CF25947E6F}" dt="2025-09-11T07:02:04.519" v="2" actId="20577"/>
        <pc:sldMkLst>
          <pc:docMk/>
          <pc:sldMk cId="1058346331" sldId="285"/>
        </pc:sldMkLst>
        <pc:spChg chg="mod">
          <ac:chgData name="Ainslie Bradley" userId="cf0bf7ea-799c-42a9-bae9-2cd257c54eb6" providerId="ADAL" clId="{DD0BEBB3-9555-4637-A6E2-94CF25947E6F}" dt="2025-09-11T07:02:04.519" v="2" actId="20577"/>
          <ac:spMkLst>
            <pc:docMk/>
            <pc:sldMk cId="1058346331" sldId="285"/>
            <ac:spMk id="8" creationId="{619B6A0B-1B81-972F-AB73-9865BCE66301}"/>
          </ac:spMkLst>
        </pc:spChg>
      </pc:sldChg>
      <pc:sldChg chg="modSp mod">
        <pc:chgData name="Ainslie Bradley" userId="cf0bf7ea-799c-42a9-bae9-2cd257c54eb6" providerId="ADAL" clId="{DD0BEBB3-9555-4637-A6E2-94CF25947E6F}" dt="2025-09-11T07:07:25.038" v="5" actId="20577"/>
        <pc:sldMkLst>
          <pc:docMk/>
          <pc:sldMk cId="3209650847" sldId="308"/>
        </pc:sldMkLst>
        <pc:spChg chg="mod">
          <ac:chgData name="Ainslie Bradley" userId="cf0bf7ea-799c-42a9-bae9-2cd257c54eb6" providerId="ADAL" clId="{DD0BEBB3-9555-4637-A6E2-94CF25947E6F}" dt="2025-09-11T07:07:25.038" v="5" actId="20577"/>
          <ac:spMkLst>
            <pc:docMk/>
            <pc:sldMk cId="3209650847" sldId="308"/>
            <ac:spMk id="5" creationId="{79A9E5BA-E0CE-E0A6-6C5A-EFE8DF7E2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11/09/2025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9/11/2025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9/11/2025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Arial" panose="020B0604020202020204" pitchFamily="34" charset="0"/>
                <a:cs typeface="Arial" panose="020B0604020202020204" pitchFamily="34" charset="0"/>
              </a:rPr>
              <a:t>Job Pack  </a:t>
            </a:r>
            <a:br>
              <a:rPr lang="en-US" sz="36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Senior Support Worker</a:t>
            </a:r>
            <a:br>
              <a:rPr lang="en-US" sz="44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(August 2025)</a:t>
            </a:r>
            <a:endParaRPr lang="en-GB" sz="4400" dirty="0">
              <a:latin typeface="Arial" panose="020B0604020202020204" pitchFamily="34" charset="0"/>
              <a:cs typeface="Arial" panose="020B0604020202020204" pitchFamily="34" charset="0"/>
            </a:endParaRPr>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13788" y="1659921"/>
            <a:ext cx="10533603" cy="1653145"/>
          </a:xfrm>
          <a:prstGeom prst="rect">
            <a:avLst/>
          </a:prstGeom>
          <a:noFill/>
        </p:spPr>
        <p:txBody>
          <a:bodyPr wrap="square">
            <a:spAutoFit/>
          </a:bodyPr>
          <a:lstStyle/>
          <a:p>
            <a:pPr marL="171450" lvl="0" indent="-171450" algn="just">
              <a:lnSpc>
                <a:spcPct val="115000"/>
              </a:lnSpc>
              <a:spcAft>
                <a:spcPts val="1000"/>
              </a:spcAft>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Compiling Right There Key Performance Indicators (KPI) and any required local authority returns / reports. </a:t>
            </a:r>
          </a:p>
          <a:p>
            <a:pPr marL="171450" lvl="0" indent="-171450" algn="just">
              <a:lnSpc>
                <a:spcPct val="115000"/>
              </a:lnSpc>
              <a:spcAft>
                <a:spcPts val="1000"/>
              </a:spcAft>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Reporting all required Care Inspectorate notifications.</a:t>
            </a:r>
          </a:p>
          <a:p>
            <a:pPr marL="171450" lvl="0" indent="-171450" algn="just">
              <a:lnSpc>
                <a:spcPct val="115000"/>
              </a:lnSpc>
              <a:spcAft>
                <a:spcPts val="1000"/>
              </a:spcAft>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Developing participation within the service from the people we support.</a:t>
            </a:r>
          </a:p>
          <a:p>
            <a:pPr marL="171450" lvl="0" indent="-171450" algn="just">
              <a:lnSpc>
                <a:spcPct val="115000"/>
              </a:lnSpc>
              <a:spcAft>
                <a:spcPts val="1000"/>
              </a:spcAft>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Investigating any issues of misconduct within the organisation.</a:t>
            </a:r>
          </a:p>
          <a:p>
            <a:pPr marL="171450" lvl="0" indent="-171450" algn="just">
              <a:lnSpc>
                <a:spcPct val="115000"/>
              </a:lnSpc>
              <a:spcAft>
                <a:spcPts val="1000"/>
              </a:spcAft>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Represent Right There to other agencies or services including Local Authority, Social Work, Housing Services and other relevant services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802835"/>
            <a:ext cx="5374432" cy="5908862"/>
          </a:xfrm>
          <a:prstGeom prst="rect">
            <a:avLst/>
          </a:prstGeom>
          <a:noFill/>
        </p:spPr>
        <p:txBody>
          <a:bodyPr wrap="square" rtlCol="0">
            <a:spAutoFit/>
          </a:bodyPr>
          <a:lstStyle/>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Times New Roman" panose="02020603050405020304" pitchFamily="18" charset="0"/>
                <a:cs typeface="Times New Roman" panose="02020603050405020304" pitchFamily="18" charset="0"/>
              </a:rPr>
              <a:t>SVQ level 2 H&amp;SC or SCQF equivalent (or are willing to work towards)</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rPr>
              <a:t>Possession of, or willingness to undertake, additional management training in line with the role and SSSC requirements</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cs typeface="Times New Roman" panose="02020603050405020304" pitchFamily="18" charset="0"/>
              </a:rPr>
              <a:t>Experience of working with vulnerable people relevant to this service area</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cs typeface="Times New Roman" panose="02020603050405020304" pitchFamily="18" charset="0"/>
              </a:rPr>
              <a:t>Ability to demonstrate understanding of needs of those we support.</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cs typeface="Times New Roman" panose="02020603050405020304" pitchFamily="18" charset="0"/>
              </a:rPr>
              <a:t>Able to demonstrate experience of person-</a:t>
            </a:r>
            <a:r>
              <a:rPr lang="en-US" sz="1000" dirty="0" err="1">
                <a:latin typeface="TWK Lausanne 350" panose="02000503040000020004" pitchFamily="50" charset="0"/>
                <a:ea typeface="Calibri" panose="020F0502020204030204" pitchFamily="34" charset="0"/>
                <a:cs typeface="Times New Roman" panose="02020603050405020304" pitchFamily="18" charset="0"/>
              </a:rPr>
              <a:t>centred</a:t>
            </a:r>
            <a:r>
              <a:rPr lang="en-US" sz="1000" dirty="0">
                <a:latin typeface="TWK Lausanne 350" panose="02000503040000020004" pitchFamily="50" charset="0"/>
                <a:ea typeface="Calibri" panose="020F0502020204030204" pitchFamily="34" charset="0"/>
                <a:cs typeface="Times New Roman" panose="02020603050405020304" pitchFamily="18" charset="0"/>
              </a:rPr>
              <a:t> approach to working with people</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rPr>
              <a:t>Ability to manage staffing issues on daily basis (performance, sickness absence, time management)</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cs typeface="Times New Roman" panose="02020603050405020304" pitchFamily="18" charset="0"/>
              </a:rPr>
              <a:t>Ability to support staff to develop skills in assessment, support planning, risk assessment and reviews</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rPr>
              <a:t>Able to demonstrate skills and experience in </a:t>
            </a:r>
            <a:r>
              <a:rPr lang="en-US" sz="1000" dirty="0" err="1">
                <a:latin typeface="TWK Lausanne 350" panose="02000503040000020004" pitchFamily="50" charset="0"/>
              </a:rPr>
              <a:t>prioritising</a:t>
            </a:r>
            <a:r>
              <a:rPr lang="en-US" sz="1000" dirty="0">
                <a:latin typeface="TWK Lausanne 350" panose="02000503040000020004" pitchFamily="50" charset="0"/>
              </a:rPr>
              <a:t> staff resources to meet the needs of individuals / group</a:t>
            </a:r>
          </a:p>
          <a:p>
            <a:pPr marL="171450" lvl="0" indent="-171450" algn="just">
              <a:lnSpc>
                <a:spcPct val="115000"/>
              </a:lnSpc>
              <a:spcAft>
                <a:spcPts val="1000"/>
              </a:spcAft>
              <a:buFont typeface="Wingdings" panose="05000000000000000000" pitchFamily="2" charset="2"/>
              <a:buChar char="ü"/>
            </a:pPr>
            <a:r>
              <a:rPr lang="en-GB" sz="1000" dirty="0">
                <a:latin typeface="TWK Lausanne 350" panose="02000503040000020004" pitchFamily="50" charset="0"/>
                <a:ea typeface="Calibri" panose="020F0502020204030204" pitchFamily="34" charset="0"/>
                <a:cs typeface="Times New Roman" panose="02020603050405020304" pitchFamily="18" charset="0"/>
              </a:rPr>
              <a:t>Understanding of current relevant legislation and policies relating to Throughcare Aftercare; Looked After Children (LAC), housing support and social care</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Times New Roman" panose="02020603050405020304" pitchFamily="18" charset="0"/>
                <a:cs typeface="Times New Roman" panose="02020603050405020304" pitchFamily="18" charset="0"/>
              </a:rPr>
              <a:t>Skills and ability in effective time management and working to deadlines</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Times New Roman" panose="02020603050405020304" pitchFamily="18" charset="0"/>
                <a:cs typeface="Times New Roman" panose="02020603050405020304" pitchFamily="18" charset="0"/>
              </a:rPr>
              <a:t>Ability to compile comprehensive reports as required</a:t>
            </a:r>
          </a:p>
          <a:p>
            <a:pPr marL="171450" lvl="0" indent="-171450" algn="just">
              <a:lnSpc>
                <a:spcPct val="115000"/>
              </a:lnSpc>
              <a:spcAft>
                <a:spcPts val="1000"/>
              </a:spcAft>
              <a:buFont typeface="Wingdings" panose="05000000000000000000" pitchFamily="2" charset="2"/>
              <a:buChar char="ü"/>
            </a:pPr>
            <a:r>
              <a:rPr lang="en-GB" sz="1000" dirty="0">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 (Note: Employees must hold insurance that covers </a:t>
            </a:r>
            <a:r>
              <a:rPr lang="en-GB" sz="1000">
                <a:latin typeface="TWK Lausanne 350" panose="02000503040000020004" pitchFamily="50" charset="0"/>
                <a:ea typeface="Aptos" panose="020B0004020202020204" pitchFamily="34" charset="0"/>
                <a:cs typeface="Times New Roman" panose="02020603050405020304" pitchFamily="18" charset="0"/>
              </a:rPr>
              <a:t>domestic and </a:t>
            </a:r>
            <a:r>
              <a:rPr lang="en-GB" sz="1000" dirty="0">
                <a:latin typeface="TWK Lausanne 350" panose="02000503040000020004" pitchFamily="50" charset="0"/>
                <a:ea typeface="Aptos" panose="020B0004020202020204" pitchFamily="34" charset="0"/>
                <a:cs typeface="Times New Roman" panose="02020603050405020304" pitchFamily="18" charset="0"/>
              </a:rPr>
              <a:t>business use).</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cs typeface="Times New Roman" panose="02020603050405020304" pitchFamily="18" charset="0"/>
              </a:rPr>
              <a:t>Ability to influence and inform good working practices</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cs typeface="Times New Roman" panose="02020603050405020304" pitchFamily="18" charset="0"/>
              </a:rPr>
              <a:t>Working knowledge of SSSC Codes of Practice</a:t>
            </a:r>
          </a:p>
          <a:p>
            <a:pPr marL="171450" lvl="0" indent="-171450" algn="just">
              <a:lnSpc>
                <a:spcPct val="115000"/>
              </a:lnSpc>
              <a:spcAft>
                <a:spcPts val="1000"/>
              </a:spcAft>
              <a:buFont typeface="Wingdings" panose="05000000000000000000" pitchFamily="2" charset="2"/>
              <a:buChar char="ü"/>
            </a:pPr>
            <a:r>
              <a:rPr lang="en-US" sz="1000" dirty="0">
                <a:latin typeface="TWK Lausanne 350" panose="02000503040000020004" pitchFamily="50" charset="0"/>
                <a:ea typeface="Calibri" panose="020F0502020204030204" pitchFamily="34" charset="0"/>
                <a:cs typeface="Times New Roman" panose="02020603050405020304" pitchFamily="18" charset="0"/>
              </a:rPr>
              <a:t>Knowledge and experience of working to Care Inspectorate Standards</a:t>
            </a:r>
          </a:p>
          <a:p>
            <a:pPr marL="285750" lvl="0" indent="-285750" algn="just">
              <a:lnSpc>
                <a:spcPct val="115000"/>
              </a:lnSpc>
              <a:spcAft>
                <a:spcPts val="1000"/>
              </a:spcAft>
              <a:buFont typeface="Wingdings" panose="05000000000000000000" pitchFamily="2" charset="2"/>
              <a:buChar char="Ø"/>
            </a:pPr>
            <a:endParaRPr lang="en-GB" sz="1100" dirty="0">
              <a:latin typeface="TWK Lausanne 350" panose="02000503040000020004" pitchFamily="50" charset="0"/>
              <a:ea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5292474"/>
          </a:xfrm>
          <a:prstGeom prst="rect">
            <a:avLst/>
          </a:prstGeom>
          <a:noFill/>
        </p:spPr>
        <p:txBody>
          <a:bodyPr wrap="square" rtlCol="0">
            <a:spAutoFit/>
          </a:bodyPr>
          <a:lstStyle/>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Times New Roman" panose="02020603050405020304" pitchFamily="18" charset="0"/>
              </a:rPr>
              <a:t>Knowledge of current relevant legislation and policies relating to housing and social care</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Calibri" panose="020F0502020204030204" pitchFamily="34" charset="0"/>
                <a:cs typeface="Times New Roman" panose="02020603050405020304" pitchFamily="18" charset="0"/>
              </a:rPr>
              <a:t>Skill and ability to implement effective performance measures</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Calibri" panose="020F0502020204030204" pitchFamily="34" charset="0"/>
                <a:cs typeface="Times New Roman" panose="02020603050405020304" pitchFamily="18" charset="0"/>
              </a:rPr>
              <a:t>Computer literate and competent with Microsoft Office software package</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Times New Roman" panose="02020603050405020304" pitchFamily="18" charset="0"/>
                <a:cs typeface="Times New Roman" panose="02020603050405020304" pitchFamily="18" charset="0"/>
              </a:rPr>
              <a:t>Ability to ensure the service is delivered in accordance with corporate policy and Association objectives</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Times New Roman" panose="02020603050405020304" pitchFamily="18" charset="0"/>
                <a:cs typeface="Times New Roman" panose="02020603050405020304" pitchFamily="18" charset="0"/>
              </a:rPr>
              <a:t>Ability to compile comprehensive reports as required</a:t>
            </a:r>
          </a:p>
          <a:p>
            <a:pPr lvl="0" algn="just">
              <a:lnSpc>
                <a:spcPct val="115000"/>
              </a:lnSpc>
              <a:spcAft>
                <a:spcPts val="1000"/>
              </a:spcAft>
            </a:pPr>
            <a:r>
              <a:rPr lang="en-US" sz="1600" b="1" dirty="0">
                <a:ea typeface="Calibri" panose="020F0502020204030204" pitchFamily="34" charset="0"/>
                <a:cs typeface="Times New Roman" panose="02020603050405020304" pitchFamily="18" charset="0"/>
              </a:rPr>
              <a:t>Desirable qualities </a:t>
            </a:r>
          </a:p>
          <a:p>
            <a:pPr marL="171450" lvl="0" indent="-171450" algn="just">
              <a:lnSpc>
                <a:spcPct val="115000"/>
              </a:lnSpc>
              <a:spcAft>
                <a:spcPts val="1000"/>
              </a:spcAft>
              <a:buFont typeface="Wingdings" panose="05000000000000000000" pitchFamily="2" charset="2"/>
              <a:buChar char="ü"/>
            </a:pPr>
            <a:r>
              <a:rPr lang="en-US" sz="1200" dirty="0" err="1">
                <a:latin typeface="TWK Lausanne 350" panose="02000503040000020004" pitchFamily="50" charset="0"/>
                <a:ea typeface="Calibri" panose="020F0502020204030204" pitchFamily="34" charset="0"/>
                <a:cs typeface="Times New Roman" panose="02020603050405020304" pitchFamily="18" charset="0"/>
              </a:rPr>
              <a:t>Recognised</a:t>
            </a:r>
            <a:r>
              <a:rPr lang="en-US" sz="1200" dirty="0">
                <a:latin typeface="TWK Lausanne 350" panose="02000503040000020004" pitchFamily="50" charset="0"/>
                <a:ea typeface="Calibri" panose="020F0502020204030204" pitchFamily="34" charset="0"/>
                <a:cs typeface="Times New Roman" panose="02020603050405020304" pitchFamily="18" charset="0"/>
              </a:rPr>
              <a:t> relevant professional qualification </a:t>
            </a:r>
            <a:r>
              <a:rPr lang="en-US" sz="1200" dirty="0" err="1">
                <a:latin typeface="TWK Lausanne 350" panose="02000503040000020004" pitchFamily="50" charset="0"/>
                <a:ea typeface="Calibri" panose="020F0502020204030204" pitchFamily="34" charset="0"/>
                <a:cs typeface="Times New Roman" panose="02020603050405020304" pitchFamily="18" charset="0"/>
              </a:rPr>
              <a:t>eg</a:t>
            </a:r>
            <a:r>
              <a:rPr lang="en-US" sz="1200" dirty="0">
                <a:latin typeface="TWK Lausanne 350" panose="02000503040000020004" pitchFamily="50" charset="0"/>
                <a:ea typeface="Calibri" panose="020F0502020204030204" pitchFamily="34" charset="0"/>
                <a:cs typeface="Times New Roman" panose="02020603050405020304" pitchFamily="18" charset="0"/>
              </a:rPr>
              <a:t> Social Work, Housing</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Calibri" panose="020F0502020204030204" pitchFamily="34" charset="0"/>
                <a:cs typeface="Times New Roman" panose="02020603050405020304" pitchFamily="18" charset="0"/>
              </a:rPr>
              <a:t>Experience of using management information tools for social care</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Calibri" panose="020F0502020204030204" pitchFamily="34" charset="0"/>
                <a:cs typeface="Times New Roman" panose="02020603050405020304" pitchFamily="18" charset="0"/>
              </a:rPr>
              <a:t>Management experience in Third Sector not-for-profit </a:t>
            </a:r>
            <a:r>
              <a:rPr lang="en-US" sz="1200" dirty="0" err="1">
                <a:latin typeface="TWK Lausanne 350" panose="02000503040000020004" pitchFamily="50" charset="0"/>
                <a:ea typeface="Calibri" panose="020F0502020204030204" pitchFamily="34" charset="0"/>
                <a:cs typeface="Times New Roman" panose="02020603050405020304" pitchFamily="18" charset="0"/>
              </a:rPr>
              <a:t>organisation</a:t>
            </a:r>
            <a:r>
              <a:rPr lang="en-US" sz="1200" dirty="0">
                <a:latin typeface="TWK Lausanne 350" panose="02000503040000020004" pitchFamily="50" charset="0"/>
                <a:ea typeface="Calibri" panose="020F0502020204030204" pitchFamily="34" charset="0"/>
                <a:cs typeface="Times New Roman" panose="02020603050405020304" pitchFamily="18" charset="0"/>
              </a:rPr>
              <a:t> providing social care and support services</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Times New Roman" panose="02020603050405020304" pitchFamily="18" charset="0"/>
              </a:rPr>
              <a:t>Understanding of the principles of working within a Psychologically Informed Environment (PIE)</a:t>
            </a:r>
          </a:p>
          <a:p>
            <a:pPr marL="171450" lvl="0" indent="-171450" algn="just">
              <a:lnSpc>
                <a:spcPct val="115000"/>
              </a:lnSpc>
              <a:spcAft>
                <a:spcPts val="1000"/>
              </a:spcAft>
              <a:buFont typeface="Wingdings" panose="05000000000000000000" pitchFamily="2" charset="2"/>
              <a:buChar char="ü"/>
            </a:pPr>
            <a:r>
              <a:rPr lang="en-US" sz="1200" dirty="0">
                <a:latin typeface="TWK Lausanne 350" panose="02000503040000020004" pitchFamily="50" charset="0"/>
                <a:ea typeface="Times New Roman" panose="02020603050405020304" pitchFamily="18" charset="0"/>
              </a:rPr>
              <a:t>Knowledge of local resources and services </a:t>
            </a:r>
          </a:p>
          <a:p>
            <a:pPr marL="171450" lvl="0" indent="-171450" algn="just">
              <a:lnSpc>
                <a:spcPct val="115000"/>
              </a:lnSpc>
              <a:spcAft>
                <a:spcPts val="1000"/>
              </a:spcAft>
              <a:buFont typeface="Wingdings" panose="05000000000000000000" pitchFamily="2" charset="2"/>
              <a:buChar char="Ø"/>
            </a:pPr>
            <a:endParaRPr lang="en-US" sz="1200" dirty="0">
              <a:ea typeface="Times New Roman" panose="02020603050405020304" pitchFamily="18" charset="0"/>
            </a:endParaRPr>
          </a:p>
          <a:p>
            <a:pPr marL="285750" lvl="0" indent="-285750" algn="just">
              <a:lnSpc>
                <a:spcPct val="115000"/>
              </a:lnSpc>
              <a:spcAft>
                <a:spcPts val="1000"/>
              </a:spcAft>
              <a:buFont typeface="Wingdings" panose="05000000000000000000" pitchFamily="2" charset="2"/>
              <a:buChar char="Ø"/>
            </a:pPr>
            <a:endParaRPr lang="en-US" sz="1200" dirty="0">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12457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ea typeface="Calibri" panose="020F0502020204030204" pitchFamily="34" charset="0"/>
                <a:cs typeface="Times New Roman" panose="02020603050405020304" pitchFamily="18" charset="0"/>
              </a:rPr>
              <a:t>Contract: 		Full time, permanent, 39 hours per week.  </a:t>
            </a:r>
            <a:br>
              <a:rPr lang="en-GB" sz="1200" b="1" dirty="0">
                <a:ea typeface="Calibri" panose="020F0502020204030204" pitchFamily="34" charset="0"/>
                <a:cs typeface="Times New Roman" panose="02020603050405020304" pitchFamily="18" charset="0"/>
              </a:rPr>
            </a:br>
            <a:r>
              <a:rPr lang="en-GB" sz="1200" b="1" dirty="0">
                <a:ea typeface="Calibri" panose="020F0502020204030204" pitchFamily="34" charset="0"/>
                <a:cs typeface="Times New Roman" panose="02020603050405020304" pitchFamily="18" charset="0"/>
              </a:rPr>
              <a:t>Salary: 		SCP 23-26 (£29,737 - £32,632 per annum)</a:t>
            </a:r>
            <a:br>
              <a:rPr lang="en-GB" sz="1200" b="1" dirty="0">
                <a:ea typeface="Calibri" panose="020F0502020204030204" pitchFamily="34" charset="0"/>
                <a:cs typeface="Times New Roman" panose="02020603050405020304" pitchFamily="18" charset="0"/>
              </a:rPr>
            </a:br>
            <a:r>
              <a:rPr lang="en-GB" sz="1200" b="1" dirty="0">
                <a:ea typeface="Calibri" panose="020F0502020204030204" pitchFamily="34" charset="0"/>
                <a:cs typeface="Times New Roman" panose="02020603050405020304" pitchFamily="18" charset="0"/>
              </a:rPr>
              <a:t>Reporting to: 		Registered Manager</a:t>
            </a:r>
            <a:br>
              <a:rPr lang="en-GB" sz="1200" dirty="0">
                <a:ea typeface="Calibri" panose="020F0502020204030204" pitchFamily="34" charset="0"/>
                <a:cs typeface="Times New Roman" panose="02020603050405020304" pitchFamily="18" charset="0"/>
              </a:rPr>
            </a:br>
            <a:endParaRPr lang="en-GB" sz="1200"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Sunday, between 08.00-20.00 in shifts which are defined by your line manager on a rolling rota. </a:t>
            </a: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Your core place of work will be Old Perth Road, Inverness. </a:t>
            </a:r>
            <a:r>
              <a:rPr lang="en-GB" sz="1200" dirty="0">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a:t>
            </a:r>
            <a:r>
              <a:rPr lang="en-GB" sz="1200" dirty="0">
                <a:latin typeface="TWK Lausanne 350" panose="02000503040000020004" pitchFamily="50" charset="0"/>
                <a:ea typeface="Calibri" panose="020F0502020204030204" pitchFamily="34" charset="0"/>
                <a:cs typeface="Times New Roman" panose="02020603050405020304" pitchFamily="18" charset="0"/>
              </a:rPr>
              <a:t>234 </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hours holiday (equivalent to 6 weeks) pro rata per year in the first year rising to </a:t>
            </a:r>
            <a:r>
              <a:rPr lang="en-GB" sz="1200" dirty="0">
                <a:latin typeface="TWK Lausanne 350" panose="02000503040000020004" pitchFamily="50" charset="0"/>
                <a:ea typeface="Calibri" panose="020F0502020204030204" pitchFamily="34" charset="0"/>
                <a:cs typeface="Times New Roman" panose="02020603050405020304" pitchFamily="18" charset="0"/>
              </a:rPr>
              <a:t>310</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712666"/>
          </a:xfrm>
          <a:prstGeom prst="rect">
            <a:avLst/>
          </a:prstGeom>
          <a:noFill/>
        </p:spPr>
        <p:txBody>
          <a:bodyPr wrap="square" rtlCol="0">
            <a:spAutoFit/>
          </a:bodyPr>
          <a:lstStyle/>
          <a:p>
            <a:pPr>
              <a:lnSpc>
                <a:spcPct val="150000"/>
              </a:lnSpc>
            </a:pPr>
            <a:r>
              <a:rPr lang="en-GB" sz="2400" b="1" dirty="0"/>
              <a:t>How to Apply </a:t>
            </a:r>
          </a:p>
          <a:p>
            <a:endParaRPr lang="en-GB" sz="1400" dirty="0"/>
          </a:p>
          <a:p>
            <a:r>
              <a:rPr lang="en-GB" sz="1400" dirty="0"/>
              <a:t>To apply send your CV and a short cover letter outlining your interest in and suitability for the role. </a:t>
            </a:r>
            <a:br>
              <a:rPr lang="en-GB" sz="1400" dirty="0"/>
            </a:br>
            <a:endParaRPr lang="en-GB" sz="1400" dirty="0"/>
          </a:p>
          <a:p>
            <a:pPr>
              <a:lnSpc>
                <a:spcPct val="150000"/>
              </a:lnSpc>
            </a:pPr>
            <a:r>
              <a:rPr lang="en-GB" sz="1400" dirty="0"/>
              <a:t> </a:t>
            </a:r>
            <a:br>
              <a:rPr lang="en-GB" sz="1400" dirty="0"/>
            </a:br>
            <a:r>
              <a:rPr lang="en-GB" sz="1400" dirty="0"/>
              <a:t>Email </a:t>
            </a:r>
            <a:r>
              <a:rPr lang="en-GB" sz="1400" u="sng" dirty="0">
                <a:hlinkClick r:id="rId2"/>
              </a:rPr>
              <a:t>recruitment@rightthere.org</a:t>
            </a:r>
            <a:r>
              <a:rPr lang="en-GB" sz="1400" dirty="0"/>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Senior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908762"/>
          </a:xfrm>
          <a:prstGeom prst="rect">
            <a:avLst/>
          </a:prstGeom>
          <a:noFill/>
        </p:spPr>
        <p:txBody>
          <a:bodyPr wrap="square">
            <a:spAutoFit/>
          </a:bodyPr>
          <a:lstStyle/>
          <a:p>
            <a:pPr algn="just">
              <a:spcAft>
                <a:spcPts val="1200"/>
              </a:spcAft>
            </a:pPr>
            <a:r>
              <a:rPr lang="en-GB" sz="1200" dirty="0">
                <a:latin typeface="TWK Lausanne 350" panose="02000503040000020004" pitchFamily="50" charset="0"/>
                <a:cs typeface="Times New Roman" panose="02020603050405020304" pitchFamily="18" charset="0"/>
              </a:rPr>
              <a:t>Supported Accommodation  Inverness is a  </a:t>
            </a:r>
            <a:r>
              <a:rPr lang="en-GB" sz="1200" dirty="0">
                <a:latin typeface="TWK Lausanne 350" panose="02000503040000020004" pitchFamily="50" charset="0"/>
              </a:rPr>
              <a:t>supported accommodation service for care experienced  young people aged 16-26 who are leaving care or at risk of homelessness.  We are a trauma informed service and provide support in a person-centred  manner   meeting the needs  of the young person , along with emotional and practical support which is aimed at nurturing essential life skills and promoting independence.  </a:t>
            </a:r>
          </a:p>
          <a:p>
            <a:pPr algn="just">
              <a:spcAft>
                <a:spcPts val="1200"/>
              </a:spcAft>
            </a:pPr>
            <a:r>
              <a:rPr lang="en-GB" sz="1200" dirty="0">
                <a:latin typeface="TWK Lausanne 350" panose="02000503040000020004" pitchFamily="50" charset="0"/>
              </a:rPr>
              <a:t>The Senior Support Worker will lead a team of support workers to provide high-quality support,  to meet expected standards and quality outcomes  for the people we support in Right There Inverness Supported Accommodation programme. This role will be a part of Right There Inverness management team and support programme development, actively creating opportunities for people we support to provide feedback and contribute to this development. </a:t>
            </a:r>
          </a:p>
          <a:p>
            <a:pPr algn="just">
              <a:spcAft>
                <a:spcPts val="1200"/>
              </a:spcAft>
            </a:pPr>
            <a:r>
              <a:rPr lang="en-GB" sz="1200" dirty="0">
                <a:latin typeface="TWK Lausanne 350" panose="02000503040000020004" pitchFamily="50" charset="0"/>
              </a:rPr>
              <a:t>The Senior support worker will work closely with other partners across Inverness, and be involved in multi agency meetings in order to offer the best possible support to people living in supported accommodation </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Registered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 (current vacancy)</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08B15F-C9DF-E238-3271-5997C36B925C}"/>
              </a:ext>
            </a:extLst>
          </p:cNvPr>
          <p:cNvSpPr txBox="1"/>
          <p:nvPr/>
        </p:nvSpPr>
        <p:spPr>
          <a:xfrm>
            <a:off x="317240" y="289249"/>
            <a:ext cx="5561045" cy="584775"/>
          </a:xfrm>
          <a:prstGeom prst="rect">
            <a:avLst/>
          </a:prstGeom>
          <a:noFill/>
        </p:spPr>
        <p:txBody>
          <a:bodyPr wrap="square" rtlCol="0">
            <a:spAutoFit/>
          </a:bodyPr>
          <a:lstStyle/>
          <a:p>
            <a:r>
              <a:rPr lang="en-GB" sz="3200" dirty="0">
                <a:latin typeface="Tiempos Headline Regular" panose="02020503060303060403" pitchFamily="18" charset="0"/>
              </a:rPr>
              <a:t>What does our team say?</a:t>
            </a:r>
          </a:p>
        </p:txBody>
      </p:sp>
      <p:sp>
        <p:nvSpPr>
          <p:cNvPr id="7" name="TextBox 6">
            <a:extLst>
              <a:ext uri="{FF2B5EF4-FFF2-40B4-BE49-F238E27FC236}">
                <a16:creationId xmlns:a16="http://schemas.microsoft.com/office/drawing/2014/main" id="{B5B2D871-2D84-687C-8DB9-5D39A396A96E}"/>
              </a:ext>
            </a:extLst>
          </p:cNvPr>
          <p:cNvSpPr txBox="1"/>
          <p:nvPr/>
        </p:nvSpPr>
        <p:spPr>
          <a:xfrm>
            <a:off x="5607698" y="1483565"/>
            <a:ext cx="5281126" cy="2862322"/>
          </a:xfrm>
          <a:prstGeom prst="rect">
            <a:avLst/>
          </a:prstGeom>
          <a:noFill/>
        </p:spPr>
        <p:txBody>
          <a:bodyPr wrap="square" rtlCol="0">
            <a:spAutoFit/>
          </a:bodyPr>
          <a:lstStyle/>
          <a:p>
            <a:r>
              <a:rPr lang="en-GB" sz="1200" dirty="0">
                <a:latin typeface="TWK Lausanne 350" panose="02000503040000020004" pitchFamily="50" charset="0"/>
              </a:rPr>
              <a:t>I first joined Right There in January 2017 as a Casual Support Worker  as I was looking for a job that would bring me new challenges and in 2019 I was employed full time as  Support Worker . I enjoyed  working alongside the people we support to help and guide them build the skills that they would need to be able to live independently in their own tenancy’s.</a:t>
            </a:r>
          </a:p>
          <a:p>
            <a:r>
              <a:rPr lang="en-GB" sz="1200" dirty="0">
                <a:latin typeface="TWK Lausanne 350" panose="02000503040000020004" pitchFamily="50" charset="0"/>
              </a:rPr>
              <a:t>In 2022 I became the Senior Support Worker , this gave me the opportunity to utilise the skills I had built up as a Support Worker, to continue to support the young people and develop the team and in 2024 I became the Registered Manager.</a:t>
            </a:r>
          </a:p>
          <a:p>
            <a:r>
              <a:rPr lang="en-GB" sz="1200" dirty="0">
                <a:latin typeface="TWK Lausanne 350" panose="02000503040000020004" pitchFamily="50" charset="0"/>
              </a:rPr>
              <a:t>I have  the opportunity to continue building my skills as Right There provides me with the training that is required to help me succeed in making Supported Accommodation Inverness a place for the people we support to thrive. </a:t>
            </a:r>
          </a:p>
          <a:p>
            <a:endParaRPr lang="en-GB" sz="1200" dirty="0">
              <a:latin typeface="TWK Lausanne 350" panose="02000503040000020004" pitchFamily="50" charset="0"/>
            </a:endParaRPr>
          </a:p>
          <a:p>
            <a:r>
              <a:rPr lang="en-GB" sz="1200" i="1" dirty="0">
                <a:latin typeface="TWK Lausanne 350" panose="02000503040000020004" pitchFamily="50" charset="0"/>
              </a:rPr>
              <a:t>Registered Manager – Alison Milson</a:t>
            </a:r>
          </a:p>
        </p:txBody>
      </p:sp>
      <p:pic>
        <p:nvPicPr>
          <p:cNvPr id="2" name="Picture 1" descr="A black hexagon on a yellow background&#10;&#10;Description automatically generated">
            <a:extLst>
              <a:ext uri="{FF2B5EF4-FFF2-40B4-BE49-F238E27FC236}">
                <a16:creationId xmlns:a16="http://schemas.microsoft.com/office/drawing/2014/main" id="{D0C05EEA-CB50-3616-4152-A7A1A6AF566B}"/>
              </a:ext>
            </a:extLst>
          </p:cNvPr>
          <p:cNvPicPr>
            <a:picLocks noChangeAspect="1"/>
          </p:cNvPicPr>
          <p:nvPr/>
        </p:nvPicPr>
        <p:blipFill>
          <a:blip r:embed="rId2"/>
          <a:stretch>
            <a:fillRect/>
          </a:stretch>
        </p:blipFill>
        <p:spPr>
          <a:xfrm>
            <a:off x="0" y="1120959"/>
            <a:ext cx="5374433" cy="5374433"/>
          </a:xfrm>
          <a:prstGeom prst="rect">
            <a:avLst/>
          </a:prstGeom>
        </p:spPr>
      </p:pic>
      <p:grpSp>
        <p:nvGrpSpPr>
          <p:cNvPr id="3" name="Group 2">
            <a:extLst>
              <a:ext uri="{FF2B5EF4-FFF2-40B4-BE49-F238E27FC236}">
                <a16:creationId xmlns:a16="http://schemas.microsoft.com/office/drawing/2014/main" id="{23A95AFD-73A1-3733-0B51-C074DA280D04}"/>
              </a:ext>
            </a:extLst>
          </p:cNvPr>
          <p:cNvGrpSpPr/>
          <p:nvPr/>
        </p:nvGrpSpPr>
        <p:grpSpPr>
          <a:xfrm>
            <a:off x="3854" y="1120959"/>
            <a:ext cx="5374433" cy="5374433"/>
            <a:chOff x="0" y="1120959"/>
            <a:chExt cx="5374433" cy="5374433"/>
          </a:xfrm>
        </p:grpSpPr>
        <p:pic>
          <p:nvPicPr>
            <p:cNvPr id="4" name="Picture 3">
              <a:extLst>
                <a:ext uri="{FF2B5EF4-FFF2-40B4-BE49-F238E27FC236}">
                  <a16:creationId xmlns:a16="http://schemas.microsoft.com/office/drawing/2014/main" id="{E8A1752D-AB70-FB75-8F7E-9890B153F773}"/>
                </a:ext>
              </a:extLst>
            </p:cNvPr>
            <p:cNvPicPr>
              <a:picLocks noChangeAspect="1"/>
            </p:cNvPicPr>
            <p:nvPr/>
          </p:nvPicPr>
          <p:blipFill>
            <a:blip r:embed="rId3"/>
            <a:srcRect l="21607" r="6727"/>
            <a:stretch>
              <a:fillRect/>
            </a:stretch>
          </p:blipFill>
          <p:spPr>
            <a:xfrm>
              <a:off x="40640" y="1430734"/>
              <a:ext cx="5222240" cy="4860338"/>
            </a:xfrm>
            <a:prstGeom prst="rect">
              <a:avLst/>
            </a:prstGeom>
          </p:spPr>
        </p:pic>
        <p:pic>
          <p:nvPicPr>
            <p:cNvPr id="5" name="Picture 4" descr="A black hexagon on a yellow background&#10;&#10;Description automatically generated">
              <a:extLst>
                <a:ext uri="{FF2B5EF4-FFF2-40B4-BE49-F238E27FC236}">
                  <a16:creationId xmlns:a16="http://schemas.microsoft.com/office/drawing/2014/main" id="{9A6671C9-A14F-81B4-4B07-463F31ECC769}"/>
                </a:ext>
              </a:extLst>
            </p:cNvPr>
            <p:cNvPicPr>
              <a:picLocks noChangeAspect="1"/>
            </p:cNvPicPr>
            <p:nvPr/>
          </p:nvPicPr>
          <p:blipFill>
            <a:blip r:embed="rId2"/>
            <a:stretch>
              <a:fillRect/>
            </a:stretch>
          </p:blipFill>
          <p:spPr>
            <a:xfrm>
              <a:off x="0" y="1120959"/>
              <a:ext cx="5374433" cy="5374433"/>
            </a:xfrm>
            <a:prstGeom prst="rect">
              <a:avLst/>
            </a:prstGeom>
          </p:spPr>
        </p:pic>
      </p:grpSp>
    </p:spTree>
    <p:extLst>
      <p:ext uri="{BB962C8B-B14F-4D97-AF65-F5344CB8AC3E}">
        <p14:creationId xmlns:p14="http://schemas.microsoft.com/office/powerpoint/2010/main" val="346691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338554"/>
          </a:xfrm>
          <a:prstGeom prst="rect">
            <a:avLst/>
          </a:prstGeom>
          <a:noFill/>
        </p:spPr>
        <p:txBody>
          <a:bodyPr wrap="square" rtlCol="0">
            <a:spAutoFit/>
          </a:bodyPr>
          <a:lstStyle/>
          <a:p>
            <a:r>
              <a:rPr lang="en-GB" sz="1600" dirty="0">
                <a:latin typeface="TWK Lausanne 350" panose="02000503040000020004" pitchFamily="50"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t>5-6</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t>7-8</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t>9-10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338554"/>
          </a:xfrm>
          <a:prstGeom prst="rect">
            <a:avLst/>
          </a:prstGeom>
          <a:noFill/>
        </p:spPr>
        <p:txBody>
          <a:bodyPr wrap="square" rtlCol="0">
            <a:spAutoFit/>
          </a:bodyPr>
          <a:lstStyle/>
          <a:p>
            <a:r>
              <a:rPr lang="en-GB" sz="1600" dirty="0">
                <a:latin typeface="TWK Lausanne 350" panose="02000503040000020004" pitchFamily="50"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338554"/>
          </a:xfrm>
          <a:prstGeom prst="rect">
            <a:avLst/>
          </a:prstGeom>
          <a:noFill/>
        </p:spPr>
        <p:txBody>
          <a:bodyPr wrap="square" rtlCol="0">
            <a:spAutoFit/>
          </a:bodyPr>
          <a:lstStyle/>
          <a:p>
            <a:r>
              <a:rPr lang="en-GB" sz="1600" dirty="0">
                <a:latin typeface="TWK Lausanne 350" panose="02000503040000020004" pitchFamily="50"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338554"/>
          </a:xfrm>
          <a:prstGeom prst="rect">
            <a:avLst/>
          </a:prstGeom>
          <a:noFill/>
        </p:spPr>
        <p:txBody>
          <a:bodyPr wrap="square" rtlCol="0">
            <a:spAutoFit/>
          </a:bodyPr>
          <a:lstStyle/>
          <a:p>
            <a:r>
              <a:rPr lang="en-GB" sz="1600" dirty="0">
                <a:latin typeface="TWK Lausanne 350" panose="02000503040000020004" pitchFamily="50"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338554"/>
          </a:xfrm>
          <a:prstGeom prst="rect">
            <a:avLst/>
          </a:prstGeom>
          <a:noFill/>
        </p:spPr>
        <p:txBody>
          <a:bodyPr wrap="square" rtlCol="0">
            <a:spAutoFit/>
          </a:bodyPr>
          <a:lstStyle/>
          <a:p>
            <a:r>
              <a:rPr lang="en-GB" sz="1600" dirty="0">
                <a:latin typeface="TWK Lausanne 350" panose="02000503040000020004" pitchFamily="50"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4679038"/>
          </a:xfrm>
          <a:prstGeom prst="rect">
            <a:avLst/>
          </a:prstGeom>
          <a:noFill/>
        </p:spPr>
        <p:txBody>
          <a:bodyPr wrap="square" rtlCol="0">
            <a:spAutoFit/>
          </a:bodyPr>
          <a:lstStyle/>
          <a:p>
            <a:pPr>
              <a:lnSpc>
                <a:spcPts val="1800"/>
              </a:lnSpc>
            </a:pPr>
            <a:r>
              <a:rPr lang="en-GB" sz="1400" b="0" i="0" dirty="0">
                <a:effectLst/>
              </a:rPr>
              <a:t>We</a:t>
            </a:r>
            <a:r>
              <a:rPr lang="en-GB" sz="1400" b="0" i="0" dirty="0">
                <a:effectLst/>
                <a:latin typeface="TWK Lausanne 250"/>
              </a:rPr>
              <a:t> are Right There, a charity celebrating our 200th anniversary in 2024.</a:t>
            </a:r>
            <a:r>
              <a:rPr lang="en-GB" sz="1400" dirty="0">
                <a:latin typeface="TWK Lausanne 250"/>
              </a:rPr>
              <a:t> </a:t>
            </a:r>
            <a:r>
              <a:rPr lang="en-GB" sz="1400" b="0" i="0" dirty="0">
                <a:effectLst/>
                <a:latin typeface="TWK Lausanne 25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250"/>
            </a:endParaRPr>
          </a:p>
          <a:p>
            <a:pPr>
              <a:lnSpc>
                <a:spcPts val="1800"/>
              </a:lnSpc>
            </a:pPr>
            <a:r>
              <a:rPr lang="en-GB" sz="1400" b="0" i="0" dirty="0">
                <a:effectLst/>
                <a:latin typeface="TWK Lausanne 25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250"/>
              </a:rPr>
              <a:t> </a:t>
            </a:r>
            <a:r>
              <a:rPr lang="en-GB" sz="1400" b="0" i="0" dirty="0">
                <a:effectLst/>
                <a:latin typeface="TWK Lausanne 250"/>
              </a:rPr>
              <a:t>own lives. </a:t>
            </a:r>
          </a:p>
          <a:p>
            <a:pPr>
              <a:lnSpc>
                <a:spcPts val="1800"/>
              </a:lnSpc>
            </a:pPr>
            <a:endParaRPr lang="en-GB" sz="1400" dirty="0">
              <a:latin typeface="TWK Lausanne 250"/>
            </a:endParaRPr>
          </a:p>
          <a:p>
            <a:pPr>
              <a:lnSpc>
                <a:spcPts val="1800"/>
              </a:lnSpc>
            </a:pPr>
            <a:r>
              <a:rPr lang="en-GB" sz="1400" b="0" i="0" dirty="0">
                <a:effectLst/>
                <a:latin typeface="TWK Lausanne 25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250"/>
            </a:endParaRPr>
          </a:p>
          <a:p>
            <a:pPr>
              <a:lnSpc>
                <a:spcPts val="1800"/>
              </a:lnSpc>
            </a:pPr>
            <a:r>
              <a:rPr lang="en-GB" sz="1400" b="0" i="0" dirty="0">
                <a:effectLst/>
                <a:latin typeface="TWK Lausanne 25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ea typeface="+mn-ea"/>
                <a:cs typeface="+mn-cs"/>
              </a:rPr>
              <a:t>For People</a:t>
            </a: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69552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ea typeface="+mn-ea"/>
                <a:cs typeface="+mn-cs"/>
              </a:rPr>
              <a:t>At Home</a:t>
            </a: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ea typeface="+mn-ea"/>
                <a:cs typeface="+mn-cs"/>
              </a:rPr>
              <a:t>In The Community</a:t>
            </a: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t>Our Vision</a:t>
              </a:r>
              <a:br>
                <a:rPr lang="en-GB" sz="2400" dirty="0"/>
              </a:br>
              <a:r>
                <a:rPr lang="en-GB" sz="2000" dirty="0"/>
                <a:t>A world where everyone has an equal chance to create a safe and supportive place to call home. </a:t>
              </a:r>
              <a:endParaRPr lang="en-GB" dirty="0"/>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t>Our Mission</a:t>
              </a:r>
              <a:br>
                <a:rPr lang="en-GB" sz="2400" dirty="0"/>
              </a:br>
              <a:r>
                <a:rPr lang="en-GB" sz="2000" dirty="0">
                  <a:cs typeface="Utsaah" panose="020B0502040204020203" pitchFamily="34" charset="0"/>
                </a:rPr>
                <a:t>We meet people where </a:t>
              </a:r>
            </a:p>
            <a:p>
              <a:pPr algn="ctr"/>
              <a:r>
                <a:rPr lang="en-GB" sz="2000" dirty="0">
                  <a:cs typeface="Utsaah" panose="020B0502040204020203" pitchFamily="34" charset="0"/>
                </a:rPr>
                <a:t>they are in life with no judgement; walking alongside those who need support, and preventing them becoming homeless </a:t>
              </a:r>
            </a:p>
            <a:p>
              <a:pPr algn="ctr"/>
              <a:r>
                <a:rPr lang="en-GB" sz="2000" dirty="0">
                  <a:cs typeface="Utsaah" panose="020B0502040204020203" pitchFamily="34" charset="0"/>
                </a:rPr>
                <a:t>or separated from the people they love. </a:t>
              </a:r>
              <a:endParaRPr lang="en-GB" dirty="0"/>
            </a:p>
          </p:txBody>
        </p:sp>
      </p:grpSp>
    </p:spTree>
    <p:extLst>
      <p:ext uri="{BB962C8B-B14F-4D97-AF65-F5344CB8AC3E}">
        <p14:creationId xmlns:p14="http://schemas.microsoft.com/office/powerpoint/2010/main" val="59167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396240" y="1083251"/>
            <a:ext cx="11057774" cy="4744632"/>
          </a:xfrm>
          <a:prstGeom prst="rect">
            <a:avLst/>
          </a:prstGeom>
          <a:noFill/>
        </p:spPr>
        <p:txBody>
          <a:bodyPr wrap="square">
            <a:spAutoFit/>
          </a:bodyPr>
          <a:lstStyle/>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Develop positive, respectful and compassionate relationships with the people we support, focusing on their strengths and aspirations as individuals. </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Develop positive and supportive relationships with your staff team. </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Have a high standard of professional integrity with colleagues and other professionals. </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Establish clear professional boundaries with the people we support.</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Ensuring person centred planning and unconditional positive regard is undertaken by staff.</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Taking a Psychologically Informed Environment (PIE) approach.</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Ensuring the needs of the people we support are being met.</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Ensuring ‘Keeping You Safe Plans’ for those we support are completed and updated.</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Advocating on behalf of the people we support.</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Arranging and facilitating regular support and supervision sessions with your team members, utilising best practice in performance management to ensure staff are supported to undertake their roles.</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Completing yearly appraisals and personal development plans with your staff team.</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Investigate and resolve any complaints made by the people we support.</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Ensure staff are using support plans to record and assess the progress of the people you we are  supporting.</a:t>
            </a:r>
          </a:p>
          <a:p>
            <a:pPr marL="17145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Support the Service Manager with robust rota planning and staffing cover to ensure all working shifts are covered</a:t>
            </a:r>
          </a:p>
          <a:p>
            <a:pPr marL="171450" indent="-171450" algn="just">
              <a:lnSpc>
                <a:spcPct val="115000"/>
              </a:lnSpc>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Lead the staff team to respond to incidents employing trauma skilled </a:t>
            </a:r>
            <a:r>
              <a:rPr lang="en-GB" sz="1200" dirty="0" err="1">
                <a:latin typeface="TWK Lausanne 350" panose="02000503040000020004" pitchFamily="50" charset="0"/>
                <a:cs typeface="Times New Roman" panose="02020603050405020304" pitchFamily="18" charset="0"/>
              </a:rPr>
              <a:t>descalation</a:t>
            </a:r>
            <a:r>
              <a:rPr lang="en-GB" sz="1200" dirty="0">
                <a:latin typeface="TWK Lausanne 350" panose="02000503040000020004" pitchFamily="50" charset="0"/>
                <a:cs typeface="Times New Roman" panose="02020603050405020304" pitchFamily="18" charset="0"/>
              </a:rPr>
              <a:t> skills, ensuring incident processes are followed to include escalation to senior management</a:t>
            </a:r>
          </a:p>
          <a:p>
            <a:pPr marL="171450" indent="-171450" algn="just">
              <a:lnSpc>
                <a:spcPct val="115000"/>
              </a:lnSpc>
              <a:buFont typeface="Wingdings" panose="05000000000000000000" pitchFamily="2" charset="2"/>
              <a:buChar char="Ø"/>
            </a:pPr>
            <a:r>
              <a:rPr lang="en-GB" sz="1200" dirty="0">
                <a:latin typeface="TWK Lausanne 350" panose="02000503040000020004" pitchFamily="50" charset="0"/>
                <a:cs typeface="Times New Roman" panose="02020603050405020304" pitchFamily="18" charset="0"/>
              </a:rPr>
              <a:t>Review and follow up actions in incident reports </a:t>
            </a:r>
          </a:p>
          <a:p>
            <a:pPr marL="17145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Have a detailed knowledge of other relevant services in the local community and establish partnerships with other agencies and the local community to be part of our inhouse activity/wellbeing programme</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Ensuring a safe environment for those we support, our employees, and others, including a high standard of accommodation is provided.</a:t>
            </a:r>
          </a:p>
          <a:p>
            <a:pPr marL="171450" lvl="0" indent="-171450" algn="just">
              <a:lnSpc>
                <a:spcPct val="115000"/>
              </a:lnSpc>
              <a:buFont typeface="Wingdings" panose="05000000000000000000" pitchFamily="2" charset="2"/>
              <a:buChar char="Ø"/>
            </a:pPr>
            <a:r>
              <a:rPr lang="en-GB" sz="1200" dirty="0">
                <a:latin typeface="TWK Lausanne 350" panose="02000503040000020004" pitchFamily="50" charset="0"/>
                <a:ea typeface="Times New Roman" panose="02020603050405020304" pitchFamily="18" charset="0"/>
                <a:cs typeface="Times New Roman" panose="02020603050405020304" pitchFamily="18" charset="0"/>
              </a:rPr>
              <a:t>Regularly auditing the files of those who we support.</a:t>
            </a: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9f7d3311-57c9-43fe-8231-1e93a56e81a6"/>
    <ds:schemaRef ds:uri="http://purl.org/dc/terms/"/>
    <ds:schemaRef ds:uri="http://purl.org/dc/elements/1.1/"/>
    <ds:schemaRef ds:uri="http://purl.org/dc/dcmitype/"/>
    <ds:schemaRef ds:uri="http://schemas.openxmlformats.org/package/2006/metadata/core-properties"/>
    <ds:schemaRef ds:uri="http://www.w3.org/XML/1998/namespace"/>
    <ds:schemaRef ds:uri="http://schemas.microsoft.com/office/2006/documentManagement/types"/>
    <ds:schemaRef ds:uri="a3b0d63c-cdf0-4c0c-bf95-5155ff5031c1"/>
    <ds:schemaRef ds:uri="http://schemas.microsoft.com/office/infopath/2007/PartnerControls"/>
    <ds:schemaRef ds:uri="5918e872-e67b-4fda-801c-e11e2e8f9e7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1888</Words>
  <Application>Microsoft Office PowerPoint</Application>
  <PresentationFormat>Widescreen</PresentationFormat>
  <Paragraphs>131</Paragraphs>
  <Slides>16</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16</vt:i4>
      </vt:variant>
    </vt:vector>
  </HeadingPairs>
  <TitlesOfParts>
    <vt:vector size="33" baseType="lpstr">
      <vt:lpstr>Utsaah</vt:lpstr>
      <vt:lpstr>Tiempos Headline Regular</vt:lpstr>
      <vt:lpstr>Segoe UI</vt:lpstr>
      <vt:lpstr>TWK Lausanne 350</vt:lpstr>
      <vt:lpstr>Tiempos Headline Medium</vt:lpstr>
      <vt:lpstr>Symbol</vt:lpstr>
      <vt:lpstr>Calibri Light</vt:lpstr>
      <vt:lpstr>TWK Lausanne 450</vt:lpstr>
      <vt:lpstr>Calibri</vt:lpstr>
      <vt:lpstr>TWK Lausanne 250</vt:lpstr>
      <vt:lpstr>Aptos</vt:lpstr>
      <vt:lpstr>TWK Lausanne 300</vt:lpstr>
      <vt:lpstr>Wingdings</vt:lpstr>
      <vt:lpstr>Arial</vt:lpstr>
      <vt:lpstr>Times New Roman</vt:lpstr>
      <vt:lpstr>Office Theme</vt:lpstr>
      <vt:lpstr>1_Office Theme</vt:lpstr>
      <vt:lpstr>Job Pack   Senior Support Worker (August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154</cp:revision>
  <dcterms:created xsi:type="dcterms:W3CDTF">2021-11-30T15:33:31Z</dcterms:created>
  <dcterms:modified xsi:type="dcterms:W3CDTF">2025-09-11T07:07:34Z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