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19"/>
  </p:notesMasterIdLst>
  <p:sldIdLst>
    <p:sldId id="305" r:id="rId6"/>
    <p:sldId id="283" r:id="rId7"/>
    <p:sldId id="301" r:id="rId8"/>
    <p:sldId id="279" r:id="rId9"/>
    <p:sldId id="278" r:id="rId10"/>
    <p:sldId id="303" r:id="rId11"/>
    <p:sldId id="277" r:id="rId12"/>
    <p:sldId id="309" r:id="rId13"/>
    <p:sldId id="308" r:id="rId14"/>
    <p:sldId id="295" r:id="rId15"/>
    <p:sldId id="280" r:id="rId16"/>
    <p:sldId id="300" r:id="rId17"/>
    <p:sldId id="299" r:id="rId18"/>
  </p:sldIdLst>
  <p:sldSz cx="12192000" cy="6858000"/>
  <p:notesSz cx="6858000" cy="9144000"/>
  <p:embeddedFontLst>
    <p:embeddedFont>
      <p:font typeface="Segoe UI" panose="020B0502040204020203" pitchFamily="34" charset="0"/>
      <p:regular r:id="rId20"/>
      <p:bold r:id="rId21"/>
      <p:italic r:id="rId22"/>
      <p:boldItalic r:id="rId23"/>
    </p:embeddedFont>
    <p:embeddedFont>
      <p:font typeface="Tiempos Headline Medium" panose="020B0604020202020204" charset="0"/>
      <p:regular r:id="rId24"/>
    </p:embeddedFont>
    <p:embeddedFont>
      <p:font typeface="Tiempos Headline Regular" panose="02020503060303060403" pitchFamily="18" charset="0"/>
      <p:regular r:id="rId25"/>
    </p:embeddedFont>
    <p:embeddedFont>
      <p:font typeface="TWK Lausanne 350" panose="02000503040000020004" pitchFamily="50" charset="0"/>
      <p:regular r:id="rId26"/>
      <p:italic r:id="rId27"/>
    </p:embeddedFont>
    <p:embeddedFont>
      <p:font typeface="TWK Lausanne 500" panose="02000503040000020004" pitchFamily="50" charset="0"/>
      <p:regular r:id="rId28"/>
      <p:italic r:id="rId2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5F2"/>
    <a:srgbClr val="F5BF17"/>
    <a:srgbClr val="EBDECF"/>
    <a:srgbClr val="7A99C7"/>
    <a:srgbClr val="FABAB5"/>
    <a:srgbClr val="5252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3C1FAC-08AC-4270-B9C8-8B3BD01BEC60}" v="2" dt="2025-09-09T13:52:28.0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6327"/>
  </p:normalViewPr>
  <p:slideViewPr>
    <p:cSldViewPr snapToGrid="0" snapToObjects="1">
      <p:cViewPr varScale="1">
        <p:scale>
          <a:sx n="95" d="100"/>
          <a:sy n="95" d="100"/>
        </p:scale>
        <p:origin x="22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font" Target="fonts/font2.fntdata"/><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5.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98557273-6C18-4D7A-8A4F-098E8F0D3DB8}"/>
    <pc:docChg chg="modSld">
      <pc:chgData name="Ainslie Bradley" userId="cf0bf7ea-799c-42a9-bae9-2cd257c54eb6" providerId="ADAL" clId="{98557273-6C18-4D7A-8A4F-098E8F0D3DB8}" dt="2025-08-20T10:40:48.967" v="46" actId="20577"/>
      <pc:docMkLst>
        <pc:docMk/>
      </pc:docMkLst>
      <pc:sldChg chg="modSp mod">
        <pc:chgData name="Ainslie Bradley" userId="cf0bf7ea-799c-42a9-bae9-2cd257c54eb6" providerId="ADAL" clId="{98557273-6C18-4D7A-8A4F-098E8F0D3DB8}" dt="2025-08-20T10:40:48.967" v="46" actId="20577"/>
        <pc:sldMkLst>
          <pc:docMk/>
          <pc:sldMk cId="1997914486" sldId="309"/>
        </pc:sldMkLst>
        <pc:spChg chg="mod">
          <ac:chgData name="Ainslie Bradley" userId="cf0bf7ea-799c-42a9-bae9-2cd257c54eb6" providerId="ADAL" clId="{98557273-6C18-4D7A-8A4F-098E8F0D3DB8}" dt="2025-08-20T10:40:48.967" v="46" actId="20577"/>
          <ac:spMkLst>
            <pc:docMk/>
            <pc:sldMk cId="1997914486" sldId="309"/>
            <ac:spMk id="8" creationId="{AFDF14F1-8580-4684-D139-BBA75997CE28}"/>
          </ac:spMkLst>
        </pc:spChg>
      </pc:sldChg>
    </pc:docChg>
  </pc:docChgLst>
  <pc:docChgLst>
    <pc:chgData name="Ainslie Bradley" userId="cf0bf7ea-799c-42a9-bae9-2cd257c54eb6" providerId="ADAL" clId="{DD0BEBB3-9555-4637-A6E2-94CF25947E6F}"/>
    <pc:docChg chg="undo custSel mod modSld">
      <pc:chgData name="Ainslie Bradley" userId="cf0bf7ea-799c-42a9-bae9-2cd257c54eb6" providerId="ADAL" clId="{DD0BEBB3-9555-4637-A6E2-94CF25947E6F}" dt="2025-09-09T13:56:00.312" v="221" actId="20577"/>
      <pc:docMkLst>
        <pc:docMk/>
      </pc:docMkLst>
      <pc:sldChg chg="modSp mod">
        <pc:chgData name="Ainslie Bradley" userId="cf0bf7ea-799c-42a9-bae9-2cd257c54eb6" providerId="ADAL" clId="{DD0BEBB3-9555-4637-A6E2-94CF25947E6F}" dt="2025-09-09T13:53:58.087" v="198" actId="6549"/>
        <pc:sldMkLst>
          <pc:docMk/>
          <pc:sldMk cId="57218788" sldId="283"/>
        </pc:sldMkLst>
        <pc:spChg chg="mod">
          <ac:chgData name="Ainslie Bradley" userId="cf0bf7ea-799c-42a9-bae9-2cd257c54eb6" providerId="ADAL" clId="{DD0BEBB3-9555-4637-A6E2-94CF25947E6F}" dt="2025-09-09T13:53:58.087" v="198" actId="6549"/>
          <ac:spMkLst>
            <pc:docMk/>
            <pc:sldMk cId="57218788" sldId="283"/>
            <ac:spMk id="8" creationId="{0D1BD669-F8FA-143E-9814-6B3E60126B5A}"/>
          </ac:spMkLst>
        </pc:spChg>
      </pc:sldChg>
      <pc:sldChg chg="modSp mod">
        <pc:chgData name="Ainslie Bradley" userId="cf0bf7ea-799c-42a9-bae9-2cd257c54eb6" providerId="ADAL" clId="{DD0BEBB3-9555-4637-A6E2-94CF25947E6F}" dt="2025-09-09T13:54:39.419" v="200" actId="20577"/>
        <pc:sldMkLst>
          <pc:docMk/>
          <pc:sldMk cId="946210017" sldId="295"/>
        </pc:sldMkLst>
        <pc:spChg chg="mod">
          <ac:chgData name="Ainslie Bradley" userId="cf0bf7ea-799c-42a9-bae9-2cd257c54eb6" providerId="ADAL" clId="{DD0BEBB3-9555-4637-A6E2-94CF25947E6F}" dt="2025-09-09T13:54:39.419" v="200" actId="20577"/>
          <ac:spMkLst>
            <pc:docMk/>
            <pc:sldMk cId="946210017" sldId="295"/>
            <ac:spMk id="8" creationId="{619B6A0B-1B81-972F-AB73-9865BCE66301}"/>
          </ac:spMkLst>
        </pc:spChg>
      </pc:sldChg>
      <pc:sldChg chg="modSp mod">
        <pc:chgData name="Ainslie Bradley" userId="cf0bf7ea-799c-42a9-bae9-2cd257c54eb6" providerId="ADAL" clId="{DD0BEBB3-9555-4637-A6E2-94CF25947E6F}" dt="2025-09-09T13:56:00.312" v="221" actId="20577"/>
        <pc:sldMkLst>
          <pc:docMk/>
          <pc:sldMk cId="2303596187" sldId="305"/>
        </pc:sldMkLst>
        <pc:spChg chg="mod">
          <ac:chgData name="Ainslie Bradley" userId="cf0bf7ea-799c-42a9-bae9-2cd257c54eb6" providerId="ADAL" clId="{DD0BEBB3-9555-4637-A6E2-94CF25947E6F}" dt="2025-09-09T13:56:00.312" v="221" actId="20577"/>
          <ac:spMkLst>
            <pc:docMk/>
            <pc:sldMk cId="2303596187" sldId="305"/>
            <ac:spMk id="2" creationId="{B3ABBA8C-6821-060A-9D0E-6852CC324C4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9/9/2025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09/09/2025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9/9/2025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9/9/2025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hyperlink" Target="mailto:mentoring@rightthere.org"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a:latin typeface="Tiempos Headline Regular" panose="02020503060303060403" pitchFamily="18" charset="0"/>
              </a:rPr>
              <a:t>Role Profile  </a:t>
            </a:r>
            <a:br>
              <a:rPr lang="en-US" sz="3600" dirty="0">
                <a:latin typeface="Tiempos Headline Regular" panose="02020503060303060403" pitchFamily="18" charset="0"/>
              </a:rPr>
            </a:br>
            <a:r>
              <a:rPr lang="en-US" sz="3600" dirty="0">
                <a:latin typeface="Tiempos Headline Regular" panose="02020503060303060403" pitchFamily="18" charset="0"/>
              </a:rPr>
              <a:t>Volunteer </a:t>
            </a:r>
            <a:r>
              <a:rPr lang="en-US" sz="3200" dirty="0">
                <a:latin typeface="Tiempos Headline Regular" panose="02020503060303060403" pitchFamily="18" charset="0"/>
              </a:rPr>
              <a:t>Mentor- Adult Mentoring</a:t>
            </a:r>
            <a:br>
              <a:rPr lang="en-US" sz="4400" dirty="0">
                <a:latin typeface="Tiempos Headline Regular" panose="02020503060303060403" pitchFamily="18" charset="0"/>
              </a:rPr>
            </a:br>
            <a:r>
              <a:rPr lang="en-US" sz="1800" dirty="0">
                <a:latin typeface="TWK Lausanne 350" panose="02000503040000020004" pitchFamily="50" charset="0"/>
              </a:rPr>
              <a:t>(August 2025)</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2845138"/>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Agreement: 		Voluntary</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Voluntary post without remuneration</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Volunteer Coordinator </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Up to 3 hours per week or fortnight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a:t>
            </a:r>
            <a:r>
              <a:rPr lang="en-GB" sz="1200" dirty="0">
                <a:effectLst/>
                <a:highlight>
                  <a:srgbClr val="F7F5F2"/>
                </a:highlight>
                <a:latin typeface="TWK Lausanne 350" panose="02000503040000020004" pitchFamily="50" charset="0"/>
                <a:ea typeface="Calibri" panose="020F0502020204030204" pitchFamily="34" charset="0"/>
                <a:cs typeface="Times New Roman" panose="02020603050405020304" pitchFamily="18" charset="0"/>
              </a:rPr>
              <a:t>of </a:t>
            </a:r>
            <a:r>
              <a:rPr lang="en-GB" sz="1200" dirty="0">
                <a:highlight>
                  <a:srgbClr val="F7F5F2"/>
                </a:highlight>
                <a:latin typeface="TWK Lausanne 350" panose="02000503040000020004" pitchFamily="50" charset="0"/>
                <a:ea typeface="Calibri" panose="020F0502020204030204" pitchFamily="34" charset="0"/>
                <a:cs typeface="Times New Roman" panose="02020603050405020304" pitchFamily="18" charset="0"/>
              </a:rPr>
              <a:t>will be in the Greater Glasgow community and its outskirts including South Lanarkshire.</a:t>
            </a:r>
          </a:p>
          <a:p>
            <a:pPr marL="342900" indent="-342900">
              <a:lnSpc>
                <a:spcPct val="107000"/>
              </a:lnSpc>
              <a:spcAft>
                <a:spcPts val="800"/>
              </a:spcAft>
              <a:buFont typeface="Symbol" panose="05050102010706020507" pitchFamily="18" charset="2"/>
              <a:buChar char="®"/>
            </a:pPr>
            <a:r>
              <a:rPr lang="en-US" sz="1200" dirty="0">
                <a:highlight>
                  <a:srgbClr val="F7F5F2"/>
                </a:highlight>
                <a:latin typeface="TWK Lausanne 350" panose="02000503040000020004" pitchFamily="50" charset="0"/>
              </a:rPr>
              <a:t>All related expenses will be covered following the due process for agreed expenses.</a:t>
            </a:r>
            <a:endParaRPr lang="en-GB" sz="1200" dirty="0">
              <a:highlight>
                <a:srgbClr val="F7F5F2"/>
              </a:highlight>
              <a:latin typeface="TWK Lausanne 350" panose="02000503040000020004" pitchFamily="50"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a:t>
            </a:r>
            <a:r>
              <a:rPr lang="en-GB" sz="1200" dirty="0">
                <a:latin typeface="TWK Lausanne 350" panose="02000503040000020004" pitchFamily="50" charset="0"/>
                <a:ea typeface="Calibri" panose="020F0502020204030204" pitchFamily="34" charset="0"/>
                <a:cs typeface="Times New Roman" panose="02020603050405020304" pitchFamily="18" charset="0"/>
              </a:rPr>
              <a:t>workers</a:t>
            </a: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 including volunteers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4832092"/>
          </a:xfrm>
          <a:prstGeom prst="rect">
            <a:avLst/>
          </a:prstGeom>
          <a:noFill/>
        </p:spPr>
        <p:txBody>
          <a:bodyPr wrap="square">
            <a:spAutoFit/>
          </a:bodyPr>
          <a:lstStyle/>
          <a:p>
            <a:pPr algn="l"/>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marL="171450" indent="-171450" algn="l">
              <a:buFont typeface="Wingdings" panose="05000000000000000000" pitchFamily="2" charset="2"/>
              <a:buChar char="ü"/>
            </a:pPr>
            <a:r>
              <a:rPr lang="en-GB" sz="1200" b="0" i="0" dirty="0">
                <a:solidFill>
                  <a:srgbClr val="000000"/>
                </a:solidFill>
                <a:effectLst/>
                <a:latin typeface="TWK Lausanne 350" panose="02000503040000020004" pitchFamily="50" charset="0"/>
              </a:rPr>
              <a:t>Fully trained by our team who will get to know your passions and interests before matching you with one of th</a:t>
            </a:r>
            <a:r>
              <a:rPr lang="en-GB" sz="1200" dirty="0">
                <a:solidFill>
                  <a:srgbClr val="000000"/>
                </a:solidFill>
                <a:latin typeface="TWK Lausanne 350" panose="02000503040000020004" pitchFamily="50" charset="0"/>
              </a:rPr>
              <a:t>e adults that we support</a:t>
            </a:r>
          </a:p>
          <a:p>
            <a:pPr marL="171450" indent="-171450" algn="l">
              <a:buFont typeface="Wingdings" panose="05000000000000000000" pitchFamily="2" charset="2"/>
              <a:buChar char="ü"/>
            </a:pPr>
            <a:r>
              <a:rPr lang="en-GB" sz="1200" dirty="0">
                <a:solidFill>
                  <a:srgbClr val="000000"/>
                </a:solidFill>
                <a:latin typeface="TWK Lausanne 350" panose="02000503040000020004" pitchFamily="50" charset="0"/>
              </a:rPr>
              <a:t>Flexible working pattern to suit your personal circumstances whilst reflecting the needs of the people we support</a:t>
            </a:r>
          </a:p>
          <a:p>
            <a:pPr marL="171450" indent="-171450" algn="l">
              <a:buFont typeface="Wingdings" panose="05000000000000000000" pitchFamily="2" charset="2"/>
              <a:buChar char="ü"/>
            </a:pPr>
            <a:r>
              <a:rPr lang="en-GB" sz="1200" b="0" i="0" dirty="0">
                <a:solidFill>
                  <a:srgbClr val="000000"/>
                </a:solidFill>
                <a:effectLst/>
                <a:latin typeface="TWK Lausanne 350" panose="02000503040000020004" pitchFamily="50" charset="0"/>
              </a:rPr>
              <a:t> Comprehensive induction</a:t>
            </a:r>
          </a:p>
          <a:p>
            <a:pPr marL="171450" indent="-171450" algn="l">
              <a:buFont typeface="Wingdings" panose="05000000000000000000" pitchFamily="2" charset="2"/>
              <a:buChar char="ü"/>
            </a:pPr>
            <a:r>
              <a:rPr lang="en-GB" sz="1200" b="0" i="0" dirty="0">
                <a:solidFill>
                  <a:srgbClr val="000000"/>
                </a:solidFill>
                <a:effectLst/>
                <a:latin typeface="TWK Lausanne 350" panose="02000503040000020004" pitchFamily="50" charset="0"/>
              </a:rPr>
              <a:t>Access to in-house online learning platform</a:t>
            </a:r>
          </a:p>
          <a:p>
            <a:pPr marL="171450" indent="-171450" algn="l">
              <a:buFont typeface="Wingdings" panose="05000000000000000000" pitchFamily="2" charset="2"/>
              <a:buChar char="ü"/>
            </a:pPr>
            <a:r>
              <a:rPr lang="en-US" sz="1200" dirty="0">
                <a:solidFill>
                  <a:srgbClr val="000000"/>
                </a:solidFill>
                <a:latin typeface="TWK Lausanne 350" panose="02000503040000020004" pitchFamily="50" charset="0"/>
              </a:rPr>
              <a:t>Build a trusted relationship and have a lasting impact on someone’s life.</a:t>
            </a:r>
          </a:p>
          <a:p>
            <a:pPr marL="171450" indent="-171450" algn="l">
              <a:buFont typeface="Wingdings" panose="05000000000000000000" pitchFamily="2" charset="2"/>
              <a:buChar char="ü"/>
            </a:pPr>
            <a:r>
              <a:rPr lang="en-US" sz="1200" dirty="0">
                <a:solidFill>
                  <a:srgbClr val="000000"/>
                </a:solidFill>
                <a:latin typeface="TWK Lausanne 350" panose="02000503040000020004" pitchFamily="50" charset="0"/>
              </a:rPr>
              <a:t>Enhance your communication, empathy, and interpersonal skills.</a:t>
            </a:r>
          </a:p>
          <a:p>
            <a:pPr marL="171450" indent="-171450" algn="l">
              <a:buFont typeface="Wingdings" panose="05000000000000000000" pitchFamily="2" charset="2"/>
              <a:buChar char="ü"/>
            </a:pPr>
            <a:r>
              <a:rPr lang="en-US" sz="1200" dirty="0">
                <a:solidFill>
                  <a:srgbClr val="000000"/>
                </a:solidFill>
                <a:latin typeface="TWK Lausanne 350" panose="02000503040000020004" pitchFamily="50" charset="0"/>
              </a:rPr>
              <a:t>Be part of a team of coordinators and fellow mentors who offer guidance and encouragement.</a:t>
            </a:r>
          </a:p>
          <a:p>
            <a:pPr marL="171450" indent="-171450" algn="l">
              <a:buFont typeface="Wingdings" panose="05000000000000000000" pitchFamily="2" charset="2"/>
              <a:buChar char="ü"/>
            </a:pPr>
            <a:r>
              <a:rPr lang="en-US" sz="1200" dirty="0">
                <a:solidFill>
                  <a:srgbClr val="000000"/>
                </a:solidFill>
                <a:latin typeface="TWK Lausanne 350" panose="02000503040000020004" pitchFamily="50" charset="0"/>
              </a:rPr>
              <a:t>Enjoy regular social events and opportunities to connect with others</a:t>
            </a:r>
          </a:p>
          <a:p>
            <a:pPr marL="171450" indent="-171450" algn="l">
              <a:buFont typeface="Wingdings" panose="05000000000000000000" pitchFamily="2" charset="2"/>
              <a:buChar char="ü"/>
            </a:pPr>
            <a:r>
              <a:rPr lang="en-US" sz="1200" dirty="0">
                <a:solidFill>
                  <a:srgbClr val="000000"/>
                </a:solidFill>
                <a:latin typeface="TWK Lausanne 350" panose="02000503040000020004" pitchFamily="50" charset="0"/>
              </a:rPr>
              <a:t>Your contribution will be valued and celebrated through recognition initiatives.</a:t>
            </a:r>
          </a:p>
          <a:p>
            <a:pPr>
              <a:buFont typeface="Arial" panose="020B0604020202020204" pitchFamily="34" charset="0"/>
              <a:buChar char="•"/>
            </a:pP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endParaRPr lang="en-GB" sz="1400" dirty="0">
              <a:solidFill>
                <a:srgbClr val="000000"/>
              </a:solidFill>
              <a:latin typeface="TWK Lausanne 350" panose="02000503040000020004" pitchFamily="50" charset="0"/>
            </a:endParaRPr>
          </a:p>
          <a:p>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endParaRPr lang="en-GB" sz="1400" dirty="0">
              <a:solidFill>
                <a:srgbClr val="000000"/>
              </a:solidFill>
              <a:latin typeface="TWK Lausanne 350" panose="02000503040000020004" pitchFamily="50" charset="0"/>
            </a:endParaRPr>
          </a:p>
          <a:p>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endParaRPr lang="en-US" sz="1200" b="1" dirty="0">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Volunteer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3743717"/>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Application Process </a:t>
            </a:r>
          </a:p>
          <a:p>
            <a:endParaRPr lang="en-GB" sz="1400" dirty="0">
              <a:latin typeface="TWK Lausanne 350" panose="02000503040000020004" pitchFamily="50" charset="0"/>
            </a:endParaRPr>
          </a:p>
          <a:p>
            <a:r>
              <a:rPr lang="en-GB" sz="1400" i="1" dirty="0">
                <a:latin typeface="TWK Lausanne 350" panose="02000503040000020004" pitchFamily="50" charset="0"/>
              </a:rPr>
              <a:t>Send us an email or give us a call expressing your interest. We will follow up with a brief application form and next steps.  </a:t>
            </a:r>
            <a:endParaRPr lang="en-GB" sz="1400" dirty="0">
              <a:latin typeface="TWK Lausanne 350" panose="02000503040000020004" pitchFamily="50" charset="0"/>
            </a:endParaRPr>
          </a:p>
          <a:p>
            <a:endParaRPr lang="en-GB" sz="1400" dirty="0">
              <a:latin typeface="TWK Lausanne 350" panose="02000503040000020004" pitchFamily="50" charset="0"/>
              <a:hlinkClick r:id="rId2"/>
            </a:endParaRPr>
          </a:p>
          <a:p>
            <a:r>
              <a:rPr lang="en-GB" sz="1400" dirty="0">
                <a:latin typeface="TWK Lausanne 350" panose="02000503040000020004" pitchFamily="50" charset="0"/>
                <a:hlinkClick r:id="rId2"/>
              </a:rPr>
              <a:t>mentoring@rightthere.org</a:t>
            </a:r>
            <a:r>
              <a:rPr lang="en-GB" sz="1400" dirty="0">
                <a:latin typeface="TWK Lausanne 350" panose="02000503040000020004" pitchFamily="50" charset="0"/>
              </a:rPr>
              <a:t>  </a:t>
            </a:r>
            <a:br>
              <a:rPr lang="en-GB" sz="1400" dirty="0">
                <a:latin typeface="TWK Lausanne 350" panose="02000503040000020004" pitchFamily="50" charset="0"/>
              </a:rPr>
            </a:br>
            <a:r>
              <a:rPr lang="en-GB" sz="1200" dirty="0">
                <a:latin typeface="TWK Lausanne 350" panose="02000503040000020004" pitchFamily="50" charset="0"/>
              </a:rPr>
              <a:t>07345443441</a:t>
            </a:r>
          </a:p>
          <a:p>
            <a:pPr>
              <a:lnSpc>
                <a:spcPct val="150000"/>
              </a:lnSpc>
            </a:pPr>
            <a:endParaRPr lang="en-GB" sz="1400" dirty="0">
              <a:latin typeface="TWK Lausanne 350" panose="02000503040000020004" pitchFamily="50" charset="0"/>
            </a:endParaRPr>
          </a:p>
          <a:p>
            <a:pPr>
              <a:lnSpc>
                <a:spcPct val="150000"/>
              </a:lnSpc>
            </a:pPr>
            <a:endParaRPr lang="en-GB" sz="1400" dirty="0">
              <a:latin typeface="TWK Lausanne 350" panose="02000503040000020004" pitchFamily="50" charset="0"/>
            </a:endParaRPr>
          </a:p>
          <a:p>
            <a:pPr>
              <a:lnSpc>
                <a:spcPct val="150000"/>
              </a:lnSpc>
            </a:pPr>
            <a:endParaRPr lang="en-GB" sz="1400" dirty="0">
              <a:latin typeface="TWK Lausanne 350" panose="02000503040000020004" pitchFamily="50" charset="0"/>
            </a:endParaRP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1077218"/>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Volunteer Mentor</a:t>
            </a:r>
          </a:p>
        </p:txBody>
      </p:sp>
      <p:sp>
        <p:nvSpPr>
          <p:cNvPr id="8" name="TextBox 7">
            <a:extLst>
              <a:ext uri="{FF2B5EF4-FFF2-40B4-BE49-F238E27FC236}">
                <a16:creationId xmlns:a16="http://schemas.microsoft.com/office/drawing/2014/main" id="{0D1BD669-F8FA-143E-9814-6B3E60126B5A}"/>
              </a:ext>
            </a:extLst>
          </p:cNvPr>
          <p:cNvSpPr txBox="1"/>
          <p:nvPr/>
        </p:nvSpPr>
        <p:spPr>
          <a:xfrm>
            <a:off x="6265377" y="924561"/>
            <a:ext cx="4651898" cy="2718693"/>
          </a:xfrm>
          <a:prstGeom prst="rect">
            <a:avLst/>
          </a:prstGeom>
          <a:noFill/>
        </p:spPr>
        <p:txBody>
          <a:bodyPr wrap="square">
            <a:spAutoFit/>
          </a:bodyPr>
          <a:lstStyle/>
          <a:p>
            <a:pPr>
              <a:spcBef>
                <a:spcPts val="750"/>
              </a:spcBef>
              <a:spcAft>
                <a:spcPts val="750"/>
              </a:spcAft>
            </a:pPr>
            <a:endParaRPr lang="en-US" dirty="0"/>
          </a:p>
          <a:p>
            <a:pPr>
              <a:spcBef>
                <a:spcPts val="750"/>
              </a:spcBef>
              <a:spcAft>
                <a:spcPts val="750"/>
              </a:spcAft>
            </a:pPr>
            <a:r>
              <a:rPr lang="en-US" sz="1400" dirty="0">
                <a:latin typeface="TWK Lausanne 350" panose="02000503040000020004" pitchFamily="50" charset="0"/>
              </a:rPr>
              <a:t>Our adult mentoring </a:t>
            </a:r>
            <a:r>
              <a:rPr lang="en-US" sz="1400" dirty="0" err="1">
                <a:latin typeface="TWK Lausanne 350" panose="02000503040000020004" pitchFamily="50" charset="0"/>
              </a:rPr>
              <a:t>programme</a:t>
            </a:r>
            <a:r>
              <a:rPr lang="en-US" sz="1400" dirty="0">
                <a:latin typeface="TWK Lausanne 350" panose="02000503040000020004" pitchFamily="50" charset="0"/>
              </a:rPr>
              <a:t> encourages personal growth, social connection and sustainable integration within communities for the people we support across the Greater Glasgow and South Lanarkshire areas. </a:t>
            </a:r>
          </a:p>
          <a:p>
            <a:pPr>
              <a:spcBef>
                <a:spcPts val="750"/>
              </a:spcBef>
              <a:spcAft>
                <a:spcPts val="750"/>
              </a:spcAft>
            </a:pPr>
            <a:r>
              <a:rPr lang="en-US" sz="1400" dirty="0">
                <a:latin typeface="TWK Lausanne 350" panose="02000503040000020004" pitchFamily="50" charset="0"/>
              </a:rPr>
              <a:t>Through one-to-one support the volunteer mentor will help adults aged 18+ that are currently being supported by our Short Term Housing, Supported Accommodation and Outreach </a:t>
            </a:r>
            <a:r>
              <a:rPr lang="en-US" sz="1400" dirty="0" err="1">
                <a:latin typeface="TWK Lausanne 350" panose="02000503040000020004" pitchFamily="50" charset="0"/>
              </a:rPr>
              <a:t>programmes</a:t>
            </a:r>
            <a:r>
              <a:rPr lang="en-US" sz="1400" dirty="0">
                <a:latin typeface="TWK Lausanne 350" panose="02000503040000020004" pitchFamily="50" charset="0"/>
              </a:rPr>
              <a:t> to develop skills that will enable them to thrive. </a:t>
            </a:r>
            <a:endParaRPr lang="en-US" sz="1400" b="0" i="0" dirty="0">
              <a:solidFill>
                <a:srgbClr val="000000"/>
              </a:solidFill>
              <a:effectLst/>
              <a:latin typeface="TWK Lausanne 350" panose="02000503040000020004" pitchFamily="50" charset="0"/>
            </a:endParaRPr>
          </a:p>
        </p:txBody>
      </p:sp>
      <p:sp>
        <p:nvSpPr>
          <p:cNvPr id="2" name="Rectangle 1">
            <a:extLst>
              <a:ext uri="{FF2B5EF4-FFF2-40B4-BE49-F238E27FC236}">
                <a16:creationId xmlns:a16="http://schemas.microsoft.com/office/drawing/2014/main" id="{4A813FF3-6D98-D818-FB63-AC584196F74C}"/>
              </a:ext>
            </a:extLst>
          </p:cNvPr>
          <p:cNvSpPr/>
          <p:nvPr/>
        </p:nvSpPr>
        <p:spPr>
          <a:xfrm>
            <a:off x="1760561" y="173956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Service Manager</a:t>
            </a:r>
          </a:p>
        </p:txBody>
      </p:sp>
      <p:sp>
        <p:nvSpPr>
          <p:cNvPr id="3" name="Rectangle 2">
            <a:extLst>
              <a:ext uri="{FF2B5EF4-FFF2-40B4-BE49-F238E27FC236}">
                <a16:creationId xmlns:a16="http://schemas.microsoft.com/office/drawing/2014/main" id="{0658C970-5B5D-D1BA-005E-CBAF0E55ED52}"/>
              </a:ext>
            </a:extLst>
          </p:cNvPr>
          <p:cNvSpPr/>
          <p:nvPr/>
        </p:nvSpPr>
        <p:spPr>
          <a:xfrm>
            <a:off x="1760561" y="2976405"/>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Volunteer Coordinator</a:t>
            </a:r>
          </a:p>
        </p:txBody>
      </p:sp>
      <p:sp>
        <p:nvSpPr>
          <p:cNvPr id="4" name="Rectangle 3">
            <a:extLst>
              <a:ext uri="{FF2B5EF4-FFF2-40B4-BE49-F238E27FC236}">
                <a16:creationId xmlns:a16="http://schemas.microsoft.com/office/drawing/2014/main" id="{76E749A2-0140-EB20-E7F4-3E78F5E70418}"/>
              </a:ext>
            </a:extLst>
          </p:cNvPr>
          <p:cNvSpPr/>
          <p:nvPr/>
        </p:nvSpPr>
        <p:spPr>
          <a:xfrm>
            <a:off x="1760559" y="4194076"/>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Mentors</a:t>
            </a:r>
          </a:p>
          <a:p>
            <a:pPr algn="ctr"/>
            <a:r>
              <a:rPr lang="en-GB" sz="1200" dirty="0">
                <a:solidFill>
                  <a:schemeClr val="tx1"/>
                </a:solidFill>
                <a:latin typeface="TWK Lausanne 350" panose="02000503040000020004" pitchFamily="50" charset="0"/>
              </a:rPr>
              <a:t>(volunteers)</a:t>
            </a:r>
          </a:p>
        </p:txBody>
      </p:sp>
      <p:cxnSp>
        <p:nvCxnSpPr>
          <p:cNvPr id="7" name="Straight Arrow Connector 6">
            <a:extLst>
              <a:ext uri="{FF2B5EF4-FFF2-40B4-BE49-F238E27FC236}">
                <a16:creationId xmlns:a16="http://schemas.microsoft.com/office/drawing/2014/main" id="{9844A910-38A9-1BE0-A5C8-16EBD0DDAB9C}"/>
              </a:ext>
            </a:extLst>
          </p:cNvPr>
          <p:cNvCxnSpPr>
            <a:stCxn id="2" idx="2"/>
            <a:endCxn id="3" idx="0"/>
          </p:cNvCxnSpPr>
          <p:nvPr/>
        </p:nvCxnSpPr>
        <p:spPr>
          <a:xfrm>
            <a:off x="2647666" y="2469499"/>
            <a:ext cx="0" cy="506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64821EA-829C-36A7-8FF9-E2E59862D463}"/>
              </a:ext>
            </a:extLst>
          </p:cNvPr>
          <p:cNvCxnSpPr/>
          <p:nvPr/>
        </p:nvCxnSpPr>
        <p:spPr>
          <a:xfrm>
            <a:off x="2647663" y="3687170"/>
            <a:ext cx="0" cy="506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1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 </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10</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12</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Volunteer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11</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19</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a:t>
            </a:r>
            <a:r>
              <a:rPr lang="en-GB" sz="1400" dirty="0">
                <a:latin typeface="TWK Lausanne 350" panose="02000503040000020004" pitchFamily="50" charset="0"/>
              </a:rPr>
              <a:t>having just celebrated our </a:t>
            </a:r>
            <a:r>
              <a:rPr lang="en-GB" sz="1400" b="0" i="0" dirty="0">
                <a:effectLst/>
                <a:latin typeface="TWK Lausanne 350" panose="02000503040000020004" pitchFamily="50" charset="0"/>
              </a:rPr>
              <a:t>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a:t>
            </a:r>
            <a:r>
              <a:rPr lang="en-GB" sz="1400" dirty="0">
                <a:latin typeface="TWK Lausanne 350" panose="02000503040000020004" pitchFamily="50" charset="0"/>
              </a:rPr>
              <a:t> </a:t>
            </a:r>
            <a:r>
              <a:rPr lang="en-GB" sz="1400" b="0" i="0" dirty="0">
                <a:effectLst/>
                <a:latin typeface="TWK Lausanne 350" panose="02000503040000020004" pitchFamily="50" charset="0"/>
              </a:rPr>
              <a:t>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a:extLst>
            <a:ext uri="{FF2B5EF4-FFF2-40B4-BE49-F238E27FC236}">
              <a16:creationId xmlns:a16="http://schemas.microsoft.com/office/drawing/2014/main" id="{A56131B5-C91E-8091-B23A-BD920A606AA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E642009-D996-A849-62D8-F661A353DDEE}"/>
              </a:ext>
            </a:extLst>
          </p:cNvPr>
          <p:cNvSpPr txBox="1"/>
          <p:nvPr/>
        </p:nvSpPr>
        <p:spPr>
          <a:xfrm>
            <a:off x="254020" y="20608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Responsibilities </a:t>
            </a:r>
          </a:p>
        </p:txBody>
      </p:sp>
      <p:sp>
        <p:nvSpPr>
          <p:cNvPr id="8" name="TextBox 7">
            <a:extLst>
              <a:ext uri="{FF2B5EF4-FFF2-40B4-BE49-F238E27FC236}">
                <a16:creationId xmlns:a16="http://schemas.microsoft.com/office/drawing/2014/main" id="{AFDF14F1-8580-4684-D139-BBA75997CE28}"/>
              </a:ext>
            </a:extLst>
          </p:cNvPr>
          <p:cNvSpPr txBox="1"/>
          <p:nvPr/>
        </p:nvSpPr>
        <p:spPr>
          <a:xfrm>
            <a:off x="737986" y="1075430"/>
            <a:ext cx="10716028" cy="5671040"/>
          </a:xfrm>
          <a:prstGeom prst="rect">
            <a:avLst/>
          </a:prstGeom>
          <a:noFill/>
        </p:spPr>
        <p:txBody>
          <a:bodyPr wrap="square">
            <a:spAutoFit/>
          </a:bodyPr>
          <a:lstStyle/>
          <a:p>
            <a:pPr fontAlgn="base"/>
            <a:r>
              <a:rPr lang="en-US" sz="1400" b="1" dirty="0">
                <a:latin typeface="TWK Lausanne 350" panose="02000503040000020004" pitchFamily="50" charset="0"/>
              </a:rPr>
              <a:t>Relationships</a:t>
            </a:r>
            <a:r>
              <a:rPr lang="en-US" sz="1400" dirty="0">
                <a:latin typeface="TWK Lausanne 350" panose="02000503040000020004" pitchFamily="50" charset="0"/>
              </a:rPr>
              <a:t> </a:t>
            </a:r>
          </a:p>
          <a:p>
            <a:pPr marL="285750" indent="-285750" fontAlgn="base">
              <a:buFont typeface="Wingdings" panose="05000000000000000000" pitchFamily="2" charset="2"/>
              <a:buChar char="Ø"/>
            </a:pPr>
            <a:r>
              <a:rPr lang="en-US" sz="1400" dirty="0">
                <a:latin typeface="TWK Lausanne 350" panose="02000503040000020004" pitchFamily="50" charset="0"/>
              </a:rPr>
              <a:t>Develop good communication and working relationships with mentees, other mentors and Right There team members.</a:t>
            </a:r>
          </a:p>
          <a:p>
            <a:pPr marL="285750" indent="-285750" fontAlgn="base">
              <a:buFont typeface="Wingdings" panose="05000000000000000000" pitchFamily="2" charset="2"/>
              <a:buChar char="Ø"/>
            </a:pPr>
            <a:r>
              <a:rPr lang="en-US" sz="1400" dirty="0">
                <a:latin typeface="TWK Lausanne 350" panose="02000503040000020004" pitchFamily="50" charset="0"/>
              </a:rPr>
              <a:t>Support mentees in the local community. </a:t>
            </a:r>
          </a:p>
          <a:p>
            <a:pPr marL="285750" indent="-285750" fontAlgn="base">
              <a:buFont typeface="Wingdings" panose="05000000000000000000" pitchFamily="2" charset="2"/>
              <a:buChar char="Ø"/>
            </a:pPr>
            <a:r>
              <a:rPr lang="en-US" sz="1400" dirty="0">
                <a:latin typeface="TWK Lausanne 350" panose="02000503040000020004" pitchFamily="50" charset="0"/>
              </a:rPr>
              <a:t>Represent Right There to relevant bodies as/when required. </a:t>
            </a:r>
          </a:p>
          <a:p>
            <a:pPr fontAlgn="base"/>
            <a:r>
              <a:rPr lang="en-US" sz="1400" dirty="0">
                <a:latin typeface="TWK Lausanne 350" panose="02000503040000020004" pitchFamily="50" charset="0"/>
              </a:rPr>
              <a:t> </a:t>
            </a:r>
          </a:p>
          <a:p>
            <a:pPr fontAlgn="base"/>
            <a:r>
              <a:rPr lang="en-US" sz="1400" b="1" dirty="0">
                <a:latin typeface="TWK Lausanne 350" panose="02000503040000020004" pitchFamily="50" charset="0"/>
              </a:rPr>
              <a:t>Practice &amp; Service Delivery </a:t>
            </a:r>
            <a:r>
              <a:rPr lang="en-US" sz="1400" dirty="0">
                <a:latin typeface="TWK Lausanne 350" panose="02000503040000020004" pitchFamily="50" charset="0"/>
              </a:rPr>
              <a:t> </a:t>
            </a:r>
          </a:p>
          <a:p>
            <a:pPr marL="285750" indent="-285750" fontAlgn="base">
              <a:buFont typeface="Wingdings" panose="05000000000000000000" pitchFamily="2" charset="2"/>
              <a:buChar char="Ø"/>
            </a:pPr>
            <a:r>
              <a:rPr lang="en-US" sz="1400" dirty="0">
                <a:latin typeface="TWK Lausanne 350" panose="02000503040000020004" pitchFamily="50" charset="0"/>
              </a:rPr>
              <a:t>Provide appropriate levels of high-quality support to mentees.</a:t>
            </a:r>
          </a:p>
          <a:p>
            <a:pPr marL="285750" indent="-285750" fontAlgn="base">
              <a:buFont typeface="Wingdings" panose="05000000000000000000" pitchFamily="2" charset="2"/>
              <a:buChar char="Ø"/>
            </a:pPr>
            <a:r>
              <a:rPr lang="en-US" sz="1400" dirty="0">
                <a:latin typeface="TWK Lausanne 350" panose="02000503040000020004" pitchFamily="50" charset="0"/>
              </a:rPr>
              <a:t>Accurately record matters relating to mentees and report as appropriate. </a:t>
            </a:r>
          </a:p>
          <a:p>
            <a:pPr marL="285750" indent="-285750" fontAlgn="base">
              <a:buFont typeface="Wingdings" panose="05000000000000000000" pitchFamily="2" charset="2"/>
              <a:buChar char="Ø"/>
            </a:pPr>
            <a:r>
              <a:rPr lang="en-US" sz="1400" dirty="0">
                <a:latin typeface="TWK Lausanne 350" panose="02000503040000020004" pitchFamily="50" charset="0"/>
              </a:rPr>
              <a:t>Signpost and refer to other agencies as appropriate. </a:t>
            </a:r>
          </a:p>
          <a:p>
            <a:pPr marL="285750" indent="-285750" fontAlgn="base">
              <a:buFont typeface="Wingdings" panose="05000000000000000000" pitchFamily="2" charset="2"/>
              <a:buChar char="Ø"/>
            </a:pPr>
            <a:r>
              <a:rPr lang="en-US" sz="1400" dirty="0">
                <a:latin typeface="TWK Lausanne 350" panose="02000503040000020004" pitchFamily="50" charset="0"/>
              </a:rPr>
              <a:t>Ensure you adopt a person-centered approach and participate in reflective practice. </a:t>
            </a:r>
          </a:p>
          <a:p>
            <a:pPr marL="285750" indent="-285750" fontAlgn="base">
              <a:buFont typeface="Wingdings" panose="05000000000000000000" pitchFamily="2" charset="2"/>
              <a:buChar char="Ø"/>
            </a:pPr>
            <a:r>
              <a:rPr lang="en-US" sz="1400" dirty="0">
                <a:latin typeface="TWK Lausanne 350" panose="02000503040000020004" pitchFamily="50" charset="0"/>
              </a:rPr>
              <a:t>Ensure awareness of service model. </a:t>
            </a:r>
          </a:p>
          <a:p>
            <a:pPr marL="285750" indent="-285750" fontAlgn="base">
              <a:buFont typeface="Wingdings" panose="05000000000000000000" pitchFamily="2" charset="2"/>
              <a:buChar char="Ø"/>
            </a:pPr>
            <a:r>
              <a:rPr lang="en-US" sz="1400" dirty="0">
                <a:latin typeface="TWK Lausanne 350" panose="02000503040000020004" pitchFamily="50" charset="0"/>
              </a:rPr>
              <a:t>Actively participate in regular support and supervision as well as group meetings to share experiences, exchange and increase knowledge and keep in touch with other mentors and staff. </a:t>
            </a:r>
          </a:p>
          <a:p>
            <a:pPr fontAlgn="base"/>
            <a:endParaRPr lang="en-US" sz="1400" dirty="0">
              <a:latin typeface="TWK Lausanne 350" panose="02000503040000020004" pitchFamily="50" charset="0"/>
            </a:endParaRPr>
          </a:p>
          <a:p>
            <a:pPr fontAlgn="base"/>
            <a:r>
              <a:rPr lang="en-US" sz="1400" b="1" dirty="0">
                <a:latin typeface="TWK Lausanne 350" panose="02000503040000020004" pitchFamily="50" charset="0"/>
              </a:rPr>
              <a:t>Personal &amp; </a:t>
            </a:r>
            <a:r>
              <a:rPr lang="en-US" sz="1400" b="1" dirty="0" err="1">
                <a:latin typeface="TWK Lausanne 350" panose="02000503040000020004" pitchFamily="50" charset="0"/>
              </a:rPr>
              <a:t>Organisational</a:t>
            </a:r>
            <a:r>
              <a:rPr lang="en-US" sz="1400" b="1" dirty="0">
                <a:latin typeface="TWK Lausanne 350" panose="02000503040000020004" pitchFamily="50" charset="0"/>
              </a:rPr>
              <a:t> Development</a:t>
            </a:r>
            <a:r>
              <a:rPr lang="en-US" sz="1400" dirty="0">
                <a:latin typeface="TWK Lausanne 350" panose="02000503040000020004" pitchFamily="50" charset="0"/>
              </a:rPr>
              <a:t> </a:t>
            </a:r>
            <a:endParaRPr lang="en-US" sz="2400" dirty="0">
              <a:latin typeface="TWK Lausanne 350" panose="02000503040000020004" pitchFamily="50" charset="0"/>
            </a:endParaRPr>
          </a:p>
          <a:p>
            <a:pPr marL="285750" indent="-285750" fontAlgn="base">
              <a:buFont typeface="Wingdings" panose="05000000000000000000" pitchFamily="2" charset="2"/>
              <a:buChar char="Ø"/>
            </a:pPr>
            <a:r>
              <a:rPr lang="en-US" sz="1400" dirty="0">
                <a:latin typeface="TWK Lausanne 350" panose="02000503040000020004" pitchFamily="50" charset="0"/>
              </a:rPr>
              <a:t>Attend and participate in training and share learning experiences. </a:t>
            </a:r>
          </a:p>
          <a:p>
            <a:pPr marL="285750" indent="-285750" fontAlgn="base">
              <a:buFont typeface="Wingdings" panose="05000000000000000000" pitchFamily="2" charset="2"/>
              <a:buChar char="Ø"/>
            </a:pPr>
            <a:r>
              <a:rPr lang="en-US" sz="1400" dirty="0">
                <a:latin typeface="TWK Lausanne 350" panose="02000503040000020004" pitchFamily="50" charset="0"/>
              </a:rPr>
              <a:t>Engage in reflective practice. </a:t>
            </a:r>
          </a:p>
          <a:p>
            <a:pPr marL="285750" indent="-285750" fontAlgn="base">
              <a:buFont typeface="Wingdings" panose="05000000000000000000" pitchFamily="2" charset="2"/>
              <a:buChar char="Ø"/>
            </a:pPr>
            <a:r>
              <a:rPr lang="en-US" sz="1400" dirty="0">
                <a:latin typeface="TWK Lausanne 350" panose="02000503040000020004" pitchFamily="50" charset="0"/>
              </a:rPr>
              <a:t>Feedback on the review of </a:t>
            </a:r>
            <a:r>
              <a:rPr lang="en-US" sz="1400" dirty="0" err="1">
                <a:latin typeface="TWK Lausanne 350" panose="02000503040000020004" pitchFamily="50" charset="0"/>
              </a:rPr>
              <a:t>organisational</a:t>
            </a:r>
            <a:r>
              <a:rPr lang="en-US" sz="1400" dirty="0">
                <a:latin typeface="TWK Lausanne 350" panose="02000503040000020004" pitchFamily="50" charset="0"/>
              </a:rPr>
              <a:t> polices &amp; procedures and local guidelines.  </a:t>
            </a:r>
          </a:p>
          <a:p>
            <a:pPr marL="285750" indent="-285750" fontAlgn="base">
              <a:buFont typeface="Wingdings" panose="05000000000000000000" pitchFamily="2" charset="2"/>
              <a:buChar char="Ø"/>
            </a:pPr>
            <a:r>
              <a:rPr lang="en-US" sz="1400" dirty="0">
                <a:latin typeface="TWK Lausanne 350" panose="02000503040000020004" pitchFamily="50" charset="0"/>
              </a:rPr>
              <a:t>Promote and represent Right There services positively.</a:t>
            </a:r>
          </a:p>
          <a:p>
            <a:pPr marL="285750" indent="-285750" fontAlgn="base">
              <a:buFont typeface="Wingdings" panose="05000000000000000000" pitchFamily="2" charset="2"/>
              <a:buChar char="Ø"/>
            </a:pPr>
            <a:r>
              <a:rPr lang="en-US" sz="1400" dirty="0">
                <a:latin typeface="TWK Lausanne 350" panose="02000503040000020004" pitchFamily="50" charset="0"/>
              </a:rPr>
              <a:t>Strive for continuous personal and professional development. </a:t>
            </a:r>
          </a:p>
          <a:p>
            <a:pPr marL="285750" indent="-285750" fontAlgn="base">
              <a:buFont typeface="Wingdings" panose="05000000000000000000" pitchFamily="2" charset="2"/>
              <a:buChar char="Ø"/>
            </a:pPr>
            <a:r>
              <a:rPr lang="en-US" sz="1400" dirty="0">
                <a:latin typeface="TWK Lausanne 350" panose="02000503040000020004" pitchFamily="50" charset="0"/>
              </a:rPr>
              <a:t>Volunteer mentors report to the Volunteer Co-</a:t>
            </a:r>
            <a:r>
              <a:rPr lang="en-US" sz="1400" dirty="0" err="1">
                <a:latin typeface="TWK Lausanne 350" panose="02000503040000020004" pitchFamily="50" charset="0"/>
              </a:rPr>
              <a:t>ordinator</a:t>
            </a:r>
            <a:r>
              <a:rPr lang="en-US" sz="1400" dirty="0">
                <a:latin typeface="TWK Lausanne 350" panose="02000503040000020004" pitchFamily="50" charset="0"/>
              </a:rPr>
              <a:t> </a:t>
            </a:r>
          </a:p>
          <a:p>
            <a:pPr marL="285750" indent="-285750" fontAlgn="base">
              <a:buFont typeface="Wingdings" panose="05000000000000000000" pitchFamily="2" charset="2"/>
              <a:buChar char="Ø"/>
            </a:pPr>
            <a:r>
              <a:rPr lang="en-US" sz="1400" dirty="0">
                <a:latin typeface="TWK Lausanne 350" panose="02000503040000020004" pitchFamily="50" charset="0"/>
              </a:rPr>
              <a:t>Volunteer mentors commit to approximately 2 hours per week for minimum of 12 months by mutual agreement between themselves and the mentee. </a:t>
            </a:r>
          </a:p>
          <a:p>
            <a:pPr fontAlgn="base"/>
            <a:endParaRPr lang="en-US" sz="1400" dirty="0">
              <a:latin typeface="TWK Lausanne 350" panose="02000503040000020004" pitchFamily="50" charset="0"/>
            </a:endParaRPr>
          </a:p>
          <a:p>
            <a:pPr fontAlgn="base"/>
            <a:r>
              <a:rPr lang="en-US" sz="1400" dirty="0">
                <a:latin typeface="TWK Lausanne 350" panose="02000503040000020004" pitchFamily="50" charset="0"/>
              </a:rPr>
              <a:t> </a:t>
            </a:r>
          </a:p>
          <a:p>
            <a:pPr lvl="1">
              <a:lnSpc>
                <a:spcPct val="115000"/>
              </a:lnSpc>
              <a:buSzPts val="1000"/>
              <a:tabLst>
                <a:tab pos="685800" algn="l"/>
              </a:tabLst>
            </a:pPr>
            <a:r>
              <a:rPr lang="en-GB" sz="1200" kern="0" dirty="0">
                <a:solidFill>
                  <a:srgbClr val="000000"/>
                </a:solidFill>
                <a:effectLst/>
                <a:latin typeface="TWK Lausanne 350" panose="02000503040000020004" pitchFamily="50" charset="0"/>
                <a:ea typeface="Times New Roman" panose="02020603050405020304" pitchFamily="18" charset="0"/>
                <a:cs typeface="Times New Roman" panose="02020603050405020304" pitchFamily="18" charset="0"/>
              </a:rPr>
              <a:t> </a:t>
            </a:r>
            <a:endParaRPr lang="en-GB" sz="1200" kern="100" dirty="0">
              <a:effectLst/>
              <a:latin typeface="TWK Lausanne 350" panose="02000503040000020004" pitchFamily="50"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97914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fontScale="92500"/>
          </a:bodyPr>
          <a:lstStyle/>
          <a:p>
            <a:pPr algn="l"/>
            <a:r>
              <a:rPr lang="en-GB" sz="3200" dirty="0">
                <a:latin typeface="Tiempos Headline Regular" panose="02020503060303060403" pitchFamily="18" charset="0"/>
              </a:rPr>
              <a:t>Preferred Candidate Background</a:t>
            </a:r>
          </a:p>
        </p:txBody>
      </p:sp>
      <p:sp>
        <p:nvSpPr>
          <p:cNvPr id="5" name="TextBox 4">
            <a:extLst>
              <a:ext uri="{FF2B5EF4-FFF2-40B4-BE49-F238E27FC236}">
                <a16:creationId xmlns:a16="http://schemas.microsoft.com/office/drawing/2014/main" id="{79A9E5BA-E0CE-E0A6-6C5A-EFE8DF7E2F3D}"/>
              </a:ext>
            </a:extLst>
          </p:cNvPr>
          <p:cNvSpPr txBox="1"/>
          <p:nvPr/>
        </p:nvSpPr>
        <p:spPr>
          <a:xfrm>
            <a:off x="5915025" y="1239340"/>
            <a:ext cx="5374432" cy="4319901"/>
          </a:xfrm>
          <a:prstGeom prst="rect">
            <a:avLst/>
          </a:prstGeom>
          <a:noFill/>
        </p:spPr>
        <p:txBody>
          <a:bodyPr wrap="square" rtlCol="0">
            <a:spAutoFit/>
          </a:bodyPr>
          <a:lstStyle/>
          <a:p>
            <a:pPr lvl="1">
              <a:lnSpc>
                <a:spcPct val="115000"/>
              </a:lnSpc>
              <a:buSzPts val="1000"/>
              <a:tabLst>
                <a:tab pos="914400" algn="l"/>
              </a:tabLst>
            </a:pPr>
            <a:r>
              <a:rPr lang="en-US" sz="1200" kern="100" dirty="0">
                <a:effectLst/>
                <a:latin typeface="TWK Lausanne 350" panose="02000503040000020004" pitchFamily="50" charset="0"/>
                <a:ea typeface="Aptos" panose="020B0004020202020204" pitchFamily="34" charset="0"/>
                <a:cs typeface="Times New Roman" panose="02020603050405020304" pitchFamily="18" charset="0"/>
              </a:rPr>
              <a:t>We’re looking for someone who thrives in face-to-face interactions and is confident meeting mentees in community settings. The ideal candidate will:</a:t>
            </a:r>
          </a:p>
          <a:p>
            <a:pPr lvl="1">
              <a:lnSpc>
                <a:spcPct val="115000"/>
              </a:lnSpc>
              <a:buSzPts val="1000"/>
              <a:tabLst>
                <a:tab pos="914400" algn="l"/>
              </a:tabLst>
            </a:pPr>
            <a:endParaRPr lang="en-US" sz="1200" kern="100" dirty="0">
              <a:effectLst/>
              <a:latin typeface="TWK Lausanne 350" panose="02000503040000020004" pitchFamily="50" charset="0"/>
              <a:ea typeface="Aptos" panose="020B0004020202020204" pitchFamily="34" charset="0"/>
              <a:cs typeface="Times New Roman" panose="02020603050405020304" pitchFamily="18" charset="0"/>
            </a:endParaRPr>
          </a:p>
          <a:p>
            <a:pPr marL="628650" lvl="1" indent="-171450">
              <a:lnSpc>
                <a:spcPct val="115000"/>
              </a:lnSpc>
              <a:buSzPts val="1000"/>
              <a:buFont typeface="Wingdings" panose="05000000000000000000" pitchFamily="2" charset="2"/>
              <a:buChar char="ü"/>
              <a:tabLst>
                <a:tab pos="914400" algn="l"/>
              </a:tabLst>
            </a:pPr>
            <a:r>
              <a:rPr lang="en-US" sz="1200" kern="100" dirty="0">
                <a:effectLst/>
                <a:latin typeface="TWK Lausanne 350" panose="02000503040000020004" pitchFamily="50" charset="0"/>
                <a:ea typeface="Aptos" panose="020B0004020202020204" pitchFamily="34" charset="0"/>
                <a:cs typeface="Times New Roman" panose="02020603050405020304" pitchFamily="18" charset="0"/>
              </a:rPr>
              <a:t>Be kind, empathetic, approachable, and able to build trust with individuals from diverse backgrounds.</a:t>
            </a:r>
          </a:p>
          <a:p>
            <a:pPr marL="628650" lvl="1" indent="-171450">
              <a:lnSpc>
                <a:spcPct val="115000"/>
              </a:lnSpc>
              <a:buSzPts val="1000"/>
              <a:buFont typeface="Wingdings" panose="05000000000000000000" pitchFamily="2" charset="2"/>
              <a:buChar char="ü"/>
              <a:tabLst>
                <a:tab pos="914400" algn="l"/>
              </a:tabLst>
            </a:pPr>
            <a:r>
              <a:rPr lang="en-US" sz="1200" kern="100" dirty="0">
                <a:effectLst/>
                <a:latin typeface="TWK Lausanne 350" panose="02000503040000020004" pitchFamily="50" charset="0"/>
                <a:ea typeface="Aptos" panose="020B0004020202020204" pitchFamily="34" charset="0"/>
                <a:cs typeface="Times New Roman" panose="02020603050405020304" pitchFamily="18" charset="0"/>
              </a:rPr>
              <a:t>Communicate clearly and respectfully, adapting to different environments and situations.</a:t>
            </a:r>
          </a:p>
          <a:p>
            <a:pPr marL="628650" lvl="1" indent="-171450">
              <a:lnSpc>
                <a:spcPct val="115000"/>
              </a:lnSpc>
              <a:buSzPts val="1000"/>
              <a:buFont typeface="Wingdings" panose="05000000000000000000" pitchFamily="2" charset="2"/>
              <a:buChar char="ü"/>
              <a:tabLst>
                <a:tab pos="914400" algn="l"/>
              </a:tabLst>
            </a:pPr>
            <a:r>
              <a:rPr lang="en-US" sz="1200" kern="100" dirty="0">
                <a:effectLst/>
                <a:latin typeface="TWK Lausanne 350" panose="02000503040000020004" pitchFamily="50" charset="0"/>
                <a:ea typeface="Aptos" panose="020B0004020202020204" pitchFamily="34" charset="0"/>
                <a:cs typeface="Times New Roman" panose="02020603050405020304" pitchFamily="18" charset="0"/>
              </a:rPr>
              <a:t>Be reliable and consistent, with a strong sense of responsibility toward their mentee.</a:t>
            </a:r>
          </a:p>
          <a:p>
            <a:pPr marL="628650" lvl="1" indent="-171450">
              <a:lnSpc>
                <a:spcPct val="115000"/>
              </a:lnSpc>
              <a:buSzPts val="1000"/>
              <a:buFont typeface="Wingdings" panose="05000000000000000000" pitchFamily="2" charset="2"/>
              <a:buChar char="ü"/>
              <a:tabLst>
                <a:tab pos="914400" algn="l"/>
              </a:tabLst>
            </a:pPr>
            <a:r>
              <a:rPr lang="en-US" sz="1200" kern="100" dirty="0">
                <a:effectLst/>
                <a:latin typeface="TWK Lausanne 350" panose="02000503040000020004" pitchFamily="50" charset="0"/>
                <a:ea typeface="Aptos" panose="020B0004020202020204" pitchFamily="34" charset="0"/>
                <a:cs typeface="Times New Roman" panose="02020603050405020304" pitchFamily="18" charset="0"/>
              </a:rPr>
              <a:t>Maintain confidentiality and professional boundaries at all times.</a:t>
            </a:r>
          </a:p>
          <a:p>
            <a:pPr marL="628650" lvl="1" indent="-171450">
              <a:lnSpc>
                <a:spcPct val="115000"/>
              </a:lnSpc>
              <a:buSzPts val="1000"/>
              <a:buFont typeface="Wingdings" panose="05000000000000000000" pitchFamily="2" charset="2"/>
              <a:buChar char="ü"/>
              <a:tabLst>
                <a:tab pos="914400" algn="l"/>
              </a:tabLst>
            </a:pPr>
            <a:r>
              <a:rPr lang="en-US" sz="1200" kern="100" dirty="0">
                <a:effectLst/>
                <a:latin typeface="TWK Lausanne 350" panose="02000503040000020004" pitchFamily="50" charset="0"/>
                <a:ea typeface="Aptos" panose="020B0004020202020204" pitchFamily="34" charset="0"/>
                <a:cs typeface="Times New Roman" panose="02020603050405020304" pitchFamily="18" charset="0"/>
              </a:rPr>
              <a:t>Be culturally aware and open-minded, with a genuine interest in supporting others.</a:t>
            </a:r>
          </a:p>
          <a:p>
            <a:pPr marL="628650" lvl="1" indent="-171450">
              <a:lnSpc>
                <a:spcPct val="115000"/>
              </a:lnSpc>
              <a:buSzPts val="1000"/>
              <a:buFont typeface="Wingdings" panose="05000000000000000000" pitchFamily="2" charset="2"/>
              <a:buChar char="ü"/>
              <a:tabLst>
                <a:tab pos="914400" algn="l"/>
              </a:tabLst>
            </a:pPr>
            <a:r>
              <a:rPr lang="en-US" sz="1200" kern="100" dirty="0">
                <a:effectLst/>
                <a:latin typeface="TWK Lausanne 350" panose="02000503040000020004" pitchFamily="50" charset="0"/>
                <a:ea typeface="Aptos" panose="020B0004020202020204" pitchFamily="34" charset="0"/>
                <a:cs typeface="Times New Roman" panose="02020603050405020304" pitchFamily="18" charset="0"/>
              </a:rPr>
              <a:t>Have a positive, encouraging attitude and a willingness to learn.</a:t>
            </a:r>
          </a:p>
          <a:p>
            <a:pPr marL="628650" lvl="1" indent="-171450">
              <a:lnSpc>
                <a:spcPct val="115000"/>
              </a:lnSpc>
              <a:buSzPts val="1000"/>
              <a:buFont typeface="Wingdings" panose="05000000000000000000" pitchFamily="2" charset="2"/>
              <a:buChar char="ü"/>
              <a:tabLst>
                <a:tab pos="914400" algn="l"/>
              </a:tabLst>
            </a:pPr>
            <a:r>
              <a:rPr lang="en-US" sz="1200" kern="100" dirty="0">
                <a:effectLst/>
                <a:latin typeface="TWK Lausanne 350" panose="02000503040000020004" pitchFamily="50" charset="0"/>
                <a:ea typeface="Aptos" panose="020B0004020202020204" pitchFamily="34" charset="0"/>
                <a:cs typeface="Times New Roman" panose="02020603050405020304" pitchFamily="18" charset="0"/>
              </a:rPr>
              <a:t>Be comfortable travelling within the community to meet mentees where they are.</a:t>
            </a:r>
          </a:p>
          <a:p>
            <a:pPr marL="628650" lvl="1" indent="-171450">
              <a:lnSpc>
                <a:spcPct val="115000"/>
              </a:lnSpc>
              <a:buSzPts val="1000"/>
              <a:buFont typeface="Wingdings" panose="05000000000000000000" pitchFamily="2" charset="2"/>
              <a:buChar char="ü"/>
              <a:tabLst>
                <a:tab pos="914400" algn="l"/>
              </a:tabLst>
            </a:pPr>
            <a:r>
              <a:rPr lang="en-GB" sz="1200" kern="100" dirty="0">
                <a:latin typeface="TWK Lausanne 350" panose="02000503040000020004" pitchFamily="50" charset="0"/>
                <a:ea typeface="Aptos" panose="020B0004020202020204" pitchFamily="34" charset="0"/>
                <a:cs typeface="Times New Roman" panose="02020603050405020304" pitchFamily="18" charset="0"/>
              </a:rPr>
              <a:t>Be a</a:t>
            </a:r>
            <a:r>
              <a:rPr lang="en-GB" sz="1200" kern="100" dirty="0">
                <a:effectLst/>
                <a:latin typeface="TWK Lausanne 350" panose="02000503040000020004" pitchFamily="50" charset="0"/>
                <a:ea typeface="Aptos" panose="020B0004020202020204" pitchFamily="34" charset="0"/>
                <a:cs typeface="Times New Roman" panose="02020603050405020304" pitchFamily="18" charset="0"/>
              </a:rPr>
              <a:t>vailable to dedicate up to 2 hours </a:t>
            </a:r>
            <a:r>
              <a:rPr lang="en-GB" sz="1200" kern="100" dirty="0">
                <a:latin typeface="TWK Lausanne 350" panose="02000503040000020004" pitchFamily="50" charset="0"/>
                <a:ea typeface="Aptos" panose="020B0004020202020204" pitchFamily="34" charset="0"/>
                <a:cs typeface="Times New Roman" panose="02020603050405020304" pitchFamily="18" charset="0"/>
              </a:rPr>
              <a:t>per week or fortnight supporting your mentee</a:t>
            </a:r>
          </a:p>
          <a:p>
            <a:pPr marL="628650" lvl="1" indent="-171450">
              <a:lnSpc>
                <a:spcPct val="115000"/>
              </a:lnSpc>
              <a:buSzPts val="1000"/>
              <a:buFont typeface="Wingdings" panose="05000000000000000000" pitchFamily="2" charset="2"/>
              <a:buChar char="Ø"/>
              <a:tabLst>
                <a:tab pos="914400" algn="l"/>
              </a:tabLst>
            </a:pPr>
            <a:endParaRPr lang="en-GB" sz="1200" kern="100" dirty="0">
              <a:effectLst/>
              <a:latin typeface="TWK Lausanne 350" panose="02000503040000020004" pitchFamily="50" charset="0"/>
              <a:ea typeface="Aptos" panose="020B0004020202020204" pitchFamily="34" charset="0"/>
              <a:cs typeface="Times New Roman" panose="02020603050405020304" pitchFamily="18" charset="0"/>
            </a:endParaRPr>
          </a:p>
          <a:p>
            <a:pPr marL="628650" lvl="1" indent="-171450">
              <a:lnSpc>
                <a:spcPct val="115000"/>
              </a:lnSpc>
              <a:buSzPts val="1000"/>
              <a:buFont typeface="Wingdings" panose="05000000000000000000" pitchFamily="2" charset="2"/>
              <a:buChar char="Ø"/>
              <a:tabLst>
                <a:tab pos="914400" algn="l"/>
              </a:tabLst>
            </a:pPr>
            <a:endParaRPr lang="en-GB" sz="1200" kern="100" dirty="0">
              <a:effectLst/>
              <a:latin typeface="TWK Lausanne 350" panose="02000503040000020004" pitchFamily="50" charset="0"/>
              <a:ea typeface="Aptos" panose="020B000402020202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128ADD6F-83AB-DE5A-74D2-FF61B3F73E41}"/>
              </a:ext>
            </a:extLst>
          </p:cNvPr>
          <p:cNvGrpSpPr/>
          <p:nvPr/>
        </p:nvGrpSpPr>
        <p:grpSpPr>
          <a:xfrm>
            <a:off x="0" y="1230825"/>
            <a:ext cx="5627175" cy="5627175"/>
            <a:chOff x="0" y="1230825"/>
            <a:chExt cx="5627175" cy="5627175"/>
          </a:xfrm>
        </p:grpSpPr>
        <p:pic>
          <p:nvPicPr>
            <p:cNvPr id="8" name="Picture 7" descr="Two women posing with flowers in pots&#10;&#10;Description automatically generated">
              <a:extLst>
                <a:ext uri="{FF2B5EF4-FFF2-40B4-BE49-F238E27FC236}">
                  <a16:creationId xmlns:a16="http://schemas.microsoft.com/office/drawing/2014/main" id="{335E7C50-3DC6-AD65-0CC6-6B24FF655CB6}"/>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3BC7321-B651-9AB4-98A0-80C7D64E881A}"/>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320965084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D794F1-94B9-4D1B-AED5-C98D7FEFA3F7}">
  <ds:schemaRefs>
    <ds:schemaRef ds:uri="5918e872-e67b-4fda-801c-e11e2e8f9e7e"/>
    <ds:schemaRef ds:uri="http://purl.org/dc/terms/"/>
    <ds:schemaRef ds:uri="http://purl.org/dc/dcmitype/"/>
    <ds:schemaRef ds:uri="http://schemas.microsoft.com/office/2006/documentManagement/types"/>
    <ds:schemaRef ds:uri="9f7d3311-57c9-43fe-8231-1e93a56e81a6"/>
    <ds:schemaRef ds:uri="a3b0d63c-cdf0-4c0c-bf95-5155ff5031c1"/>
    <ds:schemaRef ds:uri="http://schemas.microsoft.com/office/infopath/2007/PartnerControls"/>
    <ds:schemaRef ds:uri="http://schemas.microsoft.com/office/2006/metadata/properties"/>
    <ds:schemaRef ds:uri="http://schemas.openxmlformats.org/package/2006/metadata/core-properties"/>
    <ds:schemaRef ds:uri="http://www.w3.org/XML/1998/namespace"/>
    <ds:schemaRef ds:uri="http://purl.org/dc/elements/1.1/"/>
  </ds:schemaRefs>
</ds:datastoreItem>
</file>

<file path=customXml/itemProps2.xml><?xml version="1.0" encoding="utf-8"?>
<ds:datastoreItem xmlns:ds="http://schemas.openxmlformats.org/officeDocument/2006/customXml" ds:itemID="{CA6C5992-2DF3-461A-9EC0-C385B1EF29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3CD1676-3C7C-4497-A41D-429F43871BCE}">
  <ds:schemaRefs>
    <ds:schemaRef ds:uri="http://schemas.microsoft.com/sharepoint/v3/contenttype/forms"/>
  </ds:schemaRefs>
</ds:datastoreItem>
</file>

<file path=docMetadata/LabelInfo.xml><?xml version="1.0" encoding="utf-8"?>
<clbl:labelList xmlns:clbl="http://schemas.microsoft.com/office/2020/mipLabelMetadata">
  <clbl:label id="{758c3ec2-9229-4ed5-ab44-428106046a7e}" enabled="0" method="" siteId="{758c3ec2-9229-4ed5-ab44-428106046a7e}" removed="1"/>
</clbl:labelList>
</file>

<file path=docProps/app.xml><?xml version="1.0" encoding="utf-8"?>
<Properties xmlns="http://schemas.openxmlformats.org/officeDocument/2006/extended-properties" xmlns:vt="http://schemas.openxmlformats.org/officeDocument/2006/docPropsVTypes">
  <Template>Office Theme</Template>
  <TotalTime>0</TotalTime>
  <Words>1091</Words>
  <Application>Microsoft Office PowerPoint</Application>
  <PresentationFormat>Widescreen</PresentationFormat>
  <Paragraphs>111</Paragraphs>
  <Slides>13</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13</vt:i4>
      </vt:variant>
    </vt:vector>
  </HeadingPairs>
  <TitlesOfParts>
    <vt:vector size="27" baseType="lpstr">
      <vt:lpstr>Calibri</vt:lpstr>
      <vt:lpstr>TWK Lausanne 450</vt:lpstr>
      <vt:lpstr>Tiempos Headline Regular</vt:lpstr>
      <vt:lpstr>Tiempos Headline Medium</vt:lpstr>
      <vt:lpstr>TWK Lausanne 350</vt:lpstr>
      <vt:lpstr>Wingdings</vt:lpstr>
      <vt:lpstr>Arial</vt:lpstr>
      <vt:lpstr>TWK Lausanne 500</vt:lpstr>
      <vt:lpstr>Segoe UI</vt:lpstr>
      <vt:lpstr>TWK Lausanne 300</vt:lpstr>
      <vt:lpstr>Symbol</vt:lpstr>
      <vt:lpstr>Calibri Light</vt:lpstr>
      <vt:lpstr>Office Theme</vt:lpstr>
      <vt:lpstr>1_Office Theme</vt:lpstr>
      <vt:lpstr>Role Profile   Volunteer Mentor- Adult Mentoring (August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152</cp:revision>
  <dcterms:created xsi:type="dcterms:W3CDTF">2021-11-30T15:33:31Z</dcterms:created>
  <dcterms:modified xsi:type="dcterms:W3CDTF">2025-09-09T13:56:07Z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