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1180E-DA42-46A5-842A-561FAA2EF16E}" v="3" dt="2025-10-10T08:15:36.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90" d="100"/>
          <a:sy n="90" d="100"/>
        </p:scale>
        <p:origin x="40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DD0BEBB3-9555-4637-A6E2-94CF25947E6F}"/>
    <pc:docChg chg="custSel mod modSld">
      <pc:chgData name="Ainslie Bradley" userId="cf0bf7ea-799c-42a9-bae9-2cd257c54eb6" providerId="ADAL" clId="{DD0BEBB3-9555-4637-A6E2-94CF25947E6F}" dt="2025-10-10T08:17:31.898" v="424"/>
      <pc:docMkLst>
        <pc:docMk/>
      </pc:docMkLst>
      <pc:sldChg chg="addSp modSp mod">
        <pc:chgData name="Ainslie Bradley" userId="cf0bf7ea-799c-42a9-bae9-2cd257c54eb6" providerId="ADAL" clId="{DD0BEBB3-9555-4637-A6E2-94CF25947E6F}" dt="2025-10-10T08:17:21.471" v="423" actId="20577"/>
        <pc:sldMkLst>
          <pc:docMk/>
          <pc:sldMk cId="3693005957" sldId="300"/>
        </pc:sldMkLst>
        <pc:spChg chg="add">
          <ac:chgData name="Ainslie Bradley" userId="cf0bf7ea-799c-42a9-bae9-2cd257c54eb6" providerId="ADAL" clId="{DD0BEBB3-9555-4637-A6E2-94CF25947E6F}" dt="2025-10-10T08:14:13.379" v="19"/>
          <ac:spMkLst>
            <pc:docMk/>
            <pc:sldMk cId="3693005957" sldId="300"/>
            <ac:spMk id="2" creationId="{38757DDD-258D-F616-1C30-0FA8F11D0C7B}"/>
          </ac:spMkLst>
        </pc:spChg>
        <pc:spChg chg="mod">
          <ac:chgData name="Ainslie Bradley" userId="cf0bf7ea-799c-42a9-bae9-2cd257c54eb6" providerId="ADAL" clId="{DD0BEBB3-9555-4637-A6E2-94CF25947E6F}" dt="2025-10-10T08:17:21.471" v="423" actId="20577"/>
          <ac:spMkLst>
            <pc:docMk/>
            <pc:sldMk cId="3693005957" sldId="300"/>
            <ac:spMk id="7" creationId="{F0D31468-386B-4A1A-8ECA-B3014AD770F7}"/>
          </ac:spMkLst>
        </pc:spChg>
      </pc:sldChg>
      <pc:sldChg chg="modSp mod">
        <pc:chgData name="Ainslie Bradley" userId="cf0bf7ea-799c-42a9-bae9-2cd257c54eb6" providerId="ADAL" clId="{DD0BEBB3-9555-4637-A6E2-94CF25947E6F}" dt="2025-10-10T08:12:54.525" v="17" actId="20577"/>
        <pc:sldMkLst>
          <pc:docMk/>
          <pc:sldMk cId="2303596187" sldId="305"/>
        </pc:sldMkLst>
        <pc:spChg chg="mod">
          <ac:chgData name="Ainslie Bradley" userId="cf0bf7ea-799c-42a9-bae9-2cd257c54eb6" providerId="ADAL" clId="{DD0BEBB3-9555-4637-A6E2-94CF25947E6F}" dt="2025-10-10T08:12:54.525" v="17"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Place holder text</a:t>
            </a:r>
            <a:br>
              <a:rPr lang="en-US"/>
            </a:br>
            <a:r>
              <a:rPr lang="en-US"/>
              <a:t>Place holder text</a:t>
            </a:r>
            <a:br>
              <a:rPr lang="en-US"/>
            </a:br>
            <a:br>
              <a:rPr lang="en-US"/>
            </a:br>
            <a:r>
              <a:rPr lang="en-US"/>
              <a:t>Place holder text</a:t>
            </a:r>
            <a:br>
              <a:rPr lang="en-US"/>
            </a:br>
            <a:r>
              <a:rPr lang="en-US"/>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10/10/2025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10/10/2025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10/10/2025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Alasdair@conferorecruitment.co.uk"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Head of Property</a:t>
            </a:r>
            <a:br>
              <a:rPr lang="en-US" sz="4400" dirty="0">
                <a:latin typeface="Tiempos Headline Regular" panose="02020503060303060403" pitchFamily="18" charset="0"/>
              </a:rPr>
            </a:br>
            <a:r>
              <a:rPr lang="en-US" sz="1800" dirty="0">
                <a:latin typeface="TWK Lausanne 350" panose="02000503040000020004" pitchFamily="50" charset="0"/>
              </a:rPr>
              <a:t>(October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3970318"/>
          </a:xfrm>
          <a:prstGeom prst="rect">
            <a:avLst/>
          </a:prstGeom>
          <a:noFill/>
        </p:spPr>
        <p:txBody>
          <a:bodyPr wrap="square" rtlCol="0">
            <a:spAutoFit/>
          </a:bodyPr>
          <a:lstStyle/>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Excellent knowledge and understanding of the property and building sector</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Excellent knowledge of current property standards legislation</a:t>
            </a:r>
          </a:p>
          <a:p>
            <a:pPr marL="171450" indent="-171450">
              <a:buFont typeface="Wingdings" panose="05000000000000000000" pitchFamily="2" charset="2"/>
              <a:buChar char="ü"/>
            </a:pPr>
            <a:r>
              <a:rPr lang="en-GB" sz="1200">
                <a:latin typeface="TWK Lausanne 350" panose="02000503040000020004" pitchFamily="50" charset="0"/>
              </a:rPr>
              <a:t>Experience of leading a varied team combining compassionate leadership while confidently addressing challenges</a:t>
            </a:r>
          </a:p>
          <a:p>
            <a:pPr marL="171450" indent="-171450">
              <a:buFont typeface="Wingdings" panose="05000000000000000000" pitchFamily="2" charset="2"/>
              <a:buChar char="ü"/>
            </a:pPr>
            <a:r>
              <a:rPr lang="en-GB" sz="1200">
                <a:latin typeface="TWK Lausanne 350" panose="02000503040000020004" pitchFamily="50" charset="0"/>
              </a:rPr>
              <a:t>Experience of executing system improvements, leading transformation and implementing changes to policy and process</a:t>
            </a:r>
          </a:p>
          <a:p>
            <a:pPr marL="171450" indent="-171450">
              <a:buFont typeface="Wingdings" panose="05000000000000000000" pitchFamily="2" charset="2"/>
              <a:buChar char="ü"/>
            </a:pPr>
            <a:r>
              <a:rPr lang="en-GB" sz="1200">
                <a:latin typeface="TWK Lausanne 350" panose="02000503040000020004" pitchFamily="50" charset="0"/>
              </a:rPr>
              <a:t>Excellent communicator with business report writing experience</a:t>
            </a:r>
          </a:p>
          <a:p>
            <a:pPr marL="171450" indent="-171450">
              <a:buFont typeface="Wingdings" panose="05000000000000000000" pitchFamily="2" charset="2"/>
              <a:buChar char="ü"/>
            </a:pPr>
            <a:r>
              <a:rPr lang="en-GB" sz="1200">
                <a:latin typeface="TWK Lausanne 350" panose="02000503040000020004" pitchFamily="50" charset="0"/>
              </a:rPr>
              <a:t>Financially astute with a commercial approach to property management</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Excellent written and verbal communication skills across a variety of situations</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Ability to collate and analyse data to identify trends and areas for improvement</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Highly motivated and organised with excellent planning and project management skills</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Good level of IT skills and ability to produce high quality reports and presentations</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Ability to manage competing demands and priorities</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Ability to work independently, use initiative and be pro-active</a:t>
            </a:r>
          </a:p>
          <a:p>
            <a:pPr marL="171450" indent="-171450">
              <a:buFont typeface="Wingdings" panose="05000000000000000000" pitchFamily="2" charset="2"/>
              <a:buChar char="ü"/>
            </a:pPr>
            <a:r>
              <a:rPr lang="en-GB" sz="1200">
                <a:solidFill>
                  <a:srgbClr val="000000"/>
                </a:solidFill>
                <a:latin typeface="TWK Lausanne 350" panose="02000503040000020004" pitchFamily="50" charset="0"/>
              </a:rPr>
              <a:t>Ability to build good working relationships with management, employees and contractors at all levels. </a:t>
            </a: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220847"/>
          </a:xfrm>
          <a:prstGeom prst="rect">
            <a:avLst/>
          </a:prstGeom>
          <a:noFill/>
        </p:spPr>
        <p:txBody>
          <a:bodyPr wrap="square" rtlCol="0">
            <a:spAutoFit/>
          </a:bodyPr>
          <a:lstStyle/>
          <a:p>
            <a:pPr marL="171450" indent="-171450">
              <a:lnSpc>
                <a:spcPct val="100000"/>
              </a:lnSpc>
              <a:spcAft>
                <a:spcPts val="800"/>
              </a:spcAft>
              <a:buFont typeface="Wingdings" panose="05000000000000000000" pitchFamily="2" charset="2"/>
              <a:buChar char="ü"/>
            </a:pPr>
            <a:r>
              <a:rPr lang="en-GB" sz="1200">
                <a:latin typeface="TWK Lausanne 350" panose="02000503040000020004" pitchFamily="50" charset="0"/>
                <a:ea typeface="Calibri" panose="020F0502020204030204" pitchFamily="34" charset="0"/>
                <a:cs typeface="Times New Roman" panose="02020603050405020304" pitchFamily="18" charset="0"/>
              </a:rPr>
              <a:t>Degree or relevant professional qualification</a:t>
            </a:r>
          </a:p>
          <a:p>
            <a:pPr marL="171450" indent="-171450">
              <a:lnSpc>
                <a:spcPct val="100000"/>
              </a:lnSpc>
              <a:spcAft>
                <a:spcPts val="800"/>
              </a:spcAft>
              <a:buFont typeface="Wingdings" panose="05000000000000000000" pitchFamily="2" charset="2"/>
              <a:buChar char="ü"/>
            </a:pPr>
            <a:r>
              <a:rPr lang="en-GB" sz="1200">
                <a:latin typeface="TWK Lausanne 350" panose="02000503040000020004" pitchFamily="50" charset="0"/>
                <a:ea typeface="Calibri" panose="020F0502020204030204" pitchFamily="34" charset="0"/>
                <a:cs typeface="Times New Roman" panose="02020603050405020304" pitchFamily="18" charset="0"/>
              </a:rPr>
              <a:t>Experience of working in a third sector or not for profit organisation providing social care and support services</a:t>
            </a:r>
          </a:p>
          <a:p>
            <a:pPr marL="171450" indent="-171450">
              <a:lnSpc>
                <a:spcPct val="100000"/>
              </a:lnSpc>
              <a:spcAft>
                <a:spcPts val="800"/>
              </a:spcAft>
              <a:buFont typeface="Wingdings" panose="05000000000000000000" pitchFamily="2" charset="2"/>
              <a:buChar char="ü"/>
            </a:pPr>
            <a:r>
              <a:rPr lang="en-GB" sz="1200">
                <a:latin typeface="TWK Lausanne 350" panose="02000503040000020004" pitchFamily="50" charset="0"/>
                <a:ea typeface="Calibri" panose="020F0502020204030204" pitchFamily="34" charset="0"/>
                <a:cs typeface="Times New Roman" panose="02020603050405020304" pitchFamily="18" charset="0"/>
              </a:rPr>
              <a:t>An understanding of the principles of a Psychologically Informed Environment (PIE)</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3860"/>
          </a:xfrm>
          <a:prstGeom prst="rect">
            <a:avLst/>
          </a:prstGeom>
          <a:noFill/>
        </p:spPr>
        <p:txBody>
          <a:bodyPr wrap="square">
            <a:spAutoFit/>
          </a:bodyPr>
          <a:lstStyle/>
          <a:p>
            <a:pPr algn="l" rtl="0" fontAlgn="base"/>
            <a:endParaRPr lang="en-GB" sz="1200" b="0" i="0">
              <a:solidFill>
                <a:srgbClr val="000000"/>
              </a:solidFill>
              <a:effectLst/>
              <a:latin typeface="Segoe UI" panose="020B0502040204020203" pitchFamily="34" charset="0"/>
            </a:endParaRPr>
          </a:p>
          <a:p>
            <a:pPr lvl="0">
              <a:lnSpc>
                <a:spcPct val="107000"/>
              </a:lnSpc>
              <a:spcAft>
                <a:spcPts val="800"/>
              </a:spcAft>
            </a:pPr>
            <a:r>
              <a:rPr lang="en-GB" sz="1200" b="1">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a:latin typeface="TWK Lausanne 350" panose="02000503040000020004" pitchFamily="50" charset="0"/>
                <a:ea typeface="Calibri" panose="020F0502020204030204" pitchFamily="34" charset="0"/>
                <a:cs typeface="Times New Roman" panose="02020603050405020304" pitchFamily="18" charset="0"/>
              </a:rPr>
            </a:br>
            <a:r>
              <a:rPr lang="en-GB" sz="1200" b="1">
                <a:latin typeface="TWK Lausanne 350" panose="02000503040000020004" pitchFamily="50" charset="0"/>
                <a:ea typeface="Calibri" panose="020F0502020204030204" pitchFamily="34" charset="0"/>
                <a:cs typeface="Times New Roman" panose="02020603050405020304" pitchFamily="18" charset="0"/>
              </a:rPr>
              <a:t>Salary: 		SCP 49-53 (£53,300 - £58,630 per annum)</a:t>
            </a:r>
            <a:br>
              <a:rPr lang="en-GB" sz="1200" b="1">
                <a:latin typeface="TWK Lausanne 350" panose="02000503040000020004" pitchFamily="50" charset="0"/>
                <a:ea typeface="Calibri" panose="020F0502020204030204" pitchFamily="34" charset="0"/>
                <a:cs typeface="Times New Roman" panose="02020603050405020304" pitchFamily="18" charset="0"/>
              </a:rPr>
            </a:br>
            <a:r>
              <a:rPr lang="en-GB" sz="1200" b="1">
                <a:latin typeface="TWK Lausanne 350" panose="02000503040000020004" pitchFamily="50" charset="0"/>
                <a:ea typeface="Calibri" panose="020F0502020204030204" pitchFamily="34" charset="0"/>
                <a:cs typeface="Times New Roman" panose="02020603050405020304" pitchFamily="18" charset="0"/>
              </a:rPr>
              <a:t>Reporting to: 	Chief Executive</a:t>
            </a:r>
            <a:br>
              <a:rPr lang="en-GB" sz="1200">
                <a:latin typeface="TWK Lausanne 350" panose="02000503040000020004" pitchFamily="50" charset="0"/>
                <a:ea typeface="Calibri" panose="020F0502020204030204" pitchFamily="34" charset="0"/>
                <a:cs typeface="Times New Roman" panose="02020603050405020304" pitchFamily="18" charset="0"/>
              </a:rPr>
            </a:br>
            <a:endParaRPr lang="en-GB" sz="120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latin typeface="TWK Lausanne 350" panose="02000503040000020004" pitchFamily="50" charset="0"/>
                <a:ea typeface="Calibri" panose="020F0502020204030204" pitchFamily="34" charset="0"/>
                <a:cs typeface="Times New Roman" panose="02020603050405020304" pitchFamily="18" charset="0"/>
              </a:rPr>
              <a:t>Working hours are 35 per week worked Monday to Friday between the hours of 8am and 4pm, depending on the needs of the service with 1-hour unpaid break</a:t>
            </a:r>
          </a:p>
          <a:p>
            <a:pPr marL="342900" lvl="0" indent="-342900">
              <a:lnSpc>
                <a:spcPct val="107000"/>
              </a:lnSpc>
              <a:spcAft>
                <a:spcPts val="800"/>
              </a:spcAft>
              <a:buFont typeface="Symbol" panose="05050102010706020507" pitchFamily="18" charset="2"/>
              <a:buChar char="®"/>
            </a:pPr>
            <a:r>
              <a:rPr lang="en-GB" sz="120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a:latin typeface="TWK Lausanne 350" panose="02000503040000020004" pitchFamily="50" charset="0"/>
                <a:ea typeface="Calibri" panose="020F0502020204030204" pitchFamily="34" charset="0"/>
                <a:cs typeface="Times New Roman" panose="02020603050405020304" pitchFamily="18" charset="0"/>
              </a:rPr>
              <a:t> Rosemount Business Park, Unit E2, 141-145 Charles Street, Glasgow, G21 2QA</a:t>
            </a:r>
          </a:p>
          <a:p>
            <a:pPr marL="342900" indent="-342900">
              <a:lnSpc>
                <a:spcPct val="107000"/>
              </a:lnSpc>
              <a:spcAft>
                <a:spcPts val="800"/>
              </a:spcAft>
              <a:buFont typeface="Symbol" panose="05050102010706020507" pitchFamily="18" charset="2"/>
              <a:buChar char="®"/>
            </a:pPr>
            <a:r>
              <a:rPr lang="en-GB" sz="120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a:t>
            </a:r>
            <a:r>
              <a:rPr lang="en-GB" sz="1400" dirty="0">
                <a:solidFill>
                  <a:srgbClr val="000000"/>
                </a:solidFill>
                <a:latin typeface="TWK Lausanne 350" panose="02000503040000020004" pitchFamily="50" charset="0"/>
              </a:rPr>
              <a:t>or sell up </a:t>
            </a:r>
            <a:r>
              <a:rPr lang="en-GB" sz="1400" b="0" i="0" dirty="0">
                <a:solidFill>
                  <a:srgbClr val="000000"/>
                </a:solidFill>
                <a:effectLst/>
                <a:latin typeface="TWK Lausanne 350" panose="02000503040000020004" pitchFamily="50" charset="0"/>
              </a:rPr>
              <a:t>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Paid refer a Friend scheme</a:t>
            </a:r>
          </a:p>
          <a:p>
            <a:pPr algn="l"/>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Company </a:t>
            </a:r>
            <a:r>
              <a:rPr lang="en-GB" sz="1400" b="0" i="0">
                <a:solidFill>
                  <a:srgbClr val="000000"/>
                </a:solidFill>
                <a:effectLst/>
                <a:latin typeface="TWK Lausanne 350" panose="02000503040000020004" pitchFamily="50" charset="0"/>
              </a:rPr>
              <a:t>shop discounts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651110"/>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highlight>
                <a:srgbClr val="FFFF00"/>
              </a:highlight>
              <a:latin typeface="TWK Lausanne 350" panose="02000503040000020004" pitchFamily="50" charset="0"/>
            </a:endParaRPr>
          </a:p>
          <a:p>
            <a:r>
              <a:rPr lang="en-GB" sz="1200" dirty="0">
                <a:latin typeface="TWK Lausanne 350" panose="02000503040000020004" pitchFamily="50" charset="0"/>
              </a:rPr>
              <a:t>We are partnered with </a:t>
            </a:r>
            <a:r>
              <a:rPr lang="en-GB" sz="1200" dirty="0" err="1">
                <a:latin typeface="TWK Lausanne 350" panose="02000503040000020004" pitchFamily="50" charset="0"/>
              </a:rPr>
              <a:t>Confero</a:t>
            </a:r>
            <a:r>
              <a:rPr lang="en-GB" sz="1200" dirty="0">
                <a:latin typeface="TWK Lausanne 350" panose="02000503040000020004" pitchFamily="50" charset="0"/>
              </a:rPr>
              <a:t> Recruitment Group for this role, please send a tailored cv and cover letter outlining your interest in and suitability for the role to Alasdair Reid </a:t>
            </a:r>
          </a:p>
          <a:p>
            <a:r>
              <a:rPr lang="en-GB" sz="1200" dirty="0">
                <a:latin typeface="TWK Lausanne 350" panose="02000503040000020004" pitchFamily="50" charset="0"/>
              </a:rPr>
              <a:t> </a:t>
            </a:r>
          </a:p>
          <a:p>
            <a:r>
              <a:rPr lang="en-GB" sz="1200" dirty="0">
                <a:latin typeface="TWK Lausanne 350" panose="02000503040000020004" pitchFamily="50" charset="0"/>
                <a:hlinkClick r:id="rId2"/>
              </a:rPr>
              <a:t>Alasdair@conferorecruitment.co.uk</a:t>
            </a:r>
            <a:endParaRPr lang="en-GB" sz="1200" dirty="0">
              <a:latin typeface="TWK Lausanne 350" panose="02000503040000020004" pitchFamily="50" charset="0"/>
            </a:endParaRPr>
          </a:p>
          <a:p>
            <a:endParaRPr lang="en-GB" sz="1400" dirty="0">
              <a:highlight>
                <a:srgbClr val="FFFF00"/>
              </a:highlight>
              <a:latin typeface="TWK Lausanne 350" panose="02000503040000020004" pitchFamily="50" charset="0"/>
            </a:endParaRPr>
          </a:p>
          <a:p>
            <a:r>
              <a:rPr lang="en-GB" sz="1200" dirty="0">
                <a:latin typeface="TWK Lausanne 350" panose="02000503040000020004" pitchFamily="50" charset="0"/>
              </a:rPr>
              <a:t>If you would like to discuss your application, please call Alasdair on 07979 755 512.</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a:latin typeface="Tiempos Headline Medium" panose="02020603060303060403" pitchFamily="18" charset="0"/>
              </a:rPr>
              <a:t>Thank you.</a:t>
            </a:r>
            <a:br>
              <a:rPr lang="en-US" sz="3200">
                <a:latin typeface="Tiempos Headline Medium" panose="02020603060303060403" pitchFamily="18" charset="0"/>
              </a:rPr>
            </a:br>
            <a:br>
              <a:rPr lang="en-US" sz="3200">
                <a:latin typeface="Tiempos Headline Medium" panose="02020603060303060403" pitchFamily="18" charset="0"/>
              </a:rPr>
            </a:br>
            <a:r>
              <a:rPr lang="en-US" sz="3200">
                <a:latin typeface="Tiempos Headline Medium" panose="02020603060303060403" pitchFamily="18" charset="0"/>
              </a:rPr>
              <a:t>Good luck with your application. </a:t>
            </a:r>
            <a:r>
              <a:rPr lang="en-GB" sz="3200"/>
              <a:t> </a:t>
            </a:r>
          </a:p>
          <a:p>
            <a:pPr algn="ctr">
              <a:lnSpc>
                <a:spcPct val="150000"/>
              </a:lnSpc>
            </a:pPr>
            <a:endParaRPr lang="en-GB" sz="140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a:latin typeface="Tiempos Headline Regular" panose="02020503060303060403" pitchFamily="18" charset="0"/>
              </a:rPr>
              <a:t>Job Purpose</a:t>
            </a:r>
            <a:br>
              <a:rPr lang="en-GB" sz="3200">
                <a:latin typeface="Tiempos Headline Regular" panose="02020503060303060403" pitchFamily="18" charset="0"/>
              </a:rPr>
            </a:br>
            <a:r>
              <a:rPr lang="en-GB" sz="3200">
                <a:latin typeface="Tiempos Headline Regular" panose="02020503060303060403" pitchFamily="18" charset="0"/>
              </a:rPr>
              <a:t>Head of Property</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5126916"/>
          </a:xfrm>
          <a:prstGeom prst="rect">
            <a:avLst/>
          </a:prstGeom>
          <a:noFill/>
        </p:spPr>
        <p:txBody>
          <a:bodyPr wrap="square">
            <a:spAutoFit/>
          </a:bodyPr>
          <a:lstStyle/>
          <a:p>
            <a:pPr>
              <a:lnSpc>
                <a:spcPct val="107000"/>
              </a:lnSpc>
              <a:spcAft>
                <a:spcPts val="800"/>
              </a:spcAft>
            </a:pPr>
            <a:r>
              <a:rPr lang="en-GB" sz="1200" dirty="0">
                <a:latin typeface="TWK Lausanne 350" panose="02000503040000020004" pitchFamily="50" charset="0"/>
                <a:cs typeface="Times New Roman" panose="02020603050405020304" pitchFamily="18" charset="0"/>
              </a:rPr>
              <a:t>The Head of Property is part of our Senior Management team and has principal responsibility for all aspects of property management and asset recycling, including repairs, cyclic planning, asset investment and future strategic planning. </a:t>
            </a:r>
          </a:p>
          <a:p>
            <a:pPr>
              <a:lnSpc>
                <a:spcPct val="107000"/>
              </a:lnSpc>
              <a:spcAft>
                <a:spcPts val="800"/>
              </a:spcAft>
            </a:pPr>
            <a:r>
              <a:rPr lang="en-GB" sz="1200" dirty="0">
                <a:latin typeface="TWK Lausanne 350" panose="02000503040000020004" pitchFamily="50" charset="0"/>
                <a:cs typeface="Times New Roman" panose="02020603050405020304" pitchFamily="18" charset="0"/>
              </a:rPr>
              <a:t>The Head of Property will take an entrepreneurial approach to delivering an excellent customer focussed service, both internally and externally, through our property team and external contractors. The post holder will deliver increased asset performance, continuous improvement and value for money and ensure that all properties are maintained in line with our quality standards, Health and Safety and legislative requirements. </a:t>
            </a:r>
          </a:p>
          <a:p>
            <a:pPr>
              <a:lnSpc>
                <a:spcPct val="107000"/>
              </a:lnSpc>
              <a:spcAft>
                <a:spcPts val="800"/>
              </a:spcAft>
            </a:pPr>
            <a:r>
              <a:rPr lang="en-GB" sz="1200" dirty="0">
                <a:latin typeface="TWK Lausanne 350" panose="02000503040000020004" pitchFamily="50" charset="0"/>
                <a:cs typeface="Times New Roman" panose="02020603050405020304" pitchFamily="18" charset="0"/>
              </a:rPr>
              <a:t>The Head of Property oversees a Property Management Team leading the Health &amp; Safety, maintenance, portfolio management and administrative teams for the function. </a:t>
            </a:r>
            <a:r>
              <a:rPr lang="en-US" sz="1200" dirty="0">
                <a:latin typeface="TWK Lausanne 350" panose="02000503040000020004" pitchFamily="50" charset="0"/>
                <a:cs typeface="Times New Roman" panose="02020603050405020304" pitchFamily="18" charset="0"/>
              </a:rPr>
              <a:t>A key focus of the role is embedding environmentally sustainable practices across all property operations, including </a:t>
            </a:r>
            <a:r>
              <a:rPr lang="en-US" sz="1200" dirty="0" err="1">
                <a:latin typeface="TWK Lausanne 350" panose="02000503040000020004" pitchFamily="50" charset="0"/>
                <a:cs typeface="Times New Roman" panose="02020603050405020304" pitchFamily="18" charset="0"/>
              </a:rPr>
              <a:t>maximising</a:t>
            </a:r>
            <a:r>
              <a:rPr lang="en-US" sz="1200" dirty="0">
                <a:latin typeface="TWK Lausanne 350" panose="02000503040000020004" pitchFamily="50" charset="0"/>
                <a:cs typeface="Times New Roman" panose="02020603050405020304" pitchFamily="18" charset="0"/>
              </a:rPr>
              <a:t> the reuse and recycling of furniture and fittings. This is delivered through our eco-conscious property approach and the Furnish Forward recycling shop, launched in June 2025, which champions circular economy principles and reduces waste.</a:t>
            </a:r>
            <a:endParaRPr lang="en-GB" sz="1200" dirty="0">
              <a:latin typeface="TWK Lausanne 350" panose="02000503040000020004" pitchFamily="50" charset="0"/>
              <a:cs typeface="Times New Roman" panose="02020603050405020304" pitchFamily="18" charset="0"/>
            </a:endParaRPr>
          </a:p>
          <a:p>
            <a:pPr>
              <a:lnSpc>
                <a:spcPct val="107000"/>
              </a:lnSpc>
              <a:spcAft>
                <a:spcPts val="800"/>
              </a:spcAft>
            </a:pPr>
            <a:r>
              <a:rPr lang="en-GB" sz="1200" dirty="0">
                <a:latin typeface="TWK Lausanne 350" panose="02000503040000020004" pitchFamily="50" charset="0"/>
                <a:cs typeface="Times New Roman" panose="02020603050405020304" pitchFamily="18" charset="0"/>
              </a:rPr>
              <a:t>The team is responsible for the management of a portfolio of over 500 properties of various size, predominantly in the Glasgow area and includes general maintenance technicians, drivers, painters and joiners.</a:t>
            </a:r>
          </a:p>
        </p:txBody>
      </p:sp>
      <p:sp>
        <p:nvSpPr>
          <p:cNvPr id="2" name="Rectangle 1">
            <a:extLst>
              <a:ext uri="{FF2B5EF4-FFF2-40B4-BE49-F238E27FC236}">
                <a16:creationId xmlns:a16="http://schemas.microsoft.com/office/drawing/2014/main" id="{4A813FF3-6D98-D818-FB63-AC584196F74C}"/>
              </a:ext>
            </a:extLst>
          </p:cNvPr>
          <p:cNvSpPr/>
          <p:nvPr/>
        </p:nvSpPr>
        <p:spPr>
          <a:xfrm>
            <a:off x="2010321" y="158846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3953181" y="291164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3953180" y="404666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Supervisors</a:t>
            </a:r>
          </a:p>
        </p:txBody>
      </p:sp>
      <p:sp>
        <p:nvSpPr>
          <p:cNvPr id="11" name="Rectangle 10">
            <a:extLst>
              <a:ext uri="{FF2B5EF4-FFF2-40B4-BE49-F238E27FC236}">
                <a16:creationId xmlns:a16="http://schemas.microsoft.com/office/drawing/2014/main" id="{EA2CDF45-770A-9210-A299-A569CBBD342F}"/>
              </a:ext>
            </a:extLst>
          </p:cNvPr>
          <p:cNvSpPr/>
          <p:nvPr/>
        </p:nvSpPr>
        <p:spPr>
          <a:xfrm>
            <a:off x="3953179" y="515531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Team</a:t>
            </a:r>
          </a:p>
        </p:txBody>
      </p:sp>
      <p:sp>
        <p:nvSpPr>
          <p:cNvPr id="5" name="Rectangle 4">
            <a:extLst>
              <a:ext uri="{FF2B5EF4-FFF2-40B4-BE49-F238E27FC236}">
                <a16:creationId xmlns:a16="http://schemas.microsoft.com/office/drawing/2014/main" id="{5CB7925D-43B2-2BDA-F756-04BE779BBCFB}"/>
              </a:ext>
            </a:extLst>
          </p:cNvPr>
          <p:cNvSpPr/>
          <p:nvPr/>
        </p:nvSpPr>
        <p:spPr>
          <a:xfrm>
            <a:off x="58910" y="291164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Property Admin Manager</a:t>
            </a:r>
          </a:p>
        </p:txBody>
      </p:sp>
      <p:sp>
        <p:nvSpPr>
          <p:cNvPr id="17" name="Rectangle 16">
            <a:extLst>
              <a:ext uri="{FF2B5EF4-FFF2-40B4-BE49-F238E27FC236}">
                <a16:creationId xmlns:a16="http://schemas.microsoft.com/office/drawing/2014/main" id="{E9DC78BC-1C02-D665-EBAD-A63DF07D3097}"/>
              </a:ext>
            </a:extLst>
          </p:cNvPr>
          <p:cNvSpPr/>
          <p:nvPr/>
        </p:nvSpPr>
        <p:spPr>
          <a:xfrm>
            <a:off x="58909" y="404666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Property Administrators</a:t>
            </a:r>
          </a:p>
        </p:txBody>
      </p:sp>
      <p:sp>
        <p:nvSpPr>
          <p:cNvPr id="18" name="Rectangle 17">
            <a:extLst>
              <a:ext uri="{FF2B5EF4-FFF2-40B4-BE49-F238E27FC236}">
                <a16:creationId xmlns:a16="http://schemas.microsoft.com/office/drawing/2014/main" id="{1045A302-AC7B-6523-6BD9-1207D25E0C7B}"/>
              </a:ext>
            </a:extLst>
          </p:cNvPr>
          <p:cNvSpPr/>
          <p:nvPr/>
        </p:nvSpPr>
        <p:spPr>
          <a:xfrm>
            <a:off x="2010321" y="291164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Furnish Forward Sales Admin</a:t>
            </a:r>
          </a:p>
        </p:txBody>
      </p:sp>
      <p:cxnSp>
        <p:nvCxnSpPr>
          <p:cNvPr id="27" name="Straight Connector 26">
            <a:extLst>
              <a:ext uri="{FF2B5EF4-FFF2-40B4-BE49-F238E27FC236}">
                <a16:creationId xmlns:a16="http://schemas.microsoft.com/office/drawing/2014/main" id="{7791E850-C71C-E0D0-7200-87E68D3AB8CF}"/>
              </a:ext>
            </a:extLst>
          </p:cNvPr>
          <p:cNvCxnSpPr>
            <a:stCxn id="2" idx="2"/>
            <a:endCxn id="2" idx="2"/>
          </p:cNvCxnSpPr>
          <p:nvPr/>
        </p:nvCxnSpPr>
        <p:spPr>
          <a:xfrm>
            <a:off x="2897426" y="231839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51456E9-3DCE-7F1B-42BF-A6E35B440197}"/>
              </a:ext>
            </a:extLst>
          </p:cNvPr>
          <p:cNvCxnSpPr>
            <a:stCxn id="2" idx="2"/>
            <a:endCxn id="18" idx="0"/>
          </p:cNvCxnSpPr>
          <p:nvPr/>
        </p:nvCxnSpPr>
        <p:spPr>
          <a:xfrm>
            <a:off x="2897426" y="2318393"/>
            <a:ext cx="0" cy="593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E53573-1A09-430A-78CC-8926F2189418}"/>
              </a:ext>
            </a:extLst>
          </p:cNvPr>
          <p:cNvCxnSpPr/>
          <p:nvPr/>
        </p:nvCxnSpPr>
        <p:spPr>
          <a:xfrm flipH="1">
            <a:off x="874295" y="2573050"/>
            <a:ext cx="20231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0F0C3-7FF2-84EA-F91D-4DE9ADEEDDF7}"/>
              </a:ext>
            </a:extLst>
          </p:cNvPr>
          <p:cNvCxnSpPr/>
          <p:nvPr/>
        </p:nvCxnSpPr>
        <p:spPr>
          <a:xfrm>
            <a:off x="2897426" y="2573050"/>
            <a:ext cx="20114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549D4B0-65F1-1170-71B9-E540E9E1C1E5}"/>
              </a:ext>
            </a:extLst>
          </p:cNvPr>
          <p:cNvCxnSpPr/>
          <p:nvPr/>
        </p:nvCxnSpPr>
        <p:spPr>
          <a:xfrm>
            <a:off x="874295" y="2573050"/>
            <a:ext cx="0" cy="338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6C362FC-F6C4-CF0F-4929-A0ED5BC5DE27}"/>
              </a:ext>
            </a:extLst>
          </p:cNvPr>
          <p:cNvCxnSpPr/>
          <p:nvPr/>
        </p:nvCxnSpPr>
        <p:spPr>
          <a:xfrm>
            <a:off x="4908884" y="2573050"/>
            <a:ext cx="0" cy="338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43D55C9-6282-BF00-B291-BACA53FE4B68}"/>
              </a:ext>
            </a:extLst>
          </p:cNvPr>
          <p:cNvCxnSpPr>
            <a:stCxn id="5" idx="2"/>
            <a:endCxn id="17" idx="0"/>
          </p:cNvCxnSpPr>
          <p:nvPr/>
        </p:nvCxnSpPr>
        <p:spPr>
          <a:xfrm flipH="1">
            <a:off x="946014" y="3641574"/>
            <a:ext cx="1" cy="4050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E2D3B31-DE6F-4F04-F172-373842F24E58}"/>
              </a:ext>
            </a:extLst>
          </p:cNvPr>
          <p:cNvCxnSpPr>
            <a:stCxn id="3" idx="2"/>
            <a:endCxn id="4" idx="0"/>
          </p:cNvCxnSpPr>
          <p:nvPr/>
        </p:nvCxnSpPr>
        <p:spPr>
          <a:xfrm flipH="1">
            <a:off x="4840285" y="3641574"/>
            <a:ext cx="1" cy="4050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0083F2A-AEBF-EDCC-F59D-09EBD134E4DA}"/>
              </a:ext>
            </a:extLst>
          </p:cNvPr>
          <p:cNvCxnSpPr>
            <a:stCxn id="4" idx="2"/>
            <a:endCxn id="11" idx="0"/>
          </p:cNvCxnSpPr>
          <p:nvPr/>
        </p:nvCxnSpPr>
        <p:spPr>
          <a:xfrm flipH="1">
            <a:off x="4840284" y="4776598"/>
            <a:ext cx="1" cy="3787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a:latin typeface="TWK Lausanne 350" panose="02000503040000020004" pitchFamily="50" charset="0"/>
              </a:rPr>
              <a:t>4-5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a:latin typeface="TWK Lausanne 350" panose="02000503040000020004" pitchFamily="50" charset="0"/>
              </a:rPr>
              <a:t>6-7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a:latin typeface="TWK Lausanne 350" panose="02000503040000020004" pitchFamily="50" charset="0"/>
              </a:rPr>
              <a:t>8-9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a:effectLst/>
                <a:latin typeface="TWK Lausanne 350" panose="02000503040000020004" pitchFamily="50" charset="0"/>
              </a:rPr>
              <a:t>We are Right There, a charity celebrating our 200th anniversary in 2024.</a:t>
            </a:r>
            <a:r>
              <a:rPr lang="en-GB" sz="1400">
                <a:latin typeface="TWK Lausanne 350" panose="02000503040000020004" pitchFamily="50" charset="0"/>
              </a:rPr>
              <a:t> </a:t>
            </a:r>
            <a:r>
              <a:rPr lang="en-GB" sz="1400" b="0" i="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a:effectLst/>
              <a:latin typeface="TWK Lausanne 350" panose="02000503040000020004" pitchFamily="50" charset="0"/>
            </a:endParaRPr>
          </a:p>
          <a:p>
            <a:pPr>
              <a:lnSpc>
                <a:spcPts val="1800"/>
              </a:lnSpc>
            </a:pPr>
            <a:r>
              <a:rPr lang="en-GB" sz="1400" b="0" i="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a:latin typeface="TWK Lausanne 350" panose="02000503040000020004" pitchFamily="50" charset="0"/>
              </a:rPr>
              <a:t> </a:t>
            </a:r>
            <a:r>
              <a:rPr lang="en-GB" sz="1400" b="0" i="0">
                <a:effectLst/>
                <a:latin typeface="TWK Lausanne 350" panose="02000503040000020004" pitchFamily="50" charset="0"/>
              </a:rPr>
              <a:t>own lives.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a:br>
            <a:endParaRPr lang="en-GB" sz="100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a:latin typeface="Tiempos Headline Regular" panose="02020503060303060403" pitchFamily="18" charset="0"/>
              </a:rPr>
              <a:t>About Right There</a:t>
            </a:r>
            <a:endParaRPr lang="en-GB" sz="320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a:latin typeface="Tiempos Headline Regular" panose="02020503060303060403" pitchFamily="18" charset="0"/>
              </a:rPr>
              <a:t>Our key areas of focus</a:t>
            </a:r>
            <a:endParaRPr lang="en-GB" sz="320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a:latin typeface="TWK Lausanne 500" panose="02000503040000020004" pitchFamily="50" charset="0"/>
                </a:rPr>
                <a:t>Our Vision</a:t>
              </a:r>
              <a:br>
                <a:rPr lang="en-GB" sz="2400">
                  <a:latin typeface="TWK Lausanne 500" panose="02000503040000020004" pitchFamily="50" charset="0"/>
                </a:rPr>
              </a:br>
              <a:r>
                <a:rPr lang="en-GB" sz="2000">
                  <a:latin typeface="Tiempos Headline Regular" panose="02020503060303060403" pitchFamily="18" charset="0"/>
                </a:rPr>
                <a:t>A world where everyone has an equal chance to create a safe and supportive place to call home. </a:t>
              </a:r>
              <a:endParaRPr lang="en-GB">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a:latin typeface="TWK Lausanne 500" panose="02000503040000020004" pitchFamily="50" charset="0"/>
                </a:rPr>
                <a:t>Our Mission</a:t>
              </a:r>
              <a:br>
                <a:rPr lang="en-GB" sz="2400">
                  <a:latin typeface="TWK Lausanne 500" panose="02000503040000020004" pitchFamily="50" charset="0"/>
                </a:rPr>
              </a:br>
              <a:r>
                <a:rPr lang="en-GB" sz="2000">
                  <a:latin typeface="Tiempos Headline Regular" panose="02020503060303060403" pitchFamily="18" charset="0"/>
                  <a:cs typeface="Utsaah" panose="020B0502040204020203" pitchFamily="34" charset="0"/>
                </a:rPr>
                <a:t>We meet people where </a:t>
              </a:r>
            </a:p>
            <a:p>
              <a:pPr algn="ctr"/>
              <a:r>
                <a:rPr lang="en-GB" sz="200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a:latin typeface="Tiempos Headline Regular" panose="02020503060303060403" pitchFamily="18" charset="0"/>
                  <a:cs typeface="Utsaah" panose="020B0502040204020203" pitchFamily="34" charset="0"/>
                </a:rPr>
                <a:t>or separated from the people they love. </a:t>
              </a:r>
              <a:endParaRPr lang="en-GB">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600334" y="979415"/>
            <a:ext cx="10716028" cy="7613494"/>
          </a:xfrm>
          <a:prstGeom prst="rect">
            <a:avLst/>
          </a:prstGeom>
          <a:noFill/>
        </p:spPr>
        <p:txBody>
          <a:bodyPr wrap="square">
            <a:spAutoFit/>
          </a:bodyPr>
          <a:lstStyle/>
          <a:p>
            <a:r>
              <a:rPr lang="en-US" sz="1400" b="1" dirty="0"/>
              <a:t>Leadership &amp; Team Development</a:t>
            </a:r>
            <a:endParaRPr lang="en-GB" sz="1400" b="1" dirty="0"/>
          </a:p>
          <a:p>
            <a:pPr marL="171450" lvl="0" indent="-171450">
              <a:buFont typeface="Arial" panose="020B0604020202020204" pitchFamily="34" charset="0"/>
              <a:buChar char="•"/>
            </a:pPr>
            <a:r>
              <a:rPr lang="en-US" sz="1200" dirty="0">
                <a:latin typeface="TWK Lausanne 350" panose="02000503040000020004" pitchFamily="50" charset="0"/>
              </a:rPr>
              <a:t>Lead and manage the Property team, including health &amp; safety, repairs and maintenance, portfolio management, procurement, fleet management, furniture delivery/removal and administrative support.</a:t>
            </a:r>
          </a:p>
          <a:p>
            <a:pPr marL="171450" lvl="0" indent="-171450">
              <a:buFont typeface="Arial" panose="020B0604020202020204" pitchFamily="34" charset="0"/>
              <a:buChar char="•"/>
            </a:pPr>
            <a:r>
              <a:rPr lang="en-US" sz="1200" dirty="0" err="1">
                <a:latin typeface="TWK Lausanne 350" panose="02000503040000020004" pitchFamily="50" charset="0"/>
              </a:rPr>
              <a:t>Maximise</a:t>
            </a:r>
            <a:r>
              <a:rPr lang="en-US" sz="1200" dirty="0">
                <a:latin typeface="TWK Lausanne 350" panose="02000503040000020004" pitchFamily="50" charset="0"/>
              </a:rPr>
              <a:t> the environmental, financial and social impact of our recently launched retail unit Furnish Forward.</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Provide strong leadership and act as a role model of Right There’s values to staff, volunteers, and the people we support.</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Mentor, support, and develop staff, creating a psychologically safe culture of continuous improvement and compassionate leadership.</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Collaborate with colleagues across all levels to monitor, evaluate, and improve service delivery.</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Promote reflective practice and engage in ongoing professional development.</a:t>
            </a:r>
            <a:endParaRPr lang="en-GB" sz="1200" dirty="0">
              <a:latin typeface="TWK Lausanne 350" panose="02000503040000020004" pitchFamily="50" charset="0"/>
            </a:endParaRPr>
          </a:p>
          <a:p>
            <a:endParaRPr lang="en-US" sz="1400" b="1" dirty="0"/>
          </a:p>
          <a:p>
            <a:r>
              <a:rPr lang="en-US" sz="1400" b="1" dirty="0"/>
              <a:t>Property Strategy &amp; Service Delivery</a:t>
            </a:r>
            <a:endParaRPr lang="en-GB" sz="1400" b="1" dirty="0"/>
          </a:p>
          <a:p>
            <a:pPr marL="171450" lvl="0" indent="-171450">
              <a:buFont typeface="Arial" panose="020B0604020202020204" pitchFamily="34" charset="0"/>
              <a:buChar char="•"/>
            </a:pPr>
            <a:r>
              <a:rPr lang="en-US" sz="1200" dirty="0">
                <a:latin typeface="TWK Lausanne 350" panose="02000503040000020004" pitchFamily="50" charset="0"/>
              </a:rPr>
              <a:t>Lead the development and implementation of the </a:t>
            </a:r>
            <a:r>
              <a:rPr lang="en-US" sz="1200" dirty="0" err="1">
                <a:latin typeface="TWK Lausanne 350" panose="02000503040000020004" pitchFamily="50" charset="0"/>
              </a:rPr>
              <a:t>organisation’s</a:t>
            </a:r>
            <a:r>
              <a:rPr lang="en-US" sz="1200" dirty="0">
                <a:latin typeface="TWK Lausanne 350" panose="02000503040000020004" pitchFamily="50" charset="0"/>
              </a:rPr>
              <a:t> Property Investment and Service Plan.</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Deliver a customer-focused repairs and maintenance service that </a:t>
            </a:r>
            <a:r>
              <a:rPr lang="en-US" sz="1200" dirty="0" err="1">
                <a:latin typeface="TWK Lausanne 350" panose="02000503040000020004" pitchFamily="50" charset="0"/>
              </a:rPr>
              <a:t>prioritises</a:t>
            </a:r>
            <a:r>
              <a:rPr lang="en-US" sz="1200" dirty="0">
                <a:latin typeface="TWK Lausanne 350" panose="02000503040000020004" pitchFamily="50" charset="0"/>
              </a:rPr>
              <a:t> quality, efficiency, and value for money.</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Oversee property investment, reactive, planned, and cyclical maintenance </a:t>
            </a:r>
            <a:r>
              <a:rPr lang="en-US" sz="1200" dirty="0" err="1">
                <a:latin typeface="TWK Lausanne 350" panose="02000503040000020004" pitchFamily="50" charset="0"/>
              </a:rPr>
              <a:t>programmes</a:t>
            </a:r>
            <a:r>
              <a:rPr lang="en-US" sz="1200" dirty="0">
                <a:latin typeface="TWK Lausanne 350" panose="02000503040000020004" pitchFamily="50" charset="0"/>
              </a:rPr>
              <a:t>.</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Provide guidance and support to operational </a:t>
            </a:r>
            <a:r>
              <a:rPr lang="en-US" sz="1200" dirty="0" err="1">
                <a:latin typeface="TWK Lausanne 350" panose="02000503040000020004" pitchFamily="50" charset="0"/>
              </a:rPr>
              <a:t>programmes</a:t>
            </a:r>
            <a:r>
              <a:rPr lang="en-US" sz="1200" dirty="0">
                <a:latin typeface="TWK Lausanne 350" panose="02000503040000020004" pitchFamily="50" charset="0"/>
              </a:rPr>
              <a:t> on property-related matters.</a:t>
            </a:r>
          </a:p>
          <a:p>
            <a:pPr marL="171450" lvl="0" indent="-171450">
              <a:buFont typeface="Arial" panose="020B0604020202020204" pitchFamily="34" charset="0"/>
              <a:buChar char="•"/>
            </a:pPr>
            <a:r>
              <a:rPr lang="en-US" sz="1200" dirty="0">
                <a:latin typeface="TWK Lausanne 350" panose="02000503040000020004" pitchFamily="50" charset="0"/>
              </a:rPr>
              <a:t>Lead delivery and removal of furniture between properties and Furnish Forward.</a:t>
            </a:r>
            <a:endParaRPr lang="en-GB" sz="1200" dirty="0">
              <a:latin typeface="TWK Lausanne 350" panose="02000503040000020004" pitchFamily="50" charset="0"/>
            </a:endParaRPr>
          </a:p>
          <a:p>
            <a:pPr marL="171450" lvl="0" indent="-171450">
              <a:buFont typeface="Arial" panose="020B0604020202020204" pitchFamily="34" charset="0"/>
              <a:buChar char="•"/>
            </a:pPr>
            <a:r>
              <a:rPr lang="en-US" sz="1200" dirty="0">
                <a:latin typeface="TWK Lausanne 350" panose="02000503040000020004" pitchFamily="50" charset="0"/>
              </a:rPr>
              <a:t>Have oversight of property records ensuring they are accurate, accessible, and maintained in line with </a:t>
            </a:r>
            <a:r>
              <a:rPr lang="en-US" sz="1200" dirty="0" err="1">
                <a:latin typeface="TWK Lausanne 350" panose="02000503040000020004" pitchFamily="50" charset="0"/>
              </a:rPr>
              <a:t>organisational</a:t>
            </a:r>
            <a:r>
              <a:rPr lang="en-US" sz="1200" dirty="0">
                <a:latin typeface="TWK Lausanne 350" panose="02000503040000020004" pitchFamily="50" charset="0"/>
              </a:rPr>
              <a:t> standards.</a:t>
            </a:r>
            <a:endParaRPr lang="en-GB" sz="1200" dirty="0">
              <a:latin typeface="TWK Lausanne 350" panose="02000503040000020004" pitchFamily="50" charset="0"/>
            </a:endParaRPr>
          </a:p>
          <a:p>
            <a:endParaRPr lang="en-US" sz="1400" b="1" dirty="0"/>
          </a:p>
          <a:p>
            <a:r>
              <a:rPr lang="en-US" sz="1400" b="1" dirty="0"/>
              <a:t>Compliance, Health &amp; Safety</a:t>
            </a:r>
            <a:endParaRPr lang="en-GB" sz="1400" b="1" dirty="0"/>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Ensure all properties meet health and safety legislation, regulations, and best practice standards.</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Oversight of health and safety strategies, policies, and procedures across the property function.</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Review mechanisms to ensure landlords meet their responsibilities regarding property condition and safety.</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Maintain up-to-date knowledge of relevant legislation, sector trends, and developments.</a:t>
            </a:r>
            <a:endParaRPr lang="en-GB" sz="1200" dirty="0">
              <a:solidFill>
                <a:srgbClr val="000000"/>
              </a:solidFill>
              <a:latin typeface="TWK Lausanne 350" panose="02000503040000020004" pitchFamily="50" charset="0"/>
            </a:endParaRPr>
          </a:p>
          <a:p>
            <a:endParaRPr lang="en-US" sz="1400" b="1" dirty="0"/>
          </a:p>
          <a:p>
            <a:r>
              <a:rPr lang="en-US" sz="1400" b="1" dirty="0"/>
              <a:t>Procurement &amp; Contractor Management</a:t>
            </a: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Lead and manage the procurement of properties, ensuring quality standards and budget alignment.</a:t>
            </a:r>
          </a:p>
          <a:p>
            <a:pPr marL="171450" lvl="0" indent="-171450">
              <a:buFont typeface="Arial" panose="020B0604020202020204" pitchFamily="34" charset="0"/>
              <a:buChar char="•"/>
            </a:pPr>
            <a:r>
              <a:rPr lang="en-GB" sz="1200" dirty="0">
                <a:solidFill>
                  <a:srgbClr val="000000"/>
                </a:solidFill>
                <a:latin typeface="TWK Lausanne 350" panose="02000503040000020004" pitchFamily="50" charset="0"/>
              </a:rPr>
              <a:t>Have responsibility for fleet management including leasing, procuring and maintaining our vehicles.</a:t>
            </a: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Engage and manage contractors, consultants, and service providers.</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Manage and maintain an approved external contractor list.</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Ensure procurement practices align with </a:t>
            </a:r>
            <a:r>
              <a:rPr lang="en-US" sz="1200" dirty="0" err="1">
                <a:solidFill>
                  <a:srgbClr val="000000"/>
                </a:solidFill>
                <a:latin typeface="TWK Lausanne 350" panose="02000503040000020004" pitchFamily="50" charset="0"/>
              </a:rPr>
              <a:t>organisational</a:t>
            </a:r>
            <a:r>
              <a:rPr lang="en-US" sz="1200" dirty="0">
                <a:solidFill>
                  <a:srgbClr val="000000"/>
                </a:solidFill>
                <a:latin typeface="TWK Lausanne 350" panose="02000503040000020004" pitchFamily="50" charset="0"/>
              </a:rPr>
              <a:t> policies and deliver value for money.</a:t>
            </a:r>
            <a:endParaRPr lang="en-GB" sz="1200" dirty="0">
              <a:solidFill>
                <a:srgbClr val="000000"/>
              </a:solidFill>
              <a:latin typeface="TWK Lausanne 350" panose="02000503040000020004" pitchFamily="50" charset="0"/>
            </a:endParaRPr>
          </a:p>
          <a:p>
            <a:endParaRPr lang="en-GB" sz="1200" dirty="0">
              <a:solidFill>
                <a:srgbClr val="000000"/>
              </a:solidFill>
              <a:latin typeface="TWK Lausanne 350" panose="02000503040000020004" pitchFamily="50" charset="0"/>
            </a:endParaRPr>
          </a:p>
          <a:p>
            <a:pPr marL="342900" lvl="0" indent="-342900">
              <a:lnSpc>
                <a:spcPct val="107000"/>
              </a:lnSpc>
              <a:buSzPts val="1000"/>
              <a:buFont typeface="Symbol" panose="05050102010706020507" pitchFamily="18" charset="2"/>
              <a:buChar char=""/>
            </a:pPr>
            <a:endParaRPr lang="en-GB" sz="1200" b="0" i="0" u="none" strike="noStrike" baseline="0" dirty="0">
              <a:solidFill>
                <a:srgbClr val="000000"/>
              </a:solidFill>
              <a:latin typeface="Arial" panose="020B0604020202020204" pitchFamily="34" charset="0"/>
            </a:endParaRPr>
          </a:p>
          <a:p>
            <a:endParaRPr lang="en-GB" sz="1800" b="0" i="0" u="none" strike="noStrike" baseline="0" dirty="0">
              <a:solidFill>
                <a:srgbClr val="000000"/>
              </a:solidFill>
              <a:latin typeface="Arial" panose="020B0604020202020204" pitchFamily="34" charset="0"/>
            </a:endParaRPr>
          </a:p>
          <a:p>
            <a:pPr marL="342900" lvl="0" indent="-342900">
              <a:lnSpc>
                <a:spcPct val="107000"/>
              </a:lnSpc>
              <a:buSzPts val="1000"/>
              <a:buFont typeface="Symbol" panose="05050102010706020507" pitchFamily="18" charset="2"/>
              <a:buChar char=""/>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pPr>
            <a:endParaRPr lang="en-GB" sz="1200" dirty="0">
              <a:solidFill>
                <a:srgbClr val="FF0000"/>
              </a:solidFill>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br>
              <a:rPr lang="en-GB" sz="12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13788" y="1659921"/>
            <a:ext cx="10533603" cy="2769989"/>
          </a:xfrm>
          <a:prstGeom prst="rect">
            <a:avLst/>
          </a:prstGeom>
          <a:noFill/>
        </p:spPr>
        <p:txBody>
          <a:bodyPr wrap="square">
            <a:spAutoFit/>
          </a:bodyPr>
          <a:lstStyle/>
          <a:p>
            <a:r>
              <a:rPr lang="en-US" sz="1400" b="1" dirty="0"/>
              <a:t>Systems, Data &amp; Performance</a:t>
            </a:r>
            <a:endParaRPr lang="en-GB" sz="1400" b="1" dirty="0"/>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Oversee housing management software, ensuring it remains fit for purpose and supports decision-making and investment planning.</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Develop and maintain systems, policies, and processes that support efficient property operations.</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Prepare and provide regular KPI and management reports on operational and financial performance.</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Act as the budget holder for the property service, ensuring financial accountability and cost-effectiveness.</a:t>
            </a:r>
            <a:endParaRPr lang="en-GB" sz="1200" dirty="0">
              <a:solidFill>
                <a:srgbClr val="000000"/>
              </a:solidFill>
              <a:latin typeface="TWK Lausanne 350" panose="02000503040000020004" pitchFamily="50" charset="0"/>
            </a:endParaRPr>
          </a:p>
          <a:p>
            <a:endParaRPr lang="en-US" sz="1400" b="1" dirty="0"/>
          </a:p>
          <a:p>
            <a:r>
              <a:rPr lang="en-US" sz="1400" b="1" dirty="0"/>
              <a:t>Stakeholder Engagement &amp; </a:t>
            </a:r>
            <a:r>
              <a:rPr lang="en-US" sz="1400" b="1" dirty="0" err="1"/>
              <a:t>Organisational</a:t>
            </a:r>
            <a:r>
              <a:rPr lang="en-US" sz="1400" b="1" dirty="0"/>
              <a:t> Contribution</a:t>
            </a:r>
            <a:endParaRPr lang="en-GB" sz="1400" b="1" dirty="0"/>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Build and maintain positive relationships with internal and external stakeholders.</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Develop partnerships with external agencies to support service delivery and strategic goals.</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Actively contribute to </a:t>
            </a:r>
            <a:r>
              <a:rPr lang="en-US" sz="1200" dirty="0" err="1">
                <a:solidFill>
                  <a:srgbClr val="000000"/>
                </a:solidFill>
                <a:latin typeface="TWK Lausanne 350" panose="02000503040000020004" pitchFamily="50" charset="0"/>
              </a:rPr>
              <a:t>organisational</a:t>
            </a:r>
            <a:r>
              <a:rPr lang="en-US" sz="1200" dirty="0">
                <a:solidFill>
                  <a:srgbClr val="000000"/>
                </a:solidFill>
                <a:latin typeface="TWK Lausanne 350" panose="02000503040000020004" pitchFamily="50" charset="0"/>
              </a:rPr>
              <a:t> development, policy review, and strategic planning.</a:t>
            </a:r>
            <a:endParaRPr lang="en-GB" sz="1200" dirty="0">
              <a:solidFill>
                <a:srgbClr val="000000"/>
              </a:solidFill>
              <a:latin typeface="TWK Lausanne 350" panose="02000503040000020004" pitchFamily="50" charset="0"/>
            </a:endParaRPr>
          </a:p>
          <a:p>
            <a:pPr marL="171450" lvl="0" indent="-171450">
              <a:buFont typeface="Arial" panose="020B0604020202020204" pitchFamily="34" charset="0"/>
              <a:buChar char="•"/>
            </a:pPr>
            <a:r>
              <a:rPr lang="en-US" sz="1200" dirty="0">
                <a:solidFill>
                  <a:srgbClr val="000000"/>
                </a:solidFill>
                <a:latin typeface="TWK Lausanne 350" panose="02000503040000020004" pitchFamily="50" charset="0"/>
              </a:rPr>
              <a:t>Promote Right There’s </a:t>
            </a:r>
            <a:r>
              <a:rPr lang="en-US" sz="1200" dirty="0" err="1">
                <a:solidFill>
                  <a:srgbClr val="000000"/>
                </a:solidFill>
                <a:latin typeface="TWK Lausanne 350" panose="02000503040000020004" pitchFamily="50" charset="0"/>
              </a:rPr>
              <a:t>programmes</a:t>
            </a:r>
            <a:r>
              <a:rPr lang="en-US" sz="1200" dirty="0">
                <a:solidFill>
                  <a:srgbClr val="000000"/>
                </a:solidFill>
                <a:latin typeface="TWK Lausanne 350" panose="02000503040000020004" pitchFamily="50" charset="0"/>
              </a:rPr>
              <a:t> through agreed channels and represent the </a:t>
            </a:r>
            <a:r>
              <a:rPr lang="en-US" sz="1200" dirty="0" err="1">
                <a:solidFill>
                  <a:srgbClr val="000000"/>
                </a:solidFill>
                <a:latin typeface="TWK Lausanne 350" panose="02000503040000020004" pitchFamily="50" charset="0"/>
              </a:rPr>
              <a:t>organisation</a:t>
            </a:r>
            <a:r>
              <a:rPr lang="en-US" sz="1200" dirty="0">
                <a:solidFill>
                  <a:srgbClr val="000000"/>
                </a:solidFill>
                <a:latin typeface="TWK Lausanne 350" panose="02000503040000020004" pitchFamily="50" charset="0"/>
              </a:rPr>
              <a:t> professionally.</a:t>
            </a:r>
            <a:endParaRPr lang="en-GB" sz="1200" dirty="0">
              <a:solidFill>
                <a:srgbClr val="000000"/>
              </a:solidFill>
              <a:latin typeface="TWK Lausanne 350" panose="02000503040000020004" pitchFamily="50" charset="0"/>
            </a:endParaRPr>
          </a:p>
          <a:p>
            <a:endParaRPr lang="en-GB" sz="1200" dirty="0">
              <a:solidFill>
                <a:srgbClr val="000000"/>
              </a:solidFill>
              <a:latin typeface="TWK Lausanne 350" panose="02000503040000020004" pitchFamily="50" charset="0"/>
            </a:endParaRPr>
          </a:p>
          <a:p>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75490A91-81B6-6878-409F-0A3D56878C07}"/>
              </a:ext>
            </a:extLst>
          </p:cNvPr>
          <p:cNvSpPr>
            <a:spLocks noGrp="1"/>
          </p:cNvSpPr>
          <p:nvPr>
            <p:ph type="ftr" sz="quarter" idx="11"/>
          </p:nvPr>
        </p:nvSpPr>
        <p:spPr/>
        <p:txBody>
          <a:bodyPr/>
          <a:lstStyle/>
          <a:p>
            <a:r>
              <a:rPr lang="en-GB"/>
              <a:t>8</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2006/metadata/properties"/>
    <ds:schemaRef ds:uri="http://schemas.microsoft.com/office/2006/documentManagement/types"/>
    <ds:schemaRef ds:uri="http://purl.org/dc/elements/1.1/"/>
    <ds:schemaRef ds:uri="9f7d3311-57c9-43fe-8231-1e93a56e81a6"/>
    <ds:schemaRef ds:uri="http://www.w3.org/XML/1998/namespace"/>
    <ds:schemaRef ds:uri="http://purl.org/dc/terms/"/>
    <ds:schemaRef ds:uri="http://schemas.microsoft.com/office/infopath/2007/PartnerControls"/>
    <ds:schemaRef ds:uri="5918e872-e67b-4fda-801c-e11e2e8f9e7e"/>
    <ds:schemaRef ds:uri="http://schemas.openxmlformats.org/package/2006/metadata/core-properties"/>
    <ds:schemaRef ds:uri="a3b0d63c-cdf0-4c0c-bf95-5155ff5031c1"/>
    <ds:schemaRef ds:uri="http://purl.org/dc/dcmitype/"/>
  </ds:schemaRefs>
</ds:datastoreItem>
</file>

<file path=customXml/itemProps3.xml><?xml version="1.0" encoding="utf-8"?>
<ds:datastoreItem xmlns:ds="http://schemas.openxmlformats.org/officeDocument/2006/customXml" ds:itemID="{EFEDD8C9-B8A7-4A16-AA21-F92C260F125B}">
  <ds:schemaRefs>
    <ds:schemaRef ds:uri="5918e872-e67b-4fda-801c-e11e2e8f9e7e"/>
    <ds:schemaRef ds:uri="9f7d3311-57c9-43fe-8231-1e93a56e81a6"/>
    <ds:schemaRef ds:uri="a3b0d63c-cdf0-4c0c-bf95-5155ff5031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58c3ec2-9229-4ed5-ab44-428106046a7e}" enabled="0" method="" siteId="{758c3ec2-9229-4ed5-ab44-428106046a7e}"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1757</Words>
  <Application>Microsoft Office PowerPoint</Application>
  <PresentationFormat>Widescreen</PresentationFormat>
  <Paragraphs>148</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Wingdings</vt:lpstr>
      <vt:lpstr>Tiempos Headline Medium</vt:lpstr>
      <vt:lpstr>Calibri Light</vt:lpstr>
      <vt:lpstr>TWK Lausanne 450</vt:lpstr>
      <vt:lpstr>Segoe UI</vt:lpstr>
      <vt:lpstr>TWK Lausanne 300</vt:lpstr>
      <vt:lpstr>Symbol</vt:lpstr>
      <vt:lpstr>Arial</vt:lpstr>
      <vt:lpstr>TWK Lausanne 500</vt:lpstr>
      <vt:lpstr>Tiempos Headline Regular</vt:lpstr>
      <vt:lpstr>TWK Lausanne 350</vt:lpstr>
      <vt:lpstr>Calibri</vt:lpstr>
      <vt:lpstr>Office Theme</vt:lpstr>
      <vt:lpstr>1_Office Theme</vt:lpstr>
      <vt:lpstr>Job Pack   Head of Property (October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3</cp:revision>
  <dcterms:created xsi:type="dcterms:W3CDTF">2021-11-30T15:33:31Z</dcterms:created>
  <dcterms:modified xsi:type="dcterms:W3CDTF">2025-10-10T08:17:37Z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