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3"/>
  </p:notesMasterIdLst>
  <p:sldIdLst>
    <p:sldId id="305" r:id="rId6"/>
    <p:sldId id="283" r:id="rId7"/>
    <p:sldId id="301" r:id="rId8"/>
    <p:sldId id="279" r:id="rId9"/>
    <p:sldId id="278" r:id="rId10"/>
    <p:sldId id="303" r:id="rId11"/>
    <p:sldId id="277" r:id="rId12"/>
    <p:sldId id="285" r:id="rId13"/>
    <p:sldId id="315" r:id="rId14"/>
    <p:sldId id="306" r:id="rId15"/>
    <p:sldId id="316" r:id="rId16"/>
    <p:sldId id="308" r:id="rId17"/>
    <p:sldId id="314" r:id="rId18"/>
    <p:sldId id="295" r:id="rId19"/>
    <p:sldId id="280" r:id="rId20"/>
    <p:sldId id="300" r:id="rId21"/>
    <p:sldId id="299" r:id="rId22"/>
  </p:sldIdLst>
  <p:sldSz cx="12192000" cy="6858000"/>
  <p:notesSz cx="6858000" cy="9144000"/>
  <p:embeddedFontLst>
    <p:embeddedFont>
      <p:font typeface="Segoe UI" panose="020B0502040204020203" pitchFamily="34" charset="0"/>
      <p:regular r:id="rId24"/>
      <p:bold r:id="rId25"/>
      <p:italic r:id="rId26"/>
      <p:boldItalic r:id="rId27"/>
    </p:embeddedFont>
    <p:embeddedFont>
      <p:font typeface="Tiempos Headline Medium" panose="020B0604020202020204" charset="0"/>
      <p:regular r:id="rId28"/>
    </p:embeddedFont>
    <p:embeddedFont>
      <p:font typeface="Tiempos Headline Regular" panose="02020503060303060403" pitchFamily="18" charset="0"/>
      <p:regular r:id="rId29"/>
    </p:embeddedFont>
    <p:embeddedFont>
      <p:font typeface="TWK Lausanne 350" panose="02000503040000020004" pitchFamily="50" charset="0"/>
      <p:regular r:id="rId30"/>
      <p:italic r:id="rId31"/>
    </p:embeddedFont>
    <p:embeddedFont>
      <p:font typeface="TWK Lausanne 500" panose="02000503040000020004" pitchFamily="50" charset="0"/>
      <p:regular r:id="rId32"/>
      <p:italic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5BF17"/>
    <a:srgbClr val="F7F5F2"/>
    <a:srgbClr val="EBDECF"/>
    <a:srgbClr val="7A99C7"/>
    <a:srgbClr val="FABAB5"/>
    <a:srgbClr val="5252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9CE36-501A-440A-8515-81F8EDA0BF23}" v="18" dt="2025-09-29T08:16:10.6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DD0BEBB3-9555-4637-A6E2-94CF25947E6F}"/>
    <pc:docChg chg="mod delSld modSld">
      <pc:chgData name="Ainslie Bradley" userId="cf0bf7ea-799c-42a9-bae9-2cd257c54eb6" providerId="ADAL" clId="{DD0BEBB3-9555-4637-A6E2-94CF25947E6F}" dt="2025-10-01T10:15:11.822" v="314" actId="20577"/>
      <pc:docMkLst>
        <pc:docMk/>
      </pc:docMkLst>
      <pc:sldChg chg="modSp">
        <pc:chgData name="Ainslie Bradley" userId="cf0bf7ea-799c-42a9-bae9-2cd257c54eb6" providerId="ADAL" clId="{DD0BEBB3-9555-4637-A6E2-94CF25947E6F}" dt="2025-09-29T08:16:10.626" v="16" actId="255"/>
        <pc:sldMkLst>
          <pc:docMk/>
          <pc:sldMk cId="57218788" sldId="283"/>
        </pc:sldMkLst>
        <pc:graphicFrameChg chg="mod">
          <ac:chgData name="Ainslie Bradley" userId="cf0bf7ea-799c-42a9-bae9-2cd257c54eb6" providerId="ADAL" clId="{DD0BEBB3-9555-4637-A6E2-94CF25947E6F}" dt="2025-09-29T08:16:10.626" v="16" actId="255"/>
          <ac:graphicFrameMkLst>
            <pc:docMk/>
            <pc:sldMk cId="57218788" sldId="283"/>
            <ac:graphicFrameMk id="18" creationId="{5843AFB5-BB4F-3A01-2CFB-E2E6FEE85CAE}"/>
          </ac:graphicFrameMkLst>
        </pc:graphicFrameChg>
      </pc:sldChg>
      <pc:sldChg chg="modSp mod">
        <pc:chgData name="Ainslie Bradley" userId="cf0bf7ea-799c-42a9-bae9-2cd257c54eb6" providerId="ADAL" clId="{DD0BEBB3-9555-4637-A6E2-94CF25947E6F}" dt="2025-10-01T10:15:11.822" v="314" actId="20577"/>
        <pc:sldMkLst>
          <pc:docMk/>
          <pc:sldMk cId="946210017" sldId="295"/>
        </pc:sldMkLst>
        <pc:spChg chg="mod">
          <ac:chgData name="Ainslie Bradley" userId="cf0bf7ea-799c-42a9-bae9-2cd257c54eb6" providerId="ADAL" clId="{DD0BEBB3-9555-4637-A6E2-94CF25947E6F}" dt="2025-10-01T10:15:11.822" v="314" actId="20577"/>
          <ac:spMkLst>
            <pc:docMk/>
            <pc:sldMk cId="946210017" sldId="295"/>
            <ac:spMk id="8" creationId="{619B6A0B-1B81-972F-AB73-9865BCE66301}"/>
          </ac:spMkLst>
        </pc:spChg>
      </pc:sldChg>
      <pc:sldChg chg="modSp mod">
        <pc:chgData name="Ainslie Bradley" userId="cf0bf7ea-799c-42a9-bae9-2cd257c54eb6" providerId="ADAL" clId="{DD0BEBB3-9555-4637-A6E2-94CF25947E6F}" dt="2025-09-29T09:52:50.465" v="297" actId="20577"/>
        <pc:sldMkLst>
          <pc:docMk/>
          <pc:sldMk cId="129951829" sldId="301"/>
        </pc:sldMkLst>
        <pc:spChg chg="mod">
          <ac:chgData name="Ainslie Bradley" userId="cf0bf7ea-799c-42a9-bae9-2cd257c54eb6" providerId="ADAL" clId="{DD0BEBB3-9555-4637-A6E2-94CF25947E6F}" dt="2025-09-29T09:52:50.465" v="297" actId="20577"/>
          <ac:spMkLst>
            <pc:docMk/>
            <pc:sldMk cId="129951829" sldId="301"/>
            <ac:spMk id="23" creationId="{DB211076-04D8-486C-2B14-B4889BF5A26C}"/>
          </ac:spMkLst>
        </pc:spChg>
        <pc:spChg chg="mod">
          <ac:chgData name="Ainslie Bradley" userId="cf0bf7ea-799c-42a9-bae9-2cd257c54eb6" providerId="ADAL" clId="{DD0BEBB3-9555-4637-A6E2-94CF25947E6F}" dt="2025-09-29T09:30:38.711" v="246" actId="20577"/>
          <ac:spMkLst>
            <pc:docMk/>
            <pc:sldMk cId="129951829" sldId="301"/>
            <ac:spMk id="24" creationId="{E9A114B4-FF78-8BD2-D1F9-299774C1549B}"/>
          </ac:spMkLst>
        </pc:spChg>
        <pc:spChg chg="mod">
          <ac:chgData name="Ainslie Bradley" userId="cf0bf7ea-799c-42a9-bae9-2cd257c54eb6" providerId="ADAL" clId="{DD0BEBB3-9555-4637-A6E2-94CF25947E6F}" dt="2025-09-29T09:30:43.535" v="254" actId="20577"/>
          <ac:spMkLst>
            <pc:docMk/>
            <pc:sldMk cId="129951829" sldId="301"/>
            <ac:spMk id="25" creationId="{5E43C70D-8C36-E5D0-E553-DBA6669B33A4}"/>
          </ac:spMkLst>
        </pc:spChg>
        <pc:spChg chg="mod">
          <ac:chgData name="Ainslie Bradley" userId="cf0bf7ea-799c-42a9-bae9-2cd257c54eb6" providerId="ADAL" clId="{DD0BEBB3-9555-4637-A6E2-94CF25947E6F}" dt="2025-09-29T09:30:57.392" v="264" actId="20577"/>
          <ac:spMkLst>
            <pc:docMk/>
            <pc:sldMk cId="129951829" sldId="301"/>
            <ac:spMk id="26" creationId="{9CEDFC17-CE47-46F5-6AF8-FB596EB45C8A}"/>
          </ac:spMkLst>
        </pc:spChg>
        <pc:spChg chg="mod">
          <ac:chgData name="Ainslie Bradley" userId="cf0bf7ea-799c-42a9-bae9-2cd257c54eb6" providerId="ADAL" clId="{DD0BEBB3-9555-4637-A6E2-94CF25947E6F}" dt="2025-09-29T09:31:01.909" v="268" actId="20577"/>
          <ac:spMkLst>
            <pc:docMk/>
            <pc:sldMk cId="129951829" sldId="301"/>
            <ac:spMk id="27" creationId="{16AA55DB-6131-06EE-1F07-F1AAAB122A91}"/>
          </ac:spMkLst>
        </pc:spChg>
        <pc:spChg chg="mod">
          <ac:chgData name="Ainslie Bradley" userId="cf0bf7ea-799c-42a9-bae9-2cd257c54eb6" providerId="ADAL" clId="{DD0BEBB3-9555-4637-A6E2-94CF25947E6F}" dt="2025-09-29T09:31:04.213" v="270" actId="20577"/>
          <ac:spMkLst>
            <pc:docMk/>
            <pc:sldMk cId="129951829" sldId="301"/>
            <ac:spMk id="28" creationId="{1A90BB0E-4644-A113-F80D-48255D07A458}"/>
          </ac:spMkLst>
        </pc:spChg>
        <pc:spChg chg="mod">
          <ac:chgData name="Ainslie Bradley" userId="cf0bf7ea-799c-42a9-bae9-2cd257c54eb6" providerId="ADAL" clId="{DD0BEBB3-9555-4637-A6E2-94CF25947E6F}" dt="2025-09-29T09:30:59.708" v="266" actId="20577"/>
          <ac:spMkLst>
            <pc:docMk/>
            <pc:sldMk cId="129951829" sldId="301"/>
            <ac:spMk id="30" creationId="{43B1C631-688E-633D-6642-3719B8E8038A}"/>
          </ac:spMkLst>
        </pc:spChg>
        <pc:spChg chg="mod">
          <ac:chgData name="Ainslie Bradley" userId="cf0bf7ea-799c-42a9-bae9-2cd257c54eb6" providerId="ADAL" clId="{DD0BEBB3-9555-4637-A6E2-94CF25947E6F}" dt="2025-09-29T09:30:48.426" v="262" actId="20577"/>
          <ac:spMkLst>
            <pc:docMk/>
            <pc:sldMk cId="129951829" sldId="301"/>
            <ac:spMk id="31" creationId="{0F5FB8C2-C14F-E38D-1F05-812C83ECA74B}"/>
          </ac:spMkLst>
        </pc:spChg>
      </pc:sldChg>
      <pc:sldChg chg="del">
        <pc:chgData name="Ainslie Bradley" userId="cf0bf7ea-799c-42a9-bae9-2cd257c54eb6" providerId="ADAL" clId="{DD0BEBB3-9555-4637-A6E2-94CF25947E6F}" dt="2025-09-29T09:30:20.836" v="238" actId="47"/>
        <pc:sldMkLst>
          <pc:docMk/>
          <pc:sldMk cId="3466918221" sldId="30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BB89B7-912D-46DF-80DD-31571CAEDC2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D57E4E60-65C0-4B4E-BE33-55D47E86E371}">
      <dgm:prSet phldrT="[Text]" custT="1"/>
      <dgm:spPr>
        <a:solidFill>
          <a:srgbClr val="FFC000"/>
        </a:solidFill>
        <a:ln>
          <a:solidFill>
            <a:schemeClr val="tx1"/>
          </a:solidFill>
        </a:ln>
      </dgm:spPr>
      <dgm:t>
        <a:bodyPr/>
        <a:lstStyle/>
        <a:p>
          <a:r>
            <a:rPr lang="en-GB" sz="1200" dirty="0">
              <a:solidFill>
                <a:schemeClr val="tx1"/>
              </a:solidFill>
              <a:latin typeface="TWK Lausanne 350" panose="02000503040000020004" pitchFamily="50" charset="0"/>
            </a:rPr>
            <a:t>Head of Housing</a:t>
          </a:r>
        </a:p>
      </dgm:t>
    </dgm:pt>
    <dgm:pt modelId="{FDAEC916-274C-443D-8C73-3474C1C13203}" type="parTrans" cxnId="{42265C05-B93B-4999-BEEA-0E4711153F69}">
      <dgm:prSet/>
      <dgm:spPr/>
      <dgm:t>
        <a:bodyPr/>
        <a:lstStyle/>
        <a:p>
          <a:endParaRPr lang="en-GB"/>
        </a:p>
      </dgm:t>
    </dgm:pt>
    <dgm:pt modelId="{9CB64297-ED56-4842-9535-CBC11166787A}" type="sibTrans" cxnId="{42265C05-B93B-4999-BEEA-0E4711153F69}">
      <dgm:prSet/>
      <dgm:spPr/>
      <dgm:t>
        <a:bodyPr/>
        <a:lstStyle/>
        <a:p>
          <a:endParaRPr lang="en-GB"/>
        </a:p>
      </dgm:t>
    </dgm:pt>
    <dgm:pt modelId="{BA5B1353-B6FC-487C-8625-FF660D242B79}">
      <dgm:prSet phldrT="[Text]" custT="1"/>
      <dgm:spPr>
        <a:solidFill>
          <a:schemeClr val="accent6">
            <a:lumMod val="60000"/>
            <a:lumOff val="40000"/>
          </a:schemeClr>
        </a:solidFill>
        <a:ln>
          <a:solidFill>
            <a:schemeClr val="tx1"/>
          </a:solidFill>
        </a:ln>
      </dgm:spPr>
      <dgm:t>
        <a:bodyPr/>
        <a:lstStyle/>
        <a:p>
          <a:r>
            <a:rPr lang="en-GB" sz="1200" dirty="0">
              <a:solidFill>
                <a:schemeClr val="tx1"/>
              </a:solidFill>
              <a:latin typeface="TWK Lausanne 350" panose="02000503040000020004" pitchFamily="50" charset="0"/>
            </a:rPr>
            <a:t>Housing Services Manager</a:t>
          </a:r>
        </a:p>
      </dgm:t>
    </dgm:pt>
    <dgm:pt modelId="{0ED6C681-AAD0-4528-AF38-60E40DA63F17}" type="parTrans" cxnId="{110E0185-239E-4BCD-A608-A19601881D53}">
      <dgm:prSet/>
      <dgm:spPr/>
      <dgm:t>
        <a:bodyPr/>
        <a:lstStyle/>
        <a:p>
          <a:endParaRPr lang="en-GB"/>
        </a:p>
      </dgm:t>
    </dgm:pt>
    <dgm:pt modelId="{C6805A25-C762-4E50-92E1-9FEB44DA00D8}" type="sibTrans" cxnId="{110E0185-239E-4BCD-A608-A19601881D53}">
      <dgm:prSet/>
      <dgm:spPr/>
      <dgm:t>
        <a:bodyPr/>
        <a:lstStyle/>
        <a:p>
          <a:endParaRPr lang="en-GB"/>
        </a:p>
      </dgm:t>
    </dgm:pt>
    <dgm:pt modelId="{2015AA78-424F-48B9-B38A-82426A04ED3F}">
      <dgm:prSet custT="1"/>
      <dgm:spPr>
        <a:solidFill>
          <a:srgbClr val="FFC000"/>
        </a:solidFill>
        <a:ln>
          <a:solidFill>
            <a:schemeClr val="tx1"/>
          </a:solidFill>
        </a:ln>
      </dgm:spPr>
      <dgm:t>
        <a:bodyPr/>
        <a:lstStyle/>
        <a:p>
          <a:r>
            <a:rPr lang="en-GB" sz="1200" dirty="0">
              <a:solidFill>
                <a:schemeClr val="tx1"/>
              </a:solidFill>
              <a:latin typeface="TWK Lausanne 350" panose="02000503040000020004" pitchFamily="50" charset="0"/>
            </a:rPr>
            <a:t>Housing Team Lead x 3</a:t>
          </a:r>
        </a:p>
      </dgm:t>
    </dgm:pt>
    <dgm:pt modelId="{985E1FD6-7EC3-4B27-BD2D-2CF32DC36BC0}" type="parTrans" cxnId="{87D7AEC0-EB02-4AFC-9018-B0860A9E87FE}">
      <dgm:prSet/>
      <dgm:spPr/>
      <dgm:t>
        <a:bodyPr/>
        <a:lstStyle/>
        <a:p>
          <a:endParaRPr lang="en-GB"/>
        </a:p>
      </dgm:t>
    </dgm:pt>
    <dgm:pt modelId="{1918EBCA-6248-47CE-8615-B2E0551FF3FE}" type="sibTrans" cxnId="{87D7AEC0-EB02-4AFC-9018-B0860A9E87FE}">
      <dgm:prSet/>
      <dgm:spPr/>
      <dgm:t>
        <a:bodyPr/>
        <a:lstStyle/>
        <a:p>
          <a:endParaRPr lang="en-GB"/>
        </a:p>
      </dgm:t>
    </dgm:pt>
    <dgm:pt modelId="{770B13A7-8E91-4531-A623-3F31C1493B50}">
      <dgm:prSet custT="1"/>
      <dgm:spPr>
        <a:solidFill>
          <a:srgbClr val="FFC000"/>
        </a:solidFill>
        <a:ln>
          <a:solidFill>
            <a:schemeClr val="tx1"/>
          </a:solidFill>
        </a:ln>
      </dgm:spPr>
      <dgm:t>
        <a:bodyPr/>
        <a:lstStyle/>
        <a:p>
          <a:r>
            <a:rPr lang="en-GB" sz="1200" dirty="0">
              <a:solidFill>
                <a:schemeClr val="tx1"/>
              </a:solidFill>
              <a:latin typeface="TWK Lausanne 350" panose="02000503040000020004" pitchFamily="50" charset="0"/>
            </a:rPr>
            <a:t>Service Manager x 1</a:t>
          </a:r>
        </a:p>
      </dgm:t>
    </dgm:pt>
    <dgm:pt modelId="{EFA8753F-983F-406D-ACDD-B815E9764E78}" type="parTrans" cxnId="{E69A2D1E-5BA6-44DD-AED3-6A367DBAAA94}">
      <dgm:prSet/>
      <dgm:spPr/>
      <dgm:t>
        <a:bodyPr/>
        <a:lstStyle/>
        <a:p>
          <a:endParaRPr lang="en-GB"/>
        </a:p>
      </dgm:t>
    </dgm:pt>
    <dgm:pt modelId="{B70A16D1-AD1B-4E4D-ADC6-D52A9FB2767C}" type="sibTrans" cxnId="{E69A2D1E-5BA6-44DD-AED3-6A367DBAAA94}">
      <dgm:prSet/>
      <dgm:spPr/>
      <dgm:t>
        <a:bodyPr/>
        <a:lstStyle/>
        <a:p>
          <a:endParaRPr lang="en-GB"/>
        </a:p>
      </dgm:t>
    </dgm:pt>
    <dgm:pt modelId="{30008858-C41C-4C37-982A-D8350644CD2A}">
      <dgm:prSet custT="1"/>
      <dgm:spPr>
        <a:solidFill>
          <a:srgbClr val="FFC000"/>
        </a:solidFill>
        <a:ln>
          <a:solidFill>
            <a:schemeClr val="tx1"/>
          </a:solidFill>
        </a:ln>
      </dgm:spPr>
      <dgm:t>
        <a:bodyPr/>
        <a:lstStyle/>
        <a:p>
          <a:r>
            <a:rPr lang="en-GB" sz="1200" dirty="0">
              <a:solidFill>
                <a:schemeClr val="tx1"/>
              </a:solidFill>
              <a:latin typeface="TWK Lausanne 350" panose="02000503040000020004" pitchFamily="50" charset="0"/>
            </a:rPr>
            <a:t>Housing Administration Supervisor x 1</a:t>
          </a:r>
        </a:p>
      </dgm:t>
    </dgm:pt>
    <dgm:pt modelId="{0113D264-559D-4ECE-9EE2-23B89920EE5F}" type="parTrans" cxnId="{86873525-9935-4AE0-BF16-CE9C202082EE}">
      <dgm:prSet/>
      <dgm:spPr/>
      <dgm:t>
        <a:bodyPr/>
        <a:lstStyle/>
        <a:p>
          <a:endParaRPr lang="en-GB"/>
        </a:p>
      </dgm:t>
    </dgm:pt>
    <dgm:pt modelId="{B09C412E-275D-4247-9C85-2BEB9B615553}" type="sibTrans" cxnId="{86873525-9935-4AE0-BF16-CE9C202082EE}">
      <dgm:prSet/>
      <dgm:spPr/>
      <dgm:t>
        <a:bodyPr/>
        <a:lstStyle/>
        <a:p>
          <a:endParaRPr lang="en-GB"/>
        </a:p>
      </dgm:t>
    </dgm:pt>
    <dgm:pt modelId="{E3C1C4BA-F05E-4B57-9FA3-A1902B062300}">
      <dgm:prSet custT="1"/>
      <dgm:spPr>
        <a:solidFill>
          <a:srgbClr val="FFC000"/>
        </a:solidFill>
        <a:ln>
          <a:solidFill>
            <a:schemeClr val="tx1"/>
          </a:solidFill>
        </a:ln>
      </dgm:spPr>
      <dgm:t>
        <a:bodyPr/>
        <a:lstStyle/>
        <a:p>
          <a:r>
            <a:rPr lang="en-GB" sz="1200" dirty="0">
              <a:solidFill>
                <a:schemeClr val="tx1"/>
              </a:solidFill>
              <a:latin typeface="TWK Lausanne 350" panose="02000503040000020004" pitchFamily="50" charset="0"/>
            </a:rPr>
            <a:t>Administration Team </a:t>
          </a:r>
        </a:p>
      </dgm:t>
    </dgm:pt>
    <dgm:pt modelId="{63414483-BD76-44A8-8278-42D529A6CA41}" type="parTrans" cxnId="{E53E70C7-152A-4B10-BD05-560B86A2D1DC}">
      <dgm:prSet/>
      <dgm:spPr/>
      <dgm:t>
        <a:bodyPr/>
        <a:lstStyle/>
        <a:p>
          <a:endParaRPr lang="en-GB"/>
        </a:p>
      </dgm:t>
    </dgm:pt>
    <dgm:pt modelId="{308ACA13-C457-4AD3-9508-2588EF32898E}" type="sibTrans" cxnId="{E53E70C7-152A-4B10-BD05-560B86A2D1DC}">
      <dgm:prSet/>
      <dgm:spPr/>
      <dgm:t>
        <a:bodyPr/>
        <a:lstStyle/>
        <a:p>
          <a:endParaRPr lang="en-GB"/>
        </a:p>
      </dgm:t>
    </dgm:pt>
    <dgm:pt modelId="{D698CBC6-598E-4DA7-91CE-9E97FD375F28}">
      <dgm:prSet custT="1"/>
      <dgm:spPr>
        <a:solidFill>
          <a:srgbClr val="FFC000"/>
        </a:solidFill>
        <a:ln>
          <a:solidFill>
            <a:schemeClr val="tx1"/>
          </a:solidFill>
        </a:ln>
      </dgm:spPr>
      <dgm:t>
        <a:bodyPr/>
        <a:lstStyle/>
        <a:p>
          <a:r>
            <a:rPr lang="en-GB" sz="1200" dirty="0">
              <a:solidFill>
                <a:schemeClr val="tx1"/>
              </a:solidFill>
              <a:latin typeface="TWK Lausanne 350" panose="02000503040000020004" pitchFamily="50" charset="0"/>
            </a:rPr>
            <a:t>Tenant Liaison Worker Teams</a:t>
          </a:r>
        </a:p>
      </dgm:t>
    </dgm:pt>
    <dgm:pt modelId="{EB8E9084-A8EB-408D-9AC6-6C61C5C8D34A}" type="parTrans" cxnId="{FB7A855C-6919-4DA3-86EC-48D324298523}">
      <dgm:prSet/>
      <dgm:spPr/>
      <dgm:t>
        <a:bodyPr/>
        <a:lstStyle/>
        <a:p>
          <a:endParaRPr lang="en-GB"/>
        </a:p>
      </dgm:t>
    </dgm:pt>
    <dgm:pt modelId="{D7FDE3FA-8D36-443C-80CF-24D6E4FD87DD}" type="sibTrans" cxnId="{FB7A855C-6919-4DA3-86EC-48D324298523}">
      <dgm:prSet/>
      <dgm:spPr/>
      <dgm:t>
        <a:bodyPr/>
        <a:lstStyle/>
        <a:p>
          <a:endParaRPr lang="en-GB"/>
        </a:p>
      </dgm:t>
    </dgm:pt>
    <dgm:pt modelId="{CA12DF1A-05E4-45E9-A570-47ECB1B1CFA7}">
      <dgm:prSet custT="1"/>
      <dgm:spPr>
        <a:solidFill>
          <a:srgbClr val="FFC000"/>
        </a:solidFill>
        <a:ln>
          <a:solidFill>
            <a:schemeClr val="tx1"/>
          </a:solidFill>
        </a:ln>
      </dgm:spPr>
      <dgm:t>
        <a:bodyPr/>
        <a:lstStyle/>
        <a:p>
          <a:r>
            <a:rPr lang="en-GB" sz="1200" dirty="0">
              <a:solidFill>
                <a:schemeClr val="tx1"/>
              </a:solidFill>
              <a:latin typeface="TWK Lausanne 350" panose="02000503040000020004" pitchFamily="50" charset="0"/>
            </a:rPr>
            <a:t>Help to Rent Team </a:t>
          </a:r>
        </a:p>
      </dgm:t>
    </dgm:pt>
    <dgm:pt modelId="{BA181776-93A0-41ED-AFE8-727EF4887562}" type="parTrans" cxnId="{B857F4B3-39E1-4793-B8A8-982FDAD31BE0}">
      <dgm:prSet/>
      <dgm:spPr/>
      <dgm:t>
        <a:bodyPr/>
        <a:lstStyle/>
        <a:p>
          <a:endParaRPr lang="en-GB"/>
        </a:p>
      </dgm:t>
    </dgm:pt>
    <dgm:pt modelId="{B0A91115-E848-4E10-9C63-C31751A4E858}" type="sibTrans" cxnId="{B857F4B3-39E1-4793-B8A8-982FDAD31BE0}">
      <dgm:prSet/>
      <dgm:spPr/>
      <dgm:t>
        <a:bodyPr/>
        <a:lstStyle/>
        <a:p>
          <a:endParaRPr lang="en-GB"/>
        </a:p>
      </dgm:t>
    </dgm:pt>
    <dgm:pt modelId="{9B1BB07B-8ED7-464E-B020-2C307D10717E}" type="pres">
      <dgm:prSet presAssocID="{80BB89B7-912D-46DF-80DD-31571CAEDC20}" presName="hierChild1" presStyleCnt="0">
        <dgm:presLayoutVars>
          <dgm:orgChart val="1"/>
          <dgm:chPref val="1"/>
          <dgm:dir/>
          <dgm:animOne val="branch"/>
          <dgm:animLvl val="lvl"/>
          <dgm:resizeHandles/>
        </dgm:presLayoutVars>
      </dgm:prSet>
      <dgm:spPr/>
    </dgm:pt>
    <dgm:pt modelId="{F75C97EC-5582-490E-8B07-F52CB8C0BE4F}" type="pres">
      <dgm:prSet presAssocID="{D57E4E60-65C0-4B4E-BE33-55D47E86E371}" presName="hierRoot1" presStyleCnt="0">
        <dgm:presLayoutVars>
          <dgm:hierBranch val="init"/>
        </dgm:presLayoutVars>
      </dgm:prSet>
      <dgm:spPr/>
    </dgm:pt>
    <dgm:pt modelId="{884DA962-E68F-4A6B-B141-ED908B790CD1}" type="pres">
      <dgm:prSet presAssocID="{D57E4E60-65C0-4B4E-BE33-55D47E86E371}" presName="rootComposite1" presStyleCnt="0"/>
      <dgm:spPr/>
    </dgm:pt>
    <dgm:pt modelId="{92E3711F-159E-436C-9CA0-8ACF7FAEA705}" type="pres">
      <dgm:prSet presAssocID="{D57E4E60-65C0-4B4E-BE33-55D47E86E371}" presName="rootText1" presStyleLbl="node0" presStyleIdx="0" presStyleCnt="1">
        <dgm:presLayoutVars>
          <dgm:chPref val="3"/>
        </dgm:presLayoutVars>
      </dgm:prSet>
      <dgm:spPr/>
    </dgm:pt>
    <dgm:pt modelId="{167C9FD7-A1C1-4A2A-9862-9CAF77E1C577}" type="pres">
      <dgm:prSet presAssocID="{D57E4E60-65C0-4B4E-BE33-55D47E86E371}" presName="rootConnector1" presStyleLbl="node1" presStyleIdx="0" presStyleCnt="0"/>
      <dgm:spPr/>
    </dgm:pt>
    <dgm:pt modelId="{A63376AB-3457-441F-8A79-87ADE7D85F94}" type="pres">
      <dgm:prSet presAssocID="{D57E4E60-65C0-4B4E-BE33-55D47E86E371}" presName="hierChild2" presStyleCnt="0"/>
      <dgm:spPr/>
    </dgm:pt>
    <dgm:pt modelId="{3EAE4B78-ACC1-4783-B8B5-DF71533909F4}" type="pres">
      <dgm:prSet presAssocID="{0ED6C681-AAD0-4528-AF38-60E40DA63F17}" presName="Name37" presStyleLbl="parChTrans1D2" presStyleIdx="0" presStyleCnt="1"/>
      <dgm:spPr/>
    </dgm:pt>
    <dgm:pt modelId="{CE5E6055-E7F8-431F-9977-ADDA533A817F}" type="pres">
      <dgm:prSet presAssocID="{BA5B1353-B6FC-487C-8625-FF660D242B79}" presName="hierRoot2" presStyleCnt="0">
        <dgm:presLayoutVars>
          <dgm:hierBranch val="init"/>
        </dgm:presLayoutVars>
      </dgm:prSet>
      <dgm:spPr/>
    </dgm:pt>
    <dgm:pt modelId="{CBD3485E-BA6F-4E8C-8C87-0E45CF0845CF}" type="pres">
      <dgm:prSet presAssocID="{BA5B1353-B6FC-487C-8625-FF660D242B79}" presName="rootComposite" presStyleCnt="0"/>
      <dgm:spPr/>
    </dgm:pt>
    <dgm:pt modelId="{3B6C8391-0EC9-42ED-B86C-3B53599D14AA}" type="pres">
      <dgm:prSet presAssocID="{BA5B1353-B6FC-487C-8625-FF660D242B79}" presName="rootText" presStyleLbl="node2" presStyleIdx="0" presStyleCnt="1">
        <dgm:presLayoutVars>
          <dgm:chPref val="3"/>
        </dgm:presLayoutVars>
      </dgm:prSet>
      <dgm:spPr/>
    </dgm:pt>
    <dgm:pt modelId="{D22B99F8-105E-479B-A6B3-DCED1329229A}" type="pres">
      <dgm:prSet presAssocID="{BA5B1353-B6FC-487C-8625-FF660D242B79}" presName="rootConnector" presStyleLbl="node2" presStyleIdx="0" presStyleCnt="1"/>
      <dgm:spPr/>
    </dgm:pt>
    <dgm:pt modelId="{E11A8452-0D03-44B7-8106-748993BD8BDA}" type="pres">
      <dgm:prSet presAssocID="{BA5B1353-B6FC-487C-8625-FF660D242B79}" presName="hierChild4" presStyleCnt="0"/>
      <dgm:spPr/>
    </dgm:pt>
    <dgm:pt modelId="{9636C9FE-7EC8-42F3-8FD3-99B8F0B4B958}" type="pres">
      <dgm:prSet presAssocID="{985E1FD6-7EC3-4B27-BD2D-2CF32DC36BC0}" presName="Name37" presStyleLbl="parChTrans1D3" presStyleIdx="0" presStyleCnt="3"/>
      <dgm:spPr/>
    </dgm:pt>
    <dgm:pt modelId="{AF986518-4C19-4C84-8E71-283341001389}" type="pres">
      <dgm:prSet presAssocID="{2015AA78-424F-48B9-B38A-82426A04ED3F}" presName="hierRoot2" presStyleCnt="0">
        <dgm:presLayoutVars>
          <dgm:hierBranch val="init"/>
        </dgm:presLayoutVars>
      </dgm:prSet>
      <dgm:spPr/>
    </dgm:pt>
    <dgm:pt modelId="{7CBB0740-3311-4285-BC1C-7C2C7222769B}" type="pres">
      <dgm:prSet presAssocID="{2015AA78-424F-48B9-B38A-82426A04ED3F}" presName="rootComposite" presStyleCnt="0"/>
      <dgm:spPr/>
    </dgm:pt>
    <dgm:pt modelId="{9839D5B8-32C8-458B-B0B5-F8D7CE19D5A9}" type="pres">
      <dgm:prSet presAssocID="{2015AA78-424F-48B9-B38A-82426A04ED3F}" presName="rootText" presStyleLbl="node3" presStyleIdx="0" presStyleCnt="3">
        <dgm:presLayoutVars>
          <dgm:chPref val="3"/>
        </dgm:presLayoutVars>
      </dgm:prSet>
      <dgm:spPr/>
    </dgm:pt>
    <dgm:pt modelId="{A4CA5A02-E010-495D-B998-4879A8BDA357}" type="pres">
      <dgm:prSet presAssocID="{2015AA78-424F-48B9-B38A-82426A04ED3F}" presName="rootConnector" presStyleLbl="node3" presStyleIdx="0" presStyleCnt="3"/>
      <dgm:spPr/>
    </dgm:pt>
    <dgm:pt modelId="{CEAFAFF8-F978-454B-8CC1-26E6100E3D68}" type="pres">
      <dgm:prSet presAssocID="{2015AA78-424F-48B9-B38A-82426A04ED3F}" presName="hierChild4" presStyleCnt="0"/>
      <dgm:spPr/>
    </dgm:pt>
    <dgm:pt modelId="{3BEEF2A3-0B24-4DED-8BFB-B5FE2E0ADAB9}" type="pres">
      <dgm:prSet presAssocID="{EB8E9084-A8EB-408D-9AC6-6C61C5C8D34A}" presName="Name37" presStyleLbl="parChTrans1D4" presStyleIdx="0" presStyleCnt="3"/>
      <dgm:spPr/>
    </dgm:pt>
    <dgm:pt modelId="{CA1B3F62-A5D8-4412-ABA0-755E6F9E9D82}" type="pres">
      <dgm:prSet presAssocID="{D698CBC6-598E-4DA7-91CE-9E97FD375F28}" presName="hierRoot2" presStyleCnt="0">
        <dgm:presLayoutVars>
          <dgm:hierBranch val="init"/>
        </dgm:presLayoutVars>
      </dgm:prSet>
      <dgm:spPr/>
    </dgm:pt>
    <dgm:pt modelId="{F0D849EE-D2E2-4952-8C8B-3CCDEFF08DC2}" type="pres">
      <dgm:prSet presAssocID="{D698CBC6-598E-4DA7-91CE-9E97FD375F28}" presName="rootComposite" presStyleCnt="0"/>
      <dgm:spPr/>
    </dgm:pt>
    <dgm:pt modelId="{791BC74E-80CD-4416-9D21-DD849FA9F34D}" type="pres">
      <dgm:prSet presAssocID="{D698CBC6-598E-4DA7-91CE-9E97FD375F28}" presName="rootText" presStyleLbl="node4" presStyleIdx="0" presStyleCnt="3">
        <dgm:presLayoutVars>
          <dgm:chPref val="3"/>
        </dgm:presLayoutVars>
      </dgm:prSet>
      <dgm:spPr/>
    </dgm:pt>
    <dgm:pt modelId="{C60ED27A-1083-4BE4-9BBB-B7408F1D3CC1}" type="pres">
      <dgm:prSet presAssocID="{D698CBC6-598E-4DA7-91CE-9E97FD375F28}" presName="rootConnector" presStyleLbl="node4" presStyleIdx="0" presStyleCnt="3"/>
      <dgm:spPr/>
    </dgm:pt>
    <dgm:pt modelId="{B903DCB6-EB0A-47E0-9C2F-48597A11B44E}" type="pres">
      <dgm:prSet presAssocID="{D698CBC6-598E-4DA7-91CE-9E97FD375F28}" presName="hierChild4" presStyleCnt="0"/>
      <dgm:spPr/>
    </dgm:pt>
    <dgm:pt modelId="{BC47C1FD-E784-4C7D-8B64-4CD55BB96404}" type="pres">
      <dgm:prSet presAssocID="{D698CBC6-598E-4DA7-91CE-9E97FD375F28}" presName="hierChild5" presStyleCnt="0"/>
      <dgm:spPr/>
    </dgm:pt>
    <dgm:pt modelId="{4461C5A8-B241-4C27-ABAE-8CB45A67F943}" type="pres">
      <dgm:prSet presAssocID="{2015AA78-424F-48B9-B38A-82426A04ED3F}" presName="hierChild5" presStyleCnt="0"/>
      <dgm:spPr/>
    </dgm:pt>
    <dgm:pt modelId="{F85242B4-AF69-40C8-A202-5F8FF5853A74}" type="pres">
      <dgm:prSet presAssocID="{EFA8753F-983F-406D-ACDD-B815E9764E78}" presName="Name37" presStyleLbl="parChTrans1D3" presStyleIdx="1" presStyleCnt="3"/>
      <dgm:spPr/>
    </dgm:pt>
    <dgm:pt modelId="{9ABE125A-7C2E-4845-B798-8D48B97C24D2}" type="pres">
      <dgm:prSet presAssocID="{770B13A7-8E91-4531-A623-3F31C1493B50}" presName="hierRoot2" presStyleCnt="0">
        <dgm:presLayoutVars>
          <dgm:hierBranch val="init"/>
        </dgm:presLayoutVars>
      </dgm:prSet>
      <dgm:spPr/>
    </dgm:pt>
    <dgm:pt modelId="{0BCA14A6-2B0C-4078-AE71-A4FB2FBE4A95}" type="pres">
      <dgm:prSet presAssocID="{770B13A7-8E91-4531-A623-3F31C1493B50}" presName="rootComposite" presStyleCnt="0"/>
      <dgm:spPr/>
    </dgm:pt>
    <dgm:pt modelId="{5D549352-22CE-4DB8-AF87-6AC0331A6C08}" type="pres">
      <dgm:prSet presAssocID="{770B13A7-8E91-4531-A623-3F31C1493B50}" presName="rootText" presStyleLbl="node3" presStyleIdx="1" presStyleCnt="3">
        <dgm:presLayoutVars>
          <dgm:chPref val="3"/>
        </dgm:presLayoutVars>
      </dgm:prSet>
      <dgm:spPr/>
    </dgm:pt>
    <dgm:pt modelId="{5624A3ED-A483-440C-A257-9D948D48C0AA}" type="pres">
      <dgm:prSet presAssocID="{770B13A7-8E91-4531-A623-3F31C1493B50}" presName="rootConnector" presStyleLbl="node3" presStyleIdx="1" presStyleCnt="3"/>
      <dgm:spPr/>
    </dgm:pt>
    <dgm:pt modelId="{E16E76CE-C74D-445A-86DC-9E349AF44975}" type="pres">
      <dgm:prSet presAssocID="{770B13A7-8E91-4531-A623-3F31C1493B50}" presName="hierChild4" presStyleCnt="0"/>
      <dgm:spPr/>
    </dgm:pt>
    <dgm:pt modelId="{B864B9F7-360F-4846-A9F0-BE9F59E7300D}" type="pres">
      <dgm:prSet presAssocID="{BA181776-93A0-41ED-AFE8-727EF4887562}" presName="Name37" presStyleLbl="parChTrans1D4" presStyleIdx="1" presStyleCnt="3"/>
      <dgm:spPr/>
    </dgm:pt>
    <dgm:pt modelId="{14A9DAB3-9D58-41CE-A414-FE15F51745B6}" type="pres">
      <dgm:prSet presAssocID="{CA12DF1A-05E4-45E9-A570-47ECB1B1CFA7}" presName="hierRoot2" presStyleCnt="0">
        <dgm:presLayoutVars>
          <dgm:hierBranch val="init"/>
        </dgm:presLayoutVars>
      </dgm:prSet>
      <dgm:spPr/>
    </dgm:pt>
    <dgm:pt modelId="{05566C09-3DC6-4EFA-B07A-86D09AAF19E3}" type="pres">
      <dgm:prSet presAssocID="{CA12DF1A-05E4-45E9-A570-47ECB1B1CFA7}" presName="rootComposite" presStyleCnt="0"/>
      <dgm:spPr/>
    </dgm:pt>
    <dgm:pt modelId="{AB16ABE8-9E8B-4625-ABDF-34D35F6869B2}" type="pres">
      <dgm:prSet presAssocID="{CA12DF1A-05E4-45E9-A570-47ECB1B1CFA7}" presName="rootText" presStyleLbl="node4" presStyleIdx="1" presStyleCnt="3">
        <dgm:presLayoutVars>
          <dgm:chPref val="3"/>
        </dgm:presLayoutVars>
      </dgm:prSet>
      <dgm:spPr/>
    </dgm:pt>
    <dgm:pt modelId="{D649F13D-A0B8-422D-B3FA-77CF6B7245A6}" type="pres">
      <dgm:prSet presAssocID="{CA12DF1A-05E4-45E9-A570-47ECB1B1CFA7}" presName="rootConnector" presStyleLbl="node4" presStyleIdx="1" presStyleCnt="3"/>
      <dgm:spPr/>
    </dgm:pt>
    <dgm:pt modelId="{A6FFAD20-A1C9-424E-B0DC-E697AE08A223}" type="pres">
      <dgm:prSet presAssocID="{CA12DF1A-05E4-45E9-A570-47ECB1B1CFA7}" presName="hierChild4" presStyleCnt="0"/>
      <dgm:spPr/>
    </dgm:pt>
    <dgm:pt modelId="{BCD61A03-BCC3-4388-BCA0-68D0E090ECD6}" type="pres">
      <dgm:prSet presAssocID="{CA12DF1A-05E4-45E9-A570-47ECB1B1CFA7}" presName="hierChild5" presStyleCnt="0"/>
      <dgm:spPr/>
    </dgm:pt>
    <dgm:pt modelId="{4E451716-A71C-4864-A19D-DBB2F36DD68D}" type="pres">
      <dgm:prSet presAssocID="{770B13A7-8E91-4531-A623-3F31C1493B50}" presName="hierChild5" presStyleCnt="0"/>
      <dgm:spPr/>
    </dgm:pt>
    <dgm:pt modelId="{45354FB1-0A20-4ABB-AB50-360A3B9C85D7}" type="pres">
      <dgm:prSet presAssocID="{0113D264-559D-4ECE-9EE2-23B89920EE5F}" presName="Name37" presStyleLbl="parChTrans1D3" presStyleIdx="2" presStyleCnt="3"/>
      <dgm:spPr/>
    </dgm:pt>
    <dgm:pt modelId="{41CAE297-9E1E-49CF-9924-AACEADCE152E}" type="pres">
      <dgm:prSet presAssocID="{30008858-C41C-4C37-982A-D8350644CD2A}" presName="hierRoot2" presStyleCnt="0">
        <dgm:presLayoutVars>
          <dgm:hierBranch val="init"/>
        </dgm:presLayoutVars>
      </dgm:prSet>
      <dgm:spPr/>
    </dgm:pt>
    <dgm:pt modelId="{8A6E7D8D-79DD-40ED-A8D4-68EB16C0028A}" type="pres">
      <dgm:prSet presAssocID="{30008858-C41C-4C37-982A-D8350644CD2A}" presName="rootComposite" presStyleCnt="0"/>
      <dgm:spPr/>
    </dgm:pt>
    <dgm:pt modelId="{525724A4-D00C-4DA8-B4CE-6A8013F7C50D}" type="pres">
      <dgm:prSet presAssocID="{30008858-C41C-4C37-982A-D8350644CD2A}" presName="rootText" presStyleLbl="node3" presStyleIdx="2" presStyleCnt="3">
        <dgm:presLayoutVars>
          <dgm:chPref val="3"/>
        </dgm:presLayoutVars>
      </dgm:prSet>
      <dgm:spPr/>
    </dgm:pt>
    <dgm:pt modelId="{63EA1192-C5E8-4724-BAF5-C6CB13527081}" type="pres">
      <dgm:prSet presAssocID="{30008858-C41C-4C37-982A-D8350644CD2A}" presName="rootConnector" presStyleLbl="node3" presStyleIdx="2" presStyleCnt="3"/>
      <dgm:spPr/>
    </dgm:pt>
    <dgm:pt modelId="{4E346A3C-DFBF-44D4-91FE-E76B8539FB0B}" type="pres">
      <dgm:prSet presAssocID="{30008858-C41C-4C37-982A-D8350644CD2A}" presName="hierChild4" presStyleCnt="0"/>
      <dgm:spPr/>
    </dgm:pt>
    <dgm:pt modelId="{52CBE03C-6946-4570-BBA4-474AAD699C57}" type="pres">
      <dgm:prSet presAssocID="{63414483-BD76-44A8-8278-42D529A6CA41}" presName="Name37" presStyleLbl="parChTrans1D4" presStyleIdx="2" presStyleCnt="3"/>
      <dgm:spPr/>
    </dgm:pt>
    <dgm:pt modelId="{AFD94AAD-1566-4E03-96B7-BA0C6BA4EA30}" type="pres">
      <dgm:prSet presAssocID="{E3C1C4BA-F05E-4B57-9FA3-A1902B062300}" presName="hierRoot2" presStyleCnt="0">
        <dgm:presLayoutVars>
          <dgm:hierBranch val="init"/>
        </dgm:presLayoutVars>
      </dgm:prSet>
      <dgm:spPr/>
    </dgm:pt>
    <dgm:pt modelId="{D54E9B42-E751-4B12-A067-A74090D7293D}" type="pres">
      <dgm:prSet presAssocID="{E3C1C4BA-F05E-4B57-9FA3-A1902B062300}" presName="rootComposite" presStyleCnt="0"/>
      <dgm:spPr/>
    </dgm:pt>
    <dgm:pt modelId="{90E4117E-3D3B-4239-80BF-03A494C28EEA}" type="pres">
      <dgm:prSet presAssocID="{E3C1C4BA-F05E-4B57-9FA3-A1902B062300}" presName="rootText" presStyleLbl="node4" presStyleIdx="2" presStyleCnt="3">
        <dgm:presLayoutVars>
          <dgm:chPref val="3"/>
        </dgm:presLayoutVars>
      </dgm:prSet>
      <dgm:spPr/>
    </dgm:pt>
    <dgm:pt modelId="{8AF1EB5E-B0D5-4C6D-8A11-DBF04BFD00DF}" type="pres">
      <dgm:prSet presAssocID="{E3C1C4BA-F05E-4B57-9FA3-A1902B062300}" presName="rootConnector" presStyleLbl="node4" presStyleIdx="2" presStyleCnt="3"/>
      <dgm:spPr/>
    </dgm:pt>
    <dgm:pt modelId="{B6C0DCB3-4901-4B08-A09C-C49F82ECD919}" type="pres">
      <dgm:prSet presAssocID="{E3C1C4BA-F05E-4B57-9FA3-A1902B062300}" presName="hierChild4" presStyleCnt="0"/>
      <dgm:spPr/>
    </dgm:pt>
    <dgm:pt modelId="{E27C3265-76EC-4B24-AB07-B9583C33E9D5}" type="pres">
      <dgm:prSet presAssocID="{E3C1C4BA-F05E-4B57-9FA3-A1902B062300}" presName="hierChild5" presStyleCnt="0"/>
      <dgm:spPr/>
    </dgm:pt>
    <dgm:pt modelId="{EE661CBC-D37D-458B-8673-4C0D62F782D3}" type="pres">
      <dgm:prSet presAssocID="{30008858-C41C-4C37-982A-D8350644CD2A}" presName="hierChild5" presStyleCnt="0"/>
      <dgm:spPr/>
    </dgm:pt>
    <dgm:pt modelId="{6714045B-741B-4CB1-86B0-9F9761BD3CA4}" type="pres">
      <dgm:prSet presAssocID="{BA5B1353-B6FC-487C-8625-FF660D242B79}" presName="hierChild5" presStyleCnt="0"/>
      <dgm:spPr/>
    </dgm:pt>
    <dgm:pt modelId="{81F2EC21-E390-42CD-B664-213A7B51E51A}" type="pres">
      <dgm:prSet presAssocID="{D57E4E60-65C0-4B4E-BE33-55D47E86E371}" presName="hierChild3" presStyleCnt="0"/>
      <dgm:spPr/>
    </dgm:pt>
  </dgm:ptLst>
  <dgm:cxnLst>
    <dgm:cxn modelId="{42265C05-B93B-4999-BEEA-0E4711153F69}" srcId="{80BB89B7-912D-46DF-80DD-31571CAEDC20}" destId="{D57E4E60-65C0-4B4E-BE33-55D47E86E371}" srcOrd="0" destOrd="0" parTransId="{FDAEC916-274C-443D-8C73-3474C1C13203}" sibTransId="{9CB64297-ED56-4842-9535-CBC11166787A}"/>
    <dgm:cxn modelId="{A33AC11B-07C8-4074-8DA8-D9E700DFF6C0}" type="presOf" srcId="{CA12DF1A-05E4-45E9-A570-47ECB1B1CFA7}" destId="{D649F13D-A0B8-422D-B3FA-77CF6B7245A6}" srcOrd="1" destOrd="0" presId="urn:microsoft.com/office/officeart/2005/8/layout/orgChart1"/>
    <dgm:cxn modelId="{E69A2D1E-5BA6-44DD-AED3-6A367DBAAA94}" srcId="{BA5B1353-B6FC-487C-8625-FF660D242B79}" destId="{770B13A7-8E91-4531-A623-3F31C1493B50}" srcOrd="1" destOrd="0" parTransId="{EFA8753F-983F-406D-ACDD-B815E9764E78}" sibTransId="{B70A16D1-AD1B-4E4D-ADC6-D52A9FB2767C}"/>
    <dgm:cxn modelId="{86873525-9935-4AE0-BF16-CE9C202082EE}" srcId="{BA5B1353-B6FC-487C-8625-FF660D242B79}" destId="{30008858-C41C-4C37-982A-D8350644CD2A}" srcOrd="2" destOrd="0" parTransId="{0113D264-559D-4ECE-9EE2-23B89920EE5F}" sibTransId="{B09C412E-275D-4247-9C85-2BEB9B615553}"/>
    <dgm:cxn modelId="{DF6ACC26-EB3E-4EDC-BB83-D3EF84460B35}" type="presOf" srcId="{770B13A7-8E91-4531-A623-3F31C1493B50}" destId="{5624A3ED-A483-440C-A257-9D948D48C0AA}" srcOrd="1" destOrd="0" presId="urn:microsoft.com/office/officeart/2005/8/layout/orgChart1"/>
    <dgm:cxn modelId="{6A040337-105F-49E5-A1C7-86B7062369D0}" type="presOf" srcId="{770B13A7-8E91-4531-A623-3F31C1493B50}" destId="{5D549352-22CE-4DB8-AF87-6AC0331A6C08}" srcOrd="0" destOrd="0" presId="urn:microsoft.com/office/officeart/2005/8/layout/orgChart1"/>
    <dgm:cxn modelId="{86BF7E38-FFCA-4089-80B3-562CFCFB0B9F}" type="presOf" srcId="{30008858-C41C-4C37-982A-D8350644CD2A}" destId="{63EA1192-C5E8-4724-BAF5-C6CB13527081}" srcOrd="1" destOrd="0" presId="urn:microsoft.com/office/officeart/2005/8/layout/orgChart1"/>
    <dgm:cxn modelId="{139A3340-D67D-4564-8EC5-00B461C57DAB}" type="presOf" srcId="{2015AA78-424F-48B9-B38A-82426A04ED3F}" destId="{A4CA5A02-E010-495D-B998-4879A8BDA357}" srcOrd="1" destOrd="0" presId="urn:microsoft.com/office/officeart/2005/8/layout/orgChart1"/>
    <dgm:cxn modelId="{FB7A855C-6919-4DA3-86EC-48D324298523}" srcId="{2015AA78-424F-48B9-B38A-82426A04ED3F}" destId="{D698CBC6-598E-4DA7-91CE-9E97FD375F28}" srcOrd="0" destOrd="0" parTransId="{EB8E9084-A8EB-408D-9AC6-6C61C5C8D34A}" sibTransId="{D7FDE3FA-8D36-443C-80CF-24D6E4FD87DD}"/>
    <dgm:cxn modelId="{C8D97947-B0A7-4ED0-AF42-496F7C3CBB5B}" type="presOf" srcId="{BA181776-93A0-41ED-AFE8-727EF4887562}" destId="{B864B9F7-360F-4846-A9F0-BE9F59E7300D}" srcOrd="0" destOrd="0" presId="urn:microsoft.com/office/officeart/2005/8/layout/orgChart1"/>
    <dgm:cxn modelId="{0CAC8447-AF29-4462-8D06-2339C32AD18D}" type="presOf" srcId="{D57E4E60-65C0-4B4E-BE33-55D47E86E371}" destId="{167C9FD7-A1C1-4A2A-9862-9CAF77E1C577}" srcOrd="1" destOrd="0" presId="urn:microsoft.com/office/officeart/2005/8/layout/orgChart1"/>
    <dgm:cxn modelId="{799DCF47-8A30-4BF8-830D-B5B160D67EFE}" type="presOf" srcId="{80BB89B7-912D-46DF-80DD-31571CAEDC20}" destId="{9B1BB07B-8ED7-464E-B020-2C307D10717E}" srcOrd="0" destOrd="0" presId="urn:microsoft.com/office/officeart/2005/8/layout/orgChart1"/>
    <dgm:cxn modelId="{16656B6A-8235-4CF0-A473-E9E51A01D708}" type="presOf" srcId="{E3C1C4BA-F05E-4B57-9FA3-A1902B062300}" destId="{90E4117E-3D3B-4239-80BF-03A494C28EEA}" srcOrd="0" destOrd="0" presId="urn:microsoft.com/office/officeart/2005/8/layout/orgChart1"/>
    <dgm:cxn modelId="{D182016B-C801-49A5-BF5E-1BE72DB1D74D}" type="presOf" srcId="{BA5B1353-B6FC-487C-8625-FF660D242B79}" destId="{D22B99F8-105E-479B-A6B3-DCED1329229A}" srcOrd="1" destOrd="0" presId="urn:microsoft.com/office/officeart/2005/8/layout/orgChart1"/>
    <dgm:cxn modelId="{4C7E9584-FD2D-4912-BE4C-121491118242}" type="presOf" srcId="{30008858-C41C-4C37-982A-D8350644CD2A}" destId="{525724A4-D00C-4DA8-B4CE-6A8013F7C50D}" srcOrd="0" destOrd="0" presId="urn:microsoft.com/office/officeart/2005/8/layout/orgChart1"/>
    <dgm:cxn modelId="{110E0185-239E-4BCD-A608-A19601881D53}" srcId="{D57E4E60-65C0-4B4E-BE33-55D47E86E371}" destId="{BA5B1353-B6FC-487C-8625-FF660D242B79}" srcOrd="0" destOrd="0" parTransId="{0ED6C681-AAD0-4528-AF38-60E40DA63F17}" sibTransId="{C6805A25-C762-4E50-92E1-9FEB44DA00D8}"/>
    <dgm:cxn modelId="{83D3928B-1330-4424-8CBF-42F79502B296}" type="presOf" srcId="{BA5B1353-B6FC-487C-8625-FF660D242B79}" destId="{3B6C8391-0EC9-42ED-B86C-3B53599D14AA}" srcOrd="0" destOrd="0" presId="urn:microsoft.com/office/officeart/2005/8/layout/orgChart1"/>
    <dgm:cxn modelId="{F0E70396-414E-4DCB-958B-AE09EC12728F}" type="presOf" srcId="{D698CBC6-598E-4DA7-91CE-9E97FD375F28}" destId="{791BC74E-80CD-4416-9D21-DD849FA9F34D}" srcOrd="0" destOrd="0" presId="urn:microsoft.com/office/officeart/2005/8/layout/orgChart1"/>
    <dgm:cxn modelId="{956DAFAD-9B1C-4295-9C25-067DA56FE808}" type="presOf" srcId="{2015AA78-424F-48B9-B38A-82426A04ED3F}" destId="{9839D5B8-32C8-458B-B0B5-F8D7CE19D5A9}" srcOrd="0" destOrd="0" presId="urn:microsoft.com/office/officeart/2005/8/layout/orgChart1"/>
    <dgm:cxn modelId="{317942AE-248F-4D26-B4A8-1E6EE9EBA61C}" type="presOf" srcId="{63414483-BD76-44A8-8278-42D529A6CA41}" destId="{52CBE03C-6946-4570-BBA4-474AAD699C57}" srcOrd="0" destOrd="0" presId="urn:microsoft.com/office/officeart/2005/8/layout/orgChart1"/>
    <dgm:cxn modelId="{7EB1E4AE-6498-4BFE-AAB8-D3B92522C3B1}" type="presOf" srcId="{E3C1C4BA-F05E-4B57-9FA3-A1902B062300}" destId="{8AF1EB5E-B0D5-4C6D-8A11-DBF04BFD00DF}" srcOrd="1" destOrd="0" presId="urn:microsoft.com/office/officeart/2005/8/layout/orgChart1"/>
    <dgm:cxn modelId="{B857F4B3-39E1-4793-B8A8-982FDAD31BE0}" srcId="{770B13A7-8E91-4531-A623-3F31C1493B50}" destId="{CA12DF1A-05E4-45E9-A570-47ECB1B1CFA7}" srcOrd="0" destOrd="0" parTransId="{BA181776-93A0-41ED-AFE8-727EF4887562}" sibTransId="{B0A91115-E848-4E10-9C63-C31751A4E858}"/>
    <dgm:cxn modelId="{AFF78AB4-A586-47C8-B834-C785820DDC85}" type="presOf" srcId="{EB8E9084-A8EB-408D-9AC6-6C61C5C8D34A}" destId="{3BEEF2A3-0B24-4DED-8BFB-B5FE2E0ADAB9}" srcOrd="0" destOrd="0" presId="urn:microsoft.com/office/officeart/2005/8/layout/orgChart1"/>
    <dgm:cxn modelId="{87D7AEC0-EB02-4AFC-9018-B0860A9E87FE}" srcId="{BA5B1353-B6FC-487C-8625-FF660D242B79}" destId="{2015AA78-424F-48B9-B38A-82426A04ED3F}" srcOrd="0" destOrd="0" parTransId="{985E1FD6-7EC3-4B27-BD2D-2CF32DC36BC0}" sibTransId="{1918EBCA-6248-47CE-8615-B2E0551FF3FE}"/>
    <dgm:cxn modelId="{E4B5EFC0-58DA-4060-803B-E775DDADD610}" type="presOf" srcId="{CA12DF1A-05E4-45E9-A570-47ECB1B1CFA7}" destId="{AB16ABE8-9E8B-4625-ABDF-34D35F6869B2}" srcOrd="0" destOrd="0" presId="urn:microsoft.com/office/officeart/2005/8/layout/orgChart1"/>
    <dgm:cxn modelId="{18F668C5-83C5-4AE4-A09E-AA755FFC6B7D}" type="presOf" srcId="{D57E4E60-65C0-4B4E-BE33-55D47E86E371}" destId="{92E3711F-159E-436C-9CA0-8ACF7FAEA705}" srcOrd="0" destOrd="0" presId="urn:microsoft.com/office/officeart/2005/8/layout/orgChart1"/>
    <dgm:cxn modelId="{E53E70C7-152A-4B10-BD05-560B86A2D1DC}" srcId="{30008858-C41C-4C37-982A-D8350644CD2A}" destId="{E3C1C4BA-F05E-4B57-9FA3-A1902B062300}" srcOrd="0" destOrd="0" parTransId="{63414483-BD76-44A8-8278-42D529A6CA41}" sibTransId="{308ACA13-C457-4AD3-9508-2588EF32898E}"/>
    <dgm:cxn modelId="{0FBD16D1-EC6E-41E2-A1A6-F2E15C970013}" type="presOf" srcId="{0ED6C681-AAD0-4528-AF38-60E40DA63F17}" destId="{3EAE4B78-ACC1-4783-B8B5-DF71533909F4}" srcOrd="0" destOrd="0" presId="urn:microsoft.com/office/officeart/2005/8/layout/orgChart1"/>
    <dgm:cxn modelId="{AF505FD1-148F-4D80-939D-B18BBE6E7A73}" type="presOf" srcId="{985E1FD6-7EC3-4B27-BD2D-2CF32DC36BC0}" destId="{9636C9FE-7EC8-42F3-8FD3-99B8F0B4B958}" srcOrd="0" destOrd="0" presId="urn:microsoft.com/office/officeart/2005/8/layout/orgChart1"/>
    <dgm:cxn modelId="{E0B02ED7-BB5A-4F95-ADBE-94F979892AE3}" type="presOf" srcId="{D698CBC6-598E-4DA7-91CE-9E97FD375F28}" destId="{C60ED27A-1083-4BE4-9BBB-B7408F1D3CC1}" srcOrd="1" destOrd="0" presId="urn:microsoft.com/office/officeart/2005/8/layout/orgChart1"/>
    <dgm:cxn modelId="{83793DDA-3754-453C-839A-4A1848CDF813}" type="presOf" srcId="{0113D264-559D-4ECE-9EE2-23B89920EE5F}" destId="{45354FB1-0A20-4ABB-AB50-360A3B9C85D7}" srcOrd="0" destOrd="0" presId="urn:microsoft.com/office/officeart/2005/8/layout/orgChart1"/>
    <dgm:cxn modelId="{E6BF27F8-2E60-4B3D-B5D5-E673887460E0}" type="presOf" srcId="{EFA8753F-983F-406D-ACDD-B815E9764E78}" destId="{F85242B4-AF69-40C8-A202-5F8FF5853A74}" srcOrd="0" destOrd="0" presId="urn:microsoft.com/office/officeart/2005/8/layout/orgChart1"/>
    <dgm:cxn modelId="{4B943957-3EA6-4204-A998-FB764742C4A7}" type="presParOf" srcId="{9B1BB07B-8ED7-464E-B020-2C307D10717E}" destId="{F75C97EC-5582-490E-8B07-F52CB8C0BE4F}" srcOrd="0" destOrd="0" presId="urn:microsoft.com/office/officeart/2005/8/layout/orgChart1"/>
    <dgm:cxn modelId="{3726620E-49A8-4A90-915D-3B24DE62D907}" type="presParOf" srcId="{F75C97EC-5582-490E-8B07-F52CB8C0BE4F}" destId="{884DA962-E68F-4A6B-B141-ED908B790CD1}" srcOrd="0" destOrd="0" presId="urn:microsoft.com/office/officeart/2005/8/layout/orgChart1"/>
    <dgm:cxn modelId="{A1CA8024-7BB4-4FAB-B147-502EA7CBCDBF}" type="presParOf" srcId="{884DA962-E68F-4A6B-B141-ED908B790CD1}" destId="{92E3711F-159E-436C-9CA0-8ACF7FAEA705}" srcOrd="0" destOrd="0" presId="urn:microsoft.com/office/officeart/2005/8/layout/orgChart1"/>
    <dgm:cxn modelId="{128AAD07-1751-4B58-8C83-494DC6F163B4}" type="presParOf" srcId="{884DA962-E68F-4A6B-B141-ED908B790CD1}" destId="{167C9FD7-A1C1-4A2A-9862-9CAF77E1C577}" srcOrd="1" destOrd="0" presId="urn:microsoft.com/office/officeart/2005/8/layout/orgChart1"/>
    <dgm:cxn modelId="{3D7217F0-1D36-49B2-B360-DCB230616889}" type="presParOf" srcId="{F75C97EC-5582-490E-8B07-F52CB8C0BE4F}" destId="{A63376AB-3457-441F-8A79-87ADE7D85F94}" srcOrd="1" destOrd="0" presId="urn:microsoft.com/office/officeart/2005/8/layout/orgChart1"/>
    <dgm:cxn modelId="{8E6D87DF-D4ED-47F8-8F2D-BF4F4F739189}" type="presParOf" srcId="{A63376AB-3457-441F-8A79-87ADE7D85F94}" destId="{3EAE4B78-ACC1-4783-B8B5-DF71533909F4}" srcOrd="0" destOrd="0" presId="urn:microsoft.com/office/officeart/2005/8/layout/orgChart1"/>
    <dgm:cxn modelId="{11E0AAA7-0C9D-4BDD-AA21-7DF799C11790}" type="presParOf" srcId="{A63376AB-3457-441F-8A79-87ADE7D85F94}" destId="{CE5E6055-E7F8-431F-9977-ADDA533A817F}" srcOrd="1" destOrd="0" presId="urn:microsoft.com/office/officeart/2005/8/layout/orgChart1"/>
    <dgm:cxn modelId="{F17D9382-3FD2-414A-94AB-5B1C535DCC52}" type="presParOf" srcId="{CE5E6055-E7F8-431F-9977-ADDA533A817F}" destId="{CBD3485E-BA6F-4E8C-8C87-0E45CF0845CF}" srcOrd="0" destOrd="0" presId="urn:microsoft.com/office/officeart/2005/8/layout/orgChart1"/>
    <dgm:cxn modelId="{C356A09F-9CE6-454D-8ADE-B82405277A1D}" type="presParOf" srcId="{CBD3485E-BA6F-4E8C-8C87-0E45CF0845CF}" destId="{3B6C8391-0EC9-42ED-B86C-3B53599D14AA}" srcOrd="0" destOrd="0" presId="urn:microsoft.com/office/officeart/2005/8/layout/orgChart1"/>
    <dgm:cxn modelId="{70596B44-D3A3-40AD-AB1A-650349AE9873}" type="presParOf" srcId="{CBD3485E-BA6F-4E8C-8C87-0E45CF0845CF}" destId="{D22B99F8-105E-479B-A6B3-DCED1329229A}" srcOrd="1" destOrd="0" presId="urn:microsoft.com/office/officeart/2005/8/layout/orgChart1"/>
    <dgm:cxn modelId="{3A530BB7-C880-441A-90B6-2898D17F964F}" type="presParOf" srcId="{CE5E6055-E7F8-431F-9977-ADDA533A817F}" destId="{E11A8452-0D03-44B7-8106-748993BD8BDA}" srcOrd="1" destOrd="0" presId="urn:microsoft.com/office/officeart/2005/8/layout/orgChart1"/>
    <dgm:cxn modelId="{CDE66DDD-38AE-4BB5-BB2F-B0B2E76BA06D}" type="presParOf" srcId="{E11A8452-0D03-44B7-8106-748993BD8BDA}" destId="{9636C9FE-7EC8-42F3-8FD3-99B8F0B4B958}" srcOrd="0" destOrd="0" presId="urn:microsoft.com/office/officeart/2005/8/layout/orgChart1"/>
    <dgm:cxn modelId="{1877646F-670F-47D9-A042-4BB5857D074F}" type="presParOf" srcId="{E11A8452-0D03-44B7-8106-748993BD8BDA}" destId="{AF986518-4C19-4C84-8E71-283341001389}" srcOrd="1" destOrd="0" presId="urn:microsoft.com/office/officeart/2005/8/layout/orgChart1"/>
    <dgm:cxn modelId="{FE4B4F73-1C19-43F9-8ECC-6583043D2CBB}" type="presParOf" srcId="{AF986518-4C19-4C84-8E71-283341001389}" destId="{7CBB0740-3311-4285-BC1C-7C2C7222769B}" srcOrd="0" destOrd="0" presId="urn:microsoft.com/office/officeart/2005/8/layout/orgChart1"/>
    <dgm:cxn modelId="{ADD34CDE-E63F-4503-B7F5-699652923912}" type="presParOf" srcId="{7CBB0740-3311-4285-BC1C-7C2C7222769B}" destId="{9839D5B8-32C8-458B-B0B5-F8D7CE19D5A9}" srcOrd="0" destOrd="0" presId="urn:microsoft.com/office/officeart/2005/8/layout/orgChart1"/>
    <dgm:cxn modelId="{2FB4D8CE-D589-4EB7-8E93-15C301037FF7}" type="presParOf" srcId="{7CBB0740-3311-4285-BC1C-7C2C7222769B}" destId="{A4CA5A02-E010-495D-B998-4879A8BDA357}" srcOrd="1" destOrd="0" presId="urn:microsoft.com/office/officeart/2005/8/layout/orgChart1"/>
    <dgm:cxn modelId="{E03EFF8E-CD36-46E0-B40D-E818A1AB76FE}" type="presParOf" srcId="{AF986518-4C19-4C84-8E71-283341001389}" destId="{CEAFAFF8-F978-454B-8CC1-26E6100E3D68}" srcOrd="1" destOrd="0" presId="urn:microsoft.com/office/officeart/2005/8/layout/orgChart1"/>
    <dgm:cxn modelId="{B0C2C592-1927-4A2D-AF8A-5688484AE35D}" type="presParOf" srcId="{CEAFAFF8-F978-454B-8CC1-26E6100E3D68}" destId="{3BEEF2A3-0B24-4DED-8BFB-B5FE2E0ADAB9}" srcOrd="0" destOrd="0" presId="urn:microsoft.com/office/officeart/2005/8/layout/orgChart1"/>
    <dgm:cxn modelId="{6CA4643D-2D12-4256-BAF2-12DD0AC07199}" type="presParOf" srcId="{CEAFAFF8-F978-454B-8CC1-26E6100E3D68}" destId="{CA1B3F62-A5D8-4412-ABA0-755E6F9E9D82}" srcOrd="1" destOrd="0" presId="urn:microsoft.com/office/officeart/2005/8/layout/orgChart1"/>
    <dgm:cxn modelId="{738C3E83-FCE7-4892-808D-DE1619534126}" type="presParOf" srcId="{CA1B3F62-A5D8-4412-ABA0-755E6F9E9D82}" destId="{F0D849EE-D2E2-4952-8C8B-3CCDEFF08DC2}" srcOrd="0" destOrd="0" presId="urn:microsoft.com/office/officeart/2005/8/layout/orgChart1"/>
    <dgm:cxn modelId="{1ABFE248-53F1-4781-ACB8-771A0C14A15E}" type="presParOf" srcId="{F0D849EE-D2E2-4952-8C8B-3CCDEFF08DC2}" destId="{791BC74E-80CD-4416-9D21-DD849FA9F34D}" srcOrd="0" destOrd="0" presId="urn:microsoft.com/office/officeart/2005/8/layout/orgChart1"/>
    <dgm:cxn modelId="{71544417-5D94-4835-8AE8-830ED70F4B73}" type="presParOf" srcId="{F0D849EE-D2E2-4952-8C8B-3CCDEFF08DC2}" destId="{C60ED27A-1083-4BE4-9BBB-B7408F1D3CC1}" srcOrd="1" destOrd="0" presId="urn:microsoft.com/office/officeart/2005/8/layout/orgChart1"/>
    <dgm:cxn modelId="{D181D16B-465D-4973-94B1-89348A2097B6}" type="presParOf" srcId="{CA1B3F62-A5D8-4412-ABA0-755E6F9E9D82}" destId="{B903DCB6-EB0A-47E0-9C2F-48597A11B44E}" srcOrd="1" destOrd="0" presId="urn:microsoft.com/office/officeart/2005/8/layout/orgChart1"/>
    <dgm:cxn modelId="{3CB3B78F-6F57-4D24-8B01-BFF78E7E000F}" type="presParOf" srcId="{CA1B3F62-A5D8-4412-ABA0-755E6F9E9D82}" destId="{BC47C1FD-E784-4C7D-8B64-4CD55BB96404}" srcOrd="2" destOrd="0" presId="urn:microsoft.com/office/officeart/2005/8/layout/orgChart1"/>
    <dgm:cxn modelId="{40FB2DEB-7D32-4150-962A-F05FA90B9886}" type="presParOf" srcId="{AF986518-4C19-4C84-8E71-283341001389}" destId="{4461C5A8-B241-4C27-ABAE-8CB45A67F943}" srcOrd="2" destOrd="0" presId="urn:microsoft.com/office/officeart/2005/8/layout/orgChart1"/>
    <dgm:cxn modelId="{F62F1BFC-526C-4E12-8AC1-9B49E2BDD28C}" type="presParOf" srcId="{E11A8452-0D03-44B7-8106-748993BD8BDA}" destId="{F85242B4-AF69-40C8-A202-5F8FF5853A74}" srcOrd="2" destOrd="0" presId="urn:microsoft.com/office/officeart/2005/8/layout/orgChart1"/>
    <dgm:cxn modelId="{FC4C7E71-AF7B-4ADD-8193-C1860F468F43}" type="presParOf" srcId="{E11A8452-0D03-44B7-8106-748993BD8BDA}" destId="{9ABE125A-7C2E-4845-B798-8D48B97C24D2}" srcOrd="3" destOrd="0" presId="urn:microsoft.com/office/officeart/2005/8/layout/orgChart1"/>
    <dgm:cxn modelId="{7E84F07C-3851-41CA-9771-207CB086F32B}" type="presParOf" srcId="{9ABE125A-7C2E-4845-B798-8D48B97C24D2}" destId="{0BCA14A6-2B0C-4078-AE71-A4FB2FBE4A95}" srcOrd="0" destOrd="0" presId="urn:microsoft.com/office/officeart/2005/8/layout/orgChart1"/>
    <dgm:cxn modelId="{F3CAD3C0-251C-400A-B975-348BCE135B91}" type="presParOf" srcId="{0BCA14A6-2B0C-4078-AE71-A4FB2FBE4A95}" destId="{5D549352-22CE-4DB8-AF87-6AC0331A6C08}" srcOrd="0" destOrd="0" presId="urn:microsoft.com/office/officeart/2005/8/layout/orgChart1"/>
    <dgm:cxn modelId="{7F58C1C0-35F5-41A2-A199-134BBEFBBF01}" type="presParOf" srcId="{0BCA14A6-2B0C-4078-AE71-A4FB2FBE4A95}" destId="{5624A3ED-A483-440C-A257-9D948D48C0AA}" srcOrd="1" destOrd="0" presId="urn:microsoft.com/office/officeart/2005/8/layout/orgChart1"/>
    <dgm:cxn modelId="{31AB5D96-F09A-464A-AF3F-CBEAED1BF60F}" type="presParOf" srcId="{9ABE125A-7C2E-4845-B798-8D48B97C24D2}" destId="{E16E76CE-C74D-445A-86DC-9E349AF44975}" srcOrd="1" destOrd="0" presId="urn:microsoft.com/office/officeart/2005/8/layout/orgChart1"/>
    <dgm:cxn modelId="{07B8C1F0-80AA-4A0E-A1CB-D936A6930D2B}" type="presParOf" srcId="{E16E76CE-C74D-445A-86DC-9E349AF44975}" destId="{B864B9F7-360F-4846-A9F0-BE9F59E7300D}" srcOrd="0" destOrd="0" presId="urn:microsoft.com/office/officeart/2005/8/layout/orgChart1"/>
    <dgm:cxn modelId="{AE2E8CAE-83E3-4F8C-B049-266C423F4F20}" type="presParOf" srcId="{E16E76CE-C74D-445A-86DC-9E349AF44975}" destId="{14A9DAB3-9D58-41CE-A414-FE15F51745B6}" srcOrd="1" destOrd="0" presId="urn:microsoft.com/office/officeart/2005/8/layout/orgChart1"/>
    <dgm:cxn modelId="{1B5044B8-1388-4352-BFD1-8E2DE86893BF}" type="presParOf" srcId="{14A9DAB3-9D58-41CE-A414-FE15F51745B6}" destId="{05566C09-3DC6-4EFA-B07A-86D09AAF19E3}" srcOrd="0" destOrd="0" presId="urn:microsoft.com/office/officeart/2005/8/layout/orgChart1"/>
    <dgm:cxn modelId="{FDB2E574-B71F-4876-B1ED-24EC171ACBC6}" type="presParOf" srcId="{05566C09-3DC6-4EFA-B07A-86D09AAF19E3}" destId="{AB16ABE8-9E8B-4625-ABDF-34D35F6869B2}" srcOrd="0" destOrd="0" presId="urn:microsoft.com/office/officeart/2005/8/layout/orgChart1"/>
    <dgm:cxn modelId="{8DA16132-4C8A-4905-94FD-B89E4E6E9EF7}" type="presParOf" srcId="{05566C09-3DC6-4EFA-B07A-86D09AAF19E3}" destId="{D649F13D-A0B8-422D-B3FA-77CF6B7245A6}" srcOrd="1" destOrd="0" presId="urn:microsoft.com/office/officeart/2005/8/layout/orgChart1"/>
    <dgm:cxn modelId="{2D705D21-29DB-4C24-AFBE-FE76211645E2}" type="presParOf" srcId="{14A9DAB3-9D58-41CE-A414-FE15F51745B6}" destId="{A6FFAD20-A1C9-424E-B0DC-E697AE08A223}" srcOrd="1" destOrd="0" presId="urn:microsoft.com/office/officeart/2005/8/layout/orgChart1"/>
    <dgm:cxn modelId="{6A50CEC6-057E-46C0-9E7B-985268803908}" type="presParOf" srcId="{14A9DAB3-9D58-41CE-A414-FE15F51745B6}" destId="{BCD61A03-BCC3-4388-BCA0-68D0E090ECD6}" srcOrd="2" destOrd="0" presId="urn:microsoft.com/office/officeart/2005/8/layout/orgChart1"/>
    <dgm:cxn modelId="{866CDCB8-AC61-43EF-AF07-1637399672E3}" type="presParOf" srcId="{9ABE125A-7C2E-4845-B798-8D48B97C24D2}" destId="{4E451716-A71C-4864-A19D-DBB2F36DD68D}" srcOrd="2" destOrd="0" presId="urn:microsoft.com/office/officeart/2005/8/layout/orgChart1"/>
    <dgm:cxn modelId="{1A7395F6-931A-40B4-94C7-123345700CE4}" type="presParOf" srcId="{E11A8452-0D03-44B7-8106-748993BD8BDA}" destId="{45354FB1-0A20-4ABB-AB50-360A3B9C85D7}" srcOrd="4" destOrd="0" presId="urn:microsoft.com/office/officeart/2005/8/layout/orgChart1"/>
    <dgm:cxn modelId="{B931A012-8143-4F1F-AC71-8CFDDD02327C}" type="presParOf" srcId="{E11A8452-0D03-44B7-8106-748993BD8BDA}" destId="{41CAE297-9E1E-49CF-9924-AACEADCE152E}" srcOrd="5" destOrd="0" presId="urn:microsoft.com/office/officeart/2005/8/layout/orgChart1"/>
    <dgm:cxn modelId="{9AE57E1F-8A0E-49D9-BE51-5D534470B759}" type="presParOf" srcId="{41CAE297-9E1E-49CF-9924-AACEADCE152E}" destId="{8A6E7D8D-79DD-40ED-A8D4-68EB16C0028A}" srcOrd="0" destOrd="0" presId="urn:microsoft.com/office/officeart/2005/8/layout/orgChart1"/>
    <dgm:cxn modelId="{6ED15B54-93F4-4089-99AD-5EE3518513B5}" type="presParOf" srcId="{8A6E7D8D-79DD-40ED-A8D4-68EB16C0028A}" destId="{525724A4-D00C-4DA8-B4CE-6A8013F7C50D}" srcOrd="0" destOrd="0" presId="urn:microsoft.com/office/officeart/2005/8/layout/orgChart1"/>
    <dgm:cxn modelId="{38EAC7CB-E08A-44C9-8C56-3F69C949E024}" type="presParOf" srcId="{8A6E7D8D-79DD-40ED-A8D4-68EB16C0028A}" destId="{63EA1192-C5E8-4724-BAF5-C6CB13527081}" srcOrd="1" destOrd="0" presId="urn:microsoft.com/office/officeart/2005/8/layout/orgChart1"/>
    <dgm:cxn modelId="{4AD8A41B-FBA4-430E-B083-FA6D2980B425}" type="presParOf" srcId="{41CAE297-9E1E-49CF-9924-AACEADCE152E}" destId="{4E346A3C-DFBF-44D4-91FE-E76B8539FB0B}" srcOrd="1" destOrd="0" presId="urn:microsoft.com/office/officeart/2005/8/layout/orgChart1"/>
    <dgm:cxn modelId="{1BB63D1C-F3E3-4CB4-8544-7E817A5FF1E1}" type="presParOf" srcId="{4E346A3C-DFBF-44D4-91FE-E76B8539FB0B}" destId="{52CBE03C-6946-4570-BBA4-474AAD699C57}" srcOrd="0" destOrd="0" presId="urn:microsoft.com/office/officeart/2005/8/layout/orgChart1"/>
    <dgm:cxn modelId="{0F5E96CA-0EED-4840-9672-9043D39C8C6B}" type="presParOf" srcId="{4E346A3C-DFBF-44D4-91FE-E76B8539FB0B}" destId="{AFD94AAD-1566-4E03-96B7-BA0C6BA4EA30}" srcOrd="1" destOrd="0" presId="urn:microsoft.com/office/officeart/2005/8/layout/orgChart1"/>
    <dgm:cxn modelId="{E18E1C6B-9D05-4E10-93D0-2A5EB0A03609}" type="presParOf" srcId="{AFD94AAD-1566-4E03-96B7-BA0C6BA4EA30}" destId="{D54E9B42-E751-4B12-A067-A74090D7293D}" srcOrd="0" destOrd="0" presId="urn:microsoft.com/office/officeart/2005/8/layout/orgChart1"/>
    <dgm:cxn modelId="{5DA6CE35-13C9-4DC9-BCB7-842764DDE9B1}" type="presParOf" srcId="{D54E9B42-E751-4B12-A067-A74090D7293D}" destId="{90E4117E-3D3B-4239-80BF-03A494C28EEA}" srcOrd="0" destOrd="0" presId="urn:microsoft.com/office/officeart/2005/8/layout/orgChart1"/>
    <dgm:cxn modelId="{39CC09C2-6D58-4992-AAE8-C2CEE4777A80}" type="presParOf" srcId="{D54E9B42-E751-4B12-A067-A74090D7293D}" destId="{8AF1EB5E-B0D5-4C6D-8A11-DBF04BFD00DF}" srcOrd="1" destOrd="0" presId="urn:microsoft.com/office/officeart/2005/8/layout/orgChart1"/>
    <dgm:cxn modelId="{9E16DEC7-1C07-4FAA-88D2-A7E45139253F}" type="presParOf" srcId="{AFD94AAD-1566-4E03-96B7-BA0C6BA4EA30}" destId="{B6C0DCB3-4901-4B08-A09C-C49F82ECD919}" srcOrd="1" destOrd="0" presId="urn:microsoft.com/office/officeart/2005/8/layout/orgChart1"/>
    <dgm:cxn modelId="{32D30654-7BAA-4119-9225-0983E01D5BCD}" type="presParOf" srcId="{AFD94AAD-1566-4E03-96B7-BA0C6BA4EA30}" destId="{E27C3265-76EC-4B24-AB07-B9583C33E9D5}" srcOrd="2" destOrd="0" presId="urn:microsoft.com/office/officeart/2005/8/layout/orgChart1"/>
    <dgm:cxn modelId="{2C3661E3-5A7E-40AE-807B-B38CDE47EC2C}" type="presParOf" srcId="{41CAE297-9E1E-49CF-9924-AACEADCE152E}" destId="{EE661CBC-D37D-458B-8673-4C0D62F782D3}" srcOrd="2" destOrd="0" presId="urn:microsoft.com/office/officeart/2005/8/layout/orgChart1"/>
    <dgm:cxn modelId="{56D6684C-E776-49F8-B690-5542050CAE38}" type="presParOf" srcId="{CE5E6055-E7F8-431F-9977-ADDA533A817F}" destId="{6714045B-741B-4CB1-86B0-9F9761BD3CA4}" srcOrd="2" destOrd="0" presId="urn:microsoft.com/office/officeart/2005/8/layout/orgChart1"/>
    <dgm:cxn modelId="{FA287514-B8A2-4383-9DB8-32265C6DB063}" type="presParOf" srcId="{F75C97EC-5582-490E-8B07-F52CB8C0BE4F}" destId="{81F2EC21-E390-42CD-B664-213A7B51E51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BE03C-6946-4570-BBA4-474AAD699C57}">
      <dsp:nvSpPr>
        <dsp:cNvPr id="0" name=""/>
        <dsp:cNvSpPr/>
      </dsp:nvSpPr>
      <dsp:spPr>
        <a:xfrm>
          <a:off x="3617788" y="2708934"/>
          <a:ext cx="211479" cy="648537"/>
        </a:xfrm>
        <a:custGeom>
          <a:avLst/>
          <a:gdLst/>
          <a:ahLst/>
          <a:cxnLst/>
          <a:rect l="0" t="0" r="0" b="0"/>
          <a:pathLst>
            <a:path>
              <a:moveTo>
                <a:pt x="0" y="0"/>
              </a:moveTo>
              <a:lnTo>
                <a:pt x="0" y="648537"/>
              </a:lnTo>
              <a:lnTo>
                <a:pt x="211479" y="6485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354FB1-0A20-4ABB-AB50-360A3B9C85D7}">
      <dsp:nvSpPr>
        <dsp:cNvPr id="0" name=""/>
        <dsp:cNvSpPr/>
      </dsp:nvSpPr>
      <dsp:spPr>
        <a:xfrm>
          <a:off x="2475799" y="1707931"/>
          <a:ext cx="1705934" cy="296071"/>
        </a:xfrm>
        <a:custGeom>
          <a:avLst/>
          <a:gdLst/>
          <a:ahLst/>
          <a:cxnLst/>
          <a:rect l="0" t="0" r="0" b="0"/>
          <a:pathLst>
            <a:path>
              <a:moveTo>
                <a:pt x="0" y="0"/>
              </a:moveTo>
              <a:lnTo>
                <a:pt x="0" y="148035"/>
              </a:lnTo>
              <a:lnTo>
                <a:pt x="1705934" y="148035"/>
              </a:lnTo>
              <a:lnTo>
                <a:pt x="1705934" y="296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64B9F7-360F-4846-A9F0-BE9F59E7300D}">
      <dsp:nvSpPr>
        <dsp:cNvPr id="0" name=""/>
        <dsp:cNvSpPr/>
      </dsp:nvSpPr>
      <dsp:spPr>
        <a:xfrm>
          <a:off x="1911854" y="2708934"/>
          <a:ext cx="211479" cy="648537"/>
        </a:xfrm>
        <a:custGeom>
          <a:avLst/>
          <a:gdLst/>
          <a:ahLst/>
          <a:cxnLst/>
          <a:rect l="0" t="0" r="0" b="0"/>
          <a:pathLst>
            <a:path>
              <a:moveTo>
                <a:pt x="0" y="0"/>
              </a:moveTo>
              <a:lnTo>
                <a:pt x="0" y="648537"/>
              </a:lnTo>
              <a:lnTo>
                <a:pt x="211479" y="6485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5242B4-AF69-40C8-A202-5F8FF5853A74}">
      <dsp:nvSpPr>
        <dsp:cNvPr id="0" name=""/>
        <dsp:cNvSpPr/>
      </dsp:nvSpPr>
      <dsp:spPr>
        <a:xfrm>
          <a:off x="2430079" y="1707931"/>
          <a:ext cx="91440" cy="296071"/>
        </a:xfrm>
        <a:custGeom>
          <a:avLst/>
          <a:gdLst/>
          <a:ahLst/>
          <a:cxnLst/>
          <a:rect l="0" t="0" r="0" b="0"/>
          <a:pathLst>
            <a:path>
              <a:moveTo>
                <a:pt x="45720" y="0"/>
              </a:moveTo>
              <a:lnTo>
                <a:pt x="45720" y="296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EEF2A3-0B24-4DED-8BFB-B5FE2E0ADAB9}">
      <dsp:nvSpPr>
        <dsp:cNvPr id="0" name=""/>
        <dsp:cNvSpPr/>
      </dsp:nvSpPr>
      <dsp:spPr>
        <a:xfrm>
          <a:off x="205919" y="2708934"/>
          <a:ext cx="211479" cy="648537"/>
        </a:xfrm>
        <a:custGeom>
          <a:avLst/>
          <a:gdLst/>
          <a:ahLst/>
          <a:cxnLst/>
          <a:rect l="0" t="0" r="0" b="0"/>
          <a:pathLst>
            <a:path>
              <a:moveTo>
                <a:pt x="0" y="0"/>
              </a:moveTo>
              <a:lnTo>
                <a:pt x="0" y="648537"/>
              </a:lnTo>
              <a:lnTo>
                <a:pt x="211479" y="6485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36C9FE-7EC8-42F3-8FD3-99B8F0B4B958}">
      <dsp:nvSpPr>
        <dsp:cNvPr id="0" name=""/>
        <dsp:cNvSpPr/>
      </dsp:nvSpPr>
      <dsp:spPr>
        <a:xfrm>
          <a:off x="769864" y="1707931"/>
          <a:ext cx="1705934" cy="296071"/>
        </a:xfrm>
        <a:custGeom>
          <a:avLst/>
          <a:gdLst/>
          <a:ahLst/>
          <a:cxnLst/>
          <a:rect l="0" t="0" r="0" b="0"/>
          <a:pathLst>
            <a:path>
              <a:moveTo>
                <a:pt x="1705934" y="0"/>
              </a:moveTo>
              <a:lnTo>
                <a:pt x="1705934" y="148035"/>
              </a:lnTo>
              <a:lnTo>
                <a:pt x="0" y="148035"/>
              </a:lnTo>
              <a:lnTo>
                <a:pt x="0" y="2960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AE4B78-ACC1-4783-B8B5-DF71533909F4}">
      <dsp:nvSpPr>
        <dsp:cNvPr id="0" name=""/>
        <dsp:cNvSpPr/>
      </dsp:nvSpPr>
      <dsp:spPr>
        <a:xfrm>
          <a:off x="2430079" y="706928"/>
          <a:ext cx="91440" cy="296071"/>
        </a:xfrm>
        <a:custGeom>
          <a:avLst/>
          <a:gdLst/>
          <a:ahLst/>
          <a:cxnLst/>
          <a:rect l="0" t="0" r="0" b="0"/>
          <a:pathLst>
            <a:path>
              <a:moveTo>
                <a:pt x="45720" y="0"/>
              </a:moveTo>
              <a:lnTo>
                <a:pt x="45720" y="2960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E3711F-159E-436C-9CA0-8ACF7FAEA705}">
      <dsp:nvSpPr>
        <dsp:cNvPr id="0" name=""/>
        <dsp:cNvSpPr/>
      </dsp:nvSpPr>
      <dsp:spPr>
        <a:xfrm>
          <a:off x="1770867" y="1997"/>
          <a:ext cx="1409863" cy="704931"/>
        </a:xfrm>
        <a:prstGeom prst="rect">
          <a:avLst/>
        </a:prstGeom>
        <a:solidFill>
          <a:srgbClr val="FFC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TWK Lausanne 350" panose="02000503040000020004" pitchFamily="50" charset="0"/>
            </a:rPr>
            <a:t>Head of Housing</a:t>
          </a:r>
        </a:p>
      </dsp:txBody>
      <dsp:txXfrm>
        <a:off x="1770867" y="1997"/>
        <a:ext cx="1409863" cy="704931"/>
      </dsp:txXfrm>
    </dsp:sp>
    <dsp:sp modelId="{3B6C8391-0EC9-42ED-B86C-3B53599D14AA}">
      <dsp:nvSpPr>
        <dsp:cNvPr id="0" name=""/>
        <dsp:cNvSpPr/>
      </dsp:nvSpPr>
      <dsp:spPr>
        <a:xfrm>
          <a:off x="1770867" y="1003000"/>
          <a:ext cx="1409863" cy="704931"/>
        </a:xfrm>
        <a:prstGeom prst="rect">
          <a:avLst/>
        </a:prstGeom>
        <a:solidFill>
          <a:schemeClr val="accent6">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TWK Lausanne 350" panose="02000503040000020004" pitchFamily="50" charset="0"/>
            </a:rPr>
            <a:t>Housing Services Manager</a:t>
          </a:r>
        </a:p>
      </dsp:txBody>
      <dsp:txXfrm>
        <a:off x="1770867" y="1003000"/>
        <a:ext cx="1409863" cy="704931"/>
      </dsp:txXfrm>
    </dsp:sp>
    <dsp:sp modelId="{9839D5B8-32C8-458B-B0B5-F8D7CE19D5A9}">
      <dsp:nvSpPr>
        <dsp:cNvPr id="0" name=""/>
        <dsp:cNvSpPr/>
      </dsp:nvSpPr>
      <dsp:spPr>
        <a:xfrm>
          <a:off x="64933" y="2004003"/>
          <a:ext cx="1409863" cy="704931"/>
        </a:xfrm>
        <a:prstGeom prst="rect">
          <a:avLst/>
        </a:prstGeom>
        <a:solidFill>
          <a:srgbClr val="FFC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TWK Lausanne 350" panose="02000503040000020004" pitchFamily="50" charset="0"/>
            </a:rPr>
            <a:t>Housing Team Lead x 3</a:t>
          </a:r>
        </a:p>
      </dsp:txBody>
      <dsp:txXfrm>
        <a:off x="64933" y="2004003"/>
        <a:ext cx="1409863" cy="704931"/>
      </dsp:txXfrm>
    </dsp:sp>
    <dsp:sp modelId="{791BC74E-80CD-4416-9D21-DD849FA9F34D}">
      <dsp:nvSpPr>
        <dsp:cNvPr id="0" name=""/>
        <dsp:cNvSpPr/>
      </dsp:nvSpPr>
      <dsp:spPr>
        <a:xfrm>
          <a:off x="417398" y="3005006"/>
          <a:ext cx="1409863" cy="704931"/>
        </a:xfrm>
        <a:prstGeom prst="rect">
          <a:avLst/>
        </a:prstGeom>
        <a:solidFill>
          <a:srgbClr val="FFC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TWK Lausanne 350" panose="02000503040000020004" pitchFamily="50" charset="0"/>
            </a:rPr>
            <a:t>Tenant Liaison Worker Teams</a:t>
          </a:r>
        </a:p>
      </dsp:txBody>
      <dsp:txXfrm>
        <a:off x="417398" y="3005006"/>
        <a:ext cx="1409863" cy="704931"/>
      </dsp:txXfrm>
    </dsp:sp>
    <dsp:sp modelId="{5D549352-22CE-4DB8-AF87-6AC0331A6C08}">
      <dsp:nvSpPr>
        <dsp:cNvPr id="0" name=""/>
        <dsp:cNvSpPr/>
      </dsp:nvSpPr>
      <dsp:spPr>
        <a:xfrm>
          <a:off x="1770867" y="2004003"/>
          <a:ext cx="1409863" cy="704931"/>
        </a:xfrm>
        <a:prstGeom prst="rect">
          <a:avLst/>
        </a:prstGeom>
        <a:solidFill>
          <a:srgbClr val="FFC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TWK Lausanne 350" panose="02000503040000020004" pitchFamily="50" charset="0"/>
            </a:rPr>
            <a:t>Service Manager x 1</a:t>
          </a:r>
        </a:p>
      </dsp:txBody>
      <dsp:txXfrm>
        <a:off x="1770867" y="2004003"/>
        <a:ext cx="1409863" cy="704931"/>
      </dsp:txXfrm>
    </dsp:sp>
    <dsp:sp modelId="{AB16ABE8-9E8B-4625-ABDF-34D35F6869B2}">
      <dsp:nvSpPr>
        <dsp:cNvPr id="0" name=""/>
        <dsp:cNvSpPr/>
      </dsp:nvSpPr>
      <dsp:spPr>
        <a:xfrm>
          <a:off x="2123333" y="3005006"/>
          <a:ext cx="1409863" cy="704931"/>
        </a:xfrm>
        <a:prstGeom prst="rect">
          <a:avLst/>
        </a:prstGeom>
        <a:solidFill>
          <a:srgbClr val="FFC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TWK Lausanne 350" panose="02000503040000020004" pitchFamily="50" charset="0"/>
            </a:rPr>
            <a:t>Help to Rent Team </a:t>
          </a:r>
        </a:p>
      </dsp:txBody>
      <dsp:txXfrm>
        <a:off x="2123333" y="3005006"/>
        <a:ext cx="1409863" cy="704931"/>
      </dsp:txXfrm>
    </dsp:sp>
    <dsp:sp modelId="{525724A4-D00C-4DA8-B4CE-6A8013F7C50D}">
      <dsp:nvSpPr>
        <dsp:cNvPr id="0" name=""/>
        <dsp:cNvSpPr/>
      </dsp:nvSpPr>
      <dsp:spPr>
        <a:xfrm>
          <a:off x="3476802" y="2004003"/>
          <a:ext cx="1409863" cy="704931"/>
        </a:xfrm>
        <a:prstGeom prst="rect">
          <a:avLst/>
        </a:prstGeom>
        <a:solidFill>
          <a:srgbClr val="FFC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TWK Lausanne 350" panose="02000503040000020004" pitchFamily="50" charset="0"/>
            </a:rPr>
            <a:t>Housing Administration Supervisor x 1</a:t>
          </a:r>
        </a:p>
      </dsp:txBody>
      <dsp:txXfrm>
        <a:off x="3476802" y="2004003"/>
        <a:ext cx="1409863" cy="704931"/>
      </dsp:txXfrm>
    </dsp:sp>
    <dsp:sp modelId="{90E4117E-3D3B-4239-80BF-03A494C28EEA}">
      <dsp:nvSpPr>
        <dsp:cNvPr id="0" name=""/>
        <dsp:cNvSpPr/>
      </dsp:nvSpPr>
      <dsp:spPr>
        <a:xfrm>
          <a:off x="3829268" y="3005006"/>
          <a:ext cx="1409863" cy="704931"/>
        </a:xfrm>
        <a:prstGeom prst="rect">
          <a:avLst/>
        </a:prstGeom>
        <a:solidFill>
          <a:srgbClr val="FFC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TWK Lausanne 350" panose="02000503040000020004" pitchFamily="50" charset="0"/>
            </a:rPr>
            <a:t>Administration Team </a:t>
          </a:r>
        </a:p>
      </dsp:txBody>
      <dsp:txXfrm>
        <a:off x="3829268" y="3005006"/>
        <a:ext cx="1409863" cy="70493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01/10/2025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10/1/2025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10/1/2025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Housing Services Manager</a:t>
            </a:r>
            <a:br>
              <a:rPr lang="en-US" sz="4400" dirty="0">
                <a:latin typeface="Tiempos Headline Regular" panose="02020503060303060403" pitchFamily="18" charset="0"/>
              </a:rPr>
            </a:br>
            <a:r>
              <a:rPr lang="en-US" sz="1800" dirty="0">
                <a:latin typeface="TWK Lausanne 350" panose="02000503040000020004" pitchFamily="50" charset="0"/>
              </a:rPr>
              <a:t>(September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9761A68D-287A-394E-D864-3FD67A4CF92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FB2EC26-88B3-E78E-6DE6-B5B790FFDB40}"/>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9DE1ADC3-14FC-B95F-9D4A-F4131A819D94}"/>
              </a:ext>
            </a:extLst>
          </p:cNvPr>
          <p:cNvSpPr txBox="1"/>
          <p:nvPr/>
        </p:nvSpPr>
        <p:spPr>
          <a:xfrm>
            <a:off x="737986" y="1075430"/>
            <a:ext cx="10716028" cy="4967129"/>
          </a:xfrm>
          <a:prstGeom prst="rect">
            <a:avLst/>
          </a:prstGeom>
          <a:noFill/>
        </p:spPr>
        <p:txBody>
          <a:bodyPr wrap="square">
            <a:spAutoFit/>
          </a:bodyPr>
          <a:lstStyle/>
          <a:p>
            <a:pPr marL="342900" indent="-342900">
              <a:lnSpc>
                <a:spcPct val="107000"/>
              </a:lnSpc>
              <a:spcAft>
                <a:spcPts val="800"/>
              </a:spcAft>
              <a:buFont typeface="+mj-lt"/>
              <a:buAutoNum type="arabicPeriod" startAt="5"/>
            </a:pPr>
            <a:r>
              <a:rPr lang="en-GB" sz="1200" b="1" dirty="0">
                <a:latin typeface="TWK Lausanne 350" panose="02000503040000020004" pitchFamily="50" charset="0"/>
                <a:ea typeface="Calibri" panose="020F0502020204030204" pitchFamily="34" charset="0"/>
                <a:cs typeface="Times New Roman" panose="02020603050405020304" pitchFamily="18" charset="0"/>
              </a:rPr>
              <a:t>Compliance </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Responsible for upholding the tenancy standards in line with Glasgow City Council’s letting standards and maintaining these standards across all tenure types</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Register with any required government bodies and ensure membership is updated and any attributed costs are paid for</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Ensure that all required reports, returns and documentation are up to date, submitted and complete</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Ensure that landlords maintain and upkeep tenancies in line with their lease responsibilities and requirements</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Maintain control of all Help to Rent arrangements and corresponding deposit-based bonds</a:t>
            </a:r>
          </a:p>
          <a:p>
            <a:pPr marL="457200">
              <a:lnSpc>
                <a:spcPct val="107000"/>
              </a:lnSpc>
              <a:spcAft>
                <a:spcPts val="800"/>
              </a:spcAft>
            </a:pPr>
            <a:r>
              <a:rPr lang="en-GB" sz="1200" dirty="0">
                <a:latin typeface="TWK Lausanne 350" panose="02000503040000020004" pitchFamily="50" charset="0"/>
                <a:ea typeface="Calibri" panose="020F0502020204030204" pitchFamily="34" charset="0"/>
                <a:cs typeface="Times New Roman" panose="02020603050405020304" pitchFamily="18" charset="0"/>
              </a:rPr>
              <a:t> </a:t>
            </a:r>
          </a:p>
          <a:p>
            <a:pPr marL="342900" indent="-342900">
              <a:lnSpc>
                <a:spcPct val="107000"/>
              </a:lnSpc>
              <a:spcAft>
                <a:spcPts val="800"/>
              </a:spcAft>
              <a:buFont typeface="+mj-lt"/>
              <a:buAutoNum type="arabicPeriod" startAt="6"/>
            </a:pPr>
            <a:r>
              <a:rPr lang="en-GB" sz="1200" b="1" dirty="0">
                <a:latin typeface="TWK Lausanne 350" panose="02000503040000020004" pitchFamily="50" charset="0"/>
                <a:ea typeface="Calibri" panose="020F0502020204030204" pitchFamily="34" charset="0"/>
                <a:cs typeface="Times New Roman" panose="02020603050405020304" pitchFamily="18" charset="0"/>
              </a:rPr>
              <a:t>External stakeholders</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285750" lvl="0" indent="-28575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 Develop strong working partnerships with external agencies, promoting Right There’s work</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Day to day working partnership with key commissioners involved in service review and reporting</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Represent Right There to other agencies or services including Local Authorities, Social Work, Housing Services and other relevant services</a:t>
            </a:r>
            <a:r>
              <a:rPr lang="en-GB" sz="1200" b="1" dirty="0">
                <a:latin typeface="TWK Lausanne 350" panose="02000503040000020004" pitchFamily="50" charset="0"/>
                <a:ea typeface="Calibri" panose="020F0502020204030204" pitchFamily="34" charset="0"/>
                <a:cs typeface="Times New Roman" panose="02020603050405020304" pitchFamily="18" charset="0"/>
              </a:rPr>
              <a:t> </a:t>
            </a:r>
            <a:r>
              <a:rPr lang="en-GB" sz="1200" dirty="0">
                <a:latin typeface="TWK Lausanne 350" panose="02000503040000020004" pitchFamily="50" charset="0"/>
                <a:ea typeface="Calibri" panose="020F0502020204030204" pitchFamily="34" charset="0"/>
                <a:cs typeface="Times New Roman" panose="02020603050405020304" pitchFamily="18" charset="0"/>
              </a:rPr>
              <a:t>and bodies</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Take the lead in programme</a:t>
            </a:r>
            <a:r>
              <a:rPr lang="en-GB" sz="1200" strike="sngStrike" dirty="0">
                <a:latin typeface="TWK Lausanne 350" panose="02000503040000020004" pitchFamily="50" charset="0"/>
                <a:ea typeface="Calibri" panose="020F0502020204030204" pitchFamily="34" charset="0"/>
                <a:cs typeface="Times New Roman" panose="02020603050405020304" pitchFamily="18" charset="0"/>
              </a:rPr>
              <a:t> </a:t>
            </a:r>
            <a:r>
              <a:rPr lang="en-GB" sz="1200" dirty="0">
                <a:latin typeface="TWK Lausanne 350" panose="02000503040000020004" pitchFamily="50" charset="0"/>
                <a:ea typeface="Calibri" panose="020F0502020204030204" pitchFamily="34" charset="0"/>
                <a:cs typeface="Times New Roman" panose="02020603050405020304" pitchFamily="18" charset="0"/>
              </a:rPr>
              <a:t>delivery matters as it applies to all housing management provision, maintaining positive working relations with external stakeholders</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Work closely with landlords and/or letting agents across all aspects of tenancy related business, including repairs, voids, tenancy matters</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Support relationships and partner with private rented landlords taking part in Right There’s Help to Rent activities, initially across Glasgow (with scope to grow)</a:t>
            </a:r>
          </a:p>
        </p:txBody>
      </p:sp>
    </p:spTree>
    <p:extLst>
      <p:ext uri="{BB962C8B-B14F-4D97-AF65-F5344CB8AC3E}">
        <p14:creationId xmlns:p14="http://schemas.microsoft.com/office/powerpoint/2010/main" val="3185734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999AC-3CF9-E1FC-28E3-AE3D1ACE619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A38F2EC-9B33-6E9B-6A22-80DEB1C24D86}"/>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0863FDFC-AA1F-EF36-2B39-E62F5A56A8EE}"/>
              </a:ext>
            </a:extLst>
          </p:cNvPr>
          <p:cNvSpPr txBox="1"/>
          <p:nvPr/>
        </p:nvSpPr>
        <p:spPr>
          <a:xfrm>
            <a:off x="737986" y="1075430"/>
            <a:ext cx="10716028" cy="2075183"/>
          </a:xfrm>
          <a:prstGeom prst="rect">
            <a:avLst/>
          </a:prstGeom>
          <a:noFill/>
        </p:spPr>
        <p:txBody>
          <a:bodyPr wrap="square">
            <a:spAutoFit/>
          </a:bodyPr>
          <a:lstStyle/>
          <a:p>
            <a:pPr marL="342900" indent="-342900">
              <a:lnSpc>
                <a:spcPct val="107000"/>
              </a:lnSpc>
              <a:spcAft>
                <a:spcPts val="800"/>
              </a:spcAft>
              <a:buFont typeface="+mj-lt"/>
              <a:buAutoNum type="arabicPeriod" startAt="7"/>
            </a:pPr>
            <a:r>
              <a:rPr lang="en-GB" sz="1200" b="1" dirty="0">
                <a:latin typeface="TWK Lausanne 350" panose="02000503040000020004" pitchFamily="50" charset="0"/>
                <a:ea typeface="Calibri" panose="020F0502020204030204" pitchFamily="34" charset="0"/>
                <a:cs typeface="Times New Roman" panose="02020603050405020304" pitchFamily="18" charset="0"/>
              </a:rPr>
              <a:t>Finance and Resource Management</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Support</a:t>
            </a:r>
            <a:r>
              <a:rPr lang="en-GB" sz="1200" dirty="0">
                <a:solidFill>
                  <a:srgbClr val="FF0000"/>
                </a:solidFill>
                <a:latin typeface="TWK Lausanne 350" panose="02000503040000020004" pitchFamily="50" charset="0"/>
                <a:ea typeface="Calibri" panose="020F0502020204030204" pitchFamily="34" charset="0"/>
                <a:cs typeface="Times New Roman" panose="02020603050405020304" pitchFamily="18" charset="0"/>
              </a:rPr>
              <a:t> </a:t>
            </a:r>
            <a:r>
              <a:rPr lang="en-GB" sz="1200" dirty="0">
                <a:latin typeface="TWK Lausanne 350" panose="02000503040000020004" pitchFamily="50" charset="0"/>
                <a:ea typeface="Calibri" panose="020F0502020204030204" pitchFamily="34" charset="0"/>
                <a:cs typeface="Times New Roman" panose="02020603050405020304" pitchFamily="18" charset="0"/>
              </a:rPr>
              <a:t>the compiling and associated management of approved annual  budgets </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Manage said budgets for all aspects of Short-Term Housing and Help to Rent programmes. </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Ensure services  operate within financial parameters and targets</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Lead and peer support staff in their understanding and responsibilities in development of budgets and managing resources</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Responsible for identifying and securing local grant and associated funds that supports activities within services</a:t>
            </a:r>
            <a:r>
              <a:rPr lang="en-US" sz="1200" kern="0" dirty="0">
                <a:solidFill>
                  <a:srgbClr val="000000"/>
                </a:solidFill>
                <a:latin typeface="TWK Lausanne 350" panose="02000503040000020004" pitchFamily="50" charset="0"/>
                <a:ea typeface="Calibri" panose="020F0502020204030204" pitchFamily="34" charset="0"/>
                <a:cs typeface="Times New Roman" panose="02020603050405020304" pitchFamily="18" charset="0"/>
              </a:rPr>
              <a:t> where agreed with Head of Housing. </a:t>
            </a:r>
          </a:p>
          <a:p>
            <a:pPr marL="342900" indent="-342900">
              <a:lnSpc>
                <a:spcPct val="107000"/>
              </a:lnSpc>
              <a:spcAft>
                <a:spcPts val="800"/>
              </a:spcAft>
              <a:buFont typeface="+mj-lt"/>
              <a:buAutoNum type="arabicPeriod" startAt="5"/>
            </a:pP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6559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39"/>
            <a:ext cx="5724524" cy="3708708"/>
          </a:xfrm>
          <a:prstGeom prst="rect">
            <a:avLst/>
          </a:prstGeom>
          <a:noFill/>
        </p:spPr>
        <p:txBody>
          <a:bodyPr wrap="square" rtlCol="0">
            <a:spAutoFit/>
          </a:bodyPr>
          <a:lstStyle/>
          <a:p>
            <a:pPr marL="285750" indent="-285750">
              <a:lnSpc>
                <a:spcPct val="100000"/>
              </a:lnSpc>
              <a:spcBef>
                <a:spcPts val="0"/>
              </a:spcBef>
              <a:spcAft>
                <a:spcPts val="600"/>
              </a:spcAft>
              <a:buFont typeface="Wingdings" panose="05000000000000000000" pitchFamily="2" charset="2"/>
              <a:buChar char="ü"/>
            </a:pPr>
            <a:r>
              <a:rPr lang="en-GB" sz="1200" dirty="0">
                <a:latin typeface="TWK Lausanne 350" panose="02000503040000020004" pitchFamily="50" charset="0"/>
                <a:ea typeface="Arial" panose="020B0604020202020204" pitchFamily="34" charset="0"/>
              </a:rPr>
              <a:t>Qualification in Housing and/or Property Management</a:t>
            </a:r>
          </a:p>
          <a:p>
            <a:pPr marL="285750" marR="6858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Knowledge</a:t>
            </a:r>
            <a:r>
              <a:rPr lang="en-GB" sz="1200" spc="13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of</a:t>
            </a:r>
            <a:r>
              <a:rPr lang="en-GB" sz="1200" spc="13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current</a:t>
            </a:r>
            <a:r>
              <a:rPr lang="en-GB" sz="1200" spc="13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relevant</a:t>
            </a:r>
            <a:r>
              <a:rPr lang="en-GB" sz="1200" spc="14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legislation,</a:t>
            </a:r>
            <a:r>
              <a:rPr lang="en-GB" sz="1200" spc="14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policies</a:t>
            </a:r>
            <a:r>
              <a:rPr lang="en-GB" sz="1200" spc="14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and</a:t>
            </a:r>
            <a:r>
              <a:rPr lang="en-GB" sz="1200" spc="12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strategies</a:t>
            </a:r>
            <a:r>
              <a:rPr lang="en-GB" sz="1200" spc="13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relating</a:t>
            </a:r>
            <a:r>
              <a:rPr lang="en-GB" sz="1200" spc="13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to </a:t>
            </a:r>
            <a:r>
              <a:rPr lang="en-GB" sz="1200" spc="-26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housing and homelessness</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Proven</a:t>
            </a:r>
            <a:r>
              <a:rPr lang="en-GB" sz="1200" spc="-2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track</a:t>
            </a:r>
            <a:r>
              <a:rPr lang="en-GB" sz="1200" spc="-1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record</a:t>
            </a:r>
            <a:r>
              <a:rPr lang="en-GB" sz="1200" spc="-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in</a:t>
            </a:r>
            <a:r>
              <a:rPr lang="en-GB" sz="1200" spc="-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effective</a:t>
            </a:r>
            <a:r>
              <a:rPr lang="en-GB" sz="1200" spc="-1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coaching</a:t>
            </a:r>
            <a:r>
              <a:rPr lang="en-GB" sz="1200" spc="-1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and</a:t>
            </a:r>
            <a:r>
              <a:rPr lang="en-GB" sz="1200" spc="-1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people</a:t>
            </a:r>
            <a:r>
              <a:rPr lang="en-GB" sz="1200" spc="-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management</a:t>
            </a:r>
          </a:p>
          <a:p>
            <a:pPr marL="285750" marR="6858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Proven</a:t>
            </a:r>
            <a:r>
              <a:rPr lang="en-GB" sz="1200" spc="10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track</a:t>
            </a:r>
            <a:r>
              <a:rPr lang="en-GB" sz="1200" spc="9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record</a:t>
            </a:r>
            <a:r>
              <a:rPr lang="en-GB" sz="1200" spc="10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in</a:t>
            </a:r>
            <a:r>
              <a:rPr lang="en-GB" sz="1200" spc="10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effective</a:t>
            </a:r>
            <a:r>
              <a:rPr lang="en-GB" sz="1200" spc="9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service</a:t>
            </a:r>
            <a:r>
              <a:rPr lang="en-GB" sz="1200" spc="9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planning,</a:t>
            </a:r>
            <a:r>
              <a:rPr lang="en-GB" sz="1200" spc="9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performance</a:t>
            </a:r>
            <a:r>
              <a:rPr lang="en-GB" sz="1200" spc="9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management</a:t>
            </a:r>
            <a:r>
              <a:rPr lang="en-GB" sz="1200" spc="-26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and quality</a:t>
            </a:r>
            <a:r>
              <a:rPr lang="en-GB" sz="1200" spc="1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assurance</a:t>
            </a:r>
          </a:p>
          <a:p>
            <a:pPr marL="285750" marR="6858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Experience</a:t>
            </a:r>
            <a:r>
              <a:rPr lang="en-GB" sz="1200" spc="-1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of</a:t>
            </a:r>
            <a:r>
              <a:rPr lang="en-GB" sz="1200" spc="-1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managing</a:t>
            </a:r>
            <a:r>
              <a:rPr lang="en-GB" sz="1200" spc="-1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a</a:t>
            </a:r>
            <a:r>
              <a:rPr lang="en-GB" sz="1200" spc="-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service</a:t>
            </a:r>
          </a:p>
          <a:p>
            <a:pPr marL="285750" indent="-285750">
              <a:lnSpc>
                <a:spcPct val="100000"/>
              </a:lnSpc>
              <a:spcBef>
                <a:spcPts val="0"/>
              </a:spcBef>
              <a:spcAft>
                <a:spcPts val="600"/>
              </a:spcAft>
              <a:buFont typeface="Wingdings" panose="05000000000000000000" pitchFamily="2" charset="2"/>
              <a:buChar char="ü"/>
            </a:pPr>
            <a:r>
              <a:rPr lang="en-GB" sz="1200" dirty="0">
                <a:latin typeface="TWK Lausanne 350" panose="02000503040000020004" pitchFamily="50" charset="0"/>
                <a:ea typeface="Arial" panose="020B0604020202020204" pitchFamily="34" charset="0"/>
              </a:rPr>
              <a:t>Knowledge</a:t>
            </a:r>
            <a:r>
              <a:rPr lang="en-GB" sz="1200" spc="-10"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and</a:t>
            </a:r>
            <a:r>
              <a:rPr lang="en-GB" sz="1200" spc="-15"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experience</a:t>
            </a:r>
            <a:r>
              <a:rPr lang="en-GB" sz="1200" spc="-5"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of</a:t>
            </a:r>
            <a:r>
              <a:rPr lang="en-GB" sz="1200" spc="-20"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working</a:t>
            </a:r>
            <a:r>
              <a:rPr lang="en-GB" sz="1200" spc="-15"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to</a:t>
            </a:r>
            <a:r>
              <a:rPr lang="en-GB" sz="1200" spc="-15" dirty="0">
                <a:latin typeface="TWK Lausanne 350" panose="02000503040000020004" pitchFamily="50" charset="0"/>
                <a:ea typeface="Arial" panose="020B0604020202020204" pitchFamily="34" charset="0"/>
              </a:rPr>
              <a:t> Housing regulation and standards</a:t>
            </a:r>
            <a:endParaRPr lang="en-GB" sz="1200" dirty="0">
              <a:latin typeface="TWK Lausanne 350" panose="02000503040000020004" pitchFamily="50" charset="0"/>
              <a:ea typeface="Arial" panose="020B0604020202020204" pitchFamily="34" charset="0"/>
            </a:endParaRPr>
          </a:p>
          <a:p>
            <a:pPr marL="285750" lvl="0" indent="-285750">
              <a:lnSpc>
                <a:spcPct val="100000"/>
              </a:lnSpc>
              <a:spcBef>
                <a:spcPts val="0"/>
              </a:spcBef>
              <a:spcAft>
                <a:spcPts val="600"/>
              </a:spcAft>
              <a:buFont typeface="Wingdings" panose="05000000000000000000" pitchFamily="2" charset="2"/>
              <a:buChar char="ü"/>
            </a:pPr>
            <a:r>
              <a:rPr lang="en-GB" sz="1200" dirty="0">
                <a:latin typeface="TWK Lausanne 350" panose="02000503040000020004" pitchFamily="50" charset="0"/>
                <a:ea typeface="Arial" panose="020B0604020202020204" pitchFamily="34" charset="0"/>
              </a:rPr>
              <a:t>Ability to lead and take ownership and accountability for a programme.</a:t>
            </a:r>
          </a:p>
          <a:p>
            <a:pPr marL="285750" lvl="0" indent="-285750">
              <a:lnSpc>
                <a:spcPct val="100000"/>
              </a:lnSpc>
              <a:spcBef>
                <a:spcPts val="0"/>
              </a:spcBef>
              <a:spcAft>
                <a:spcPts val="600"/>
              </a:spcAft>
              <a:buFont typeface="Wingdings" panose="05000000000000000000" pitchFamily="2" charset="2"/>
              <a:buChar char="ü"/>
            </a:pPr>
            <a:r>
              <a:rPr lang="en-GB" sz="1200" dirty="0">
                <a:latin typeface="TWK Lausanne 350" panose="02000503040000020004" pitchFamily="50" charset="0"/>
                <a:ea typeface="Arial" panose="020B0604020202020204" pitchFamily="34" charset="0"/>
              </a:rPr>
              <a:t>Proven effective communicator</a:t>
            </a:r>
          </a:p>
          <a:p>
            <a:pPr marL="285750" lvl="0" indent="-285750">
              <a:lnSpc>
                <a:spcPct val="100000"/>
              </a:lnSpc>
              <a:spcBef>
                <a:spcPts val="0"/>
              </a:spcBef>
              <a:spcAft>
                <a:spcPts val="600"/>
              </a:spcAft>
              <a:buFont typeface="Wingdings" panose="05000000000000000000" pitchFamily="2" charset="2"/>
              <a:buChar char="ü"/>
            </a:pPr>
            <a:r>
              <a:rPr lang="en-GB" sz="1200" dirty="0">
                <a:latin typeface="TWK Lausanne 350" panose="02000503040000020004" pitchFamily="50" charset="0"/>
                <a:ea typeface="Arial" panose="020B0604020202020204" pitchFamily="34" charset="0"/>
              </a:rPr>
              <a:t>Ability to build strong professional relationships both within the organisation and externally</a:t>
            </a:r>
          </a:p>
          <a:p>
            <a:pPr marL="285750" lvl="0" indent="-285750">
              <a:lnSpc>
                <a:spcPct val="100000"/>
              </a:lnSpc>
              <a:spcBef>
                <a:spcPts val="0"/>
              </a:spcBef>
              <a:spcAft>
                <a:spcPts val="600"/>
              </a:spcAft>
              <a:buFont typeface="Wingdings" panose="05000000000000000000" pitchFamily="2" charset="2"/>
              <a:buChar char="ü"/>
            </a:pPr>
            <a:r>
              <a:rPr lang="en-GB" sz="1200" dirty="0">
                <a:latin typeface="TWK Lausanne 350" panose="02000503040000020004" pitchFamily="50" charset="0"/>
                <a:ea typeface="Arial" panose="020B0604020202020204" pitchFamily="34" charset="0"/>
              </a:rPr>
              <a:t>Ability to collate and analyse data for decision making purposes</a:t>
            </a:r>
          </a:p>
          <a:p>
            <a:pPr marL="285750" lvl="0" indent="-285750">
              <a:lnSpc>
                <a:spcPct val="100000"/>
              </a:lnSpc>
              <a:spcBef>
                <a:spcPts val="0"/>
              </a:spcBef>
              <a:spcAft>
                <a:spcPts val="600"/>
              </a:spcAft>
              <a:buFont typeface="Wingdings" panose="05000000000000000000" pitchFamily="2" charset="2"/>
              <a:buChar char="ü"/>
            </a:pPr>
            <a:r>
              <a:rPr lang="en-GB" sz="1200" dirty="0">
                <a:latin typeface="TWK Lausanne 350" panose="02000503040000020004" pitchFamily="50" charset="0"/>
                <a:ea typeface="Arial" panose="020B0604020202020204" pitchFamily="34" charset="0"/>
              </a:rPr>
              <a:t>Proven ability in effective planning, prioritisation and organisation</a:t>
            </a:r>
          </a:p>
          <a:p>
            <a:pPr marL="285750" lvl="0" indent="-285750">
              <a:lnSpc>
                <a:spcPct val="100000"/>
              </a:lnSpc>
              <a:spcBef>
                <a:spcPts val="0"/>
              </a:spcBef>
              <a:spcAft>
                <a:spcPts val="600"/>
              </a:spcAft>
              <a:buFont typeface="Wingdings" panose="05000000000000000000" pitchFamily="2" charset="2"/>
              <a:buChar char="ü"/>
            </a:pPr>
            <a:r>
              <a:rPr lang="en-GB" sz="1200" dirty="0">
                <a:latin typeface="TWK Lausanne 350" panose="02000503040000020004" pitchFamily="50" charset="0"/>
                <a:ea typeface="Arial" panose="020B0604020202020204" pitchFamily="34" charset="0"/>
              </a:rPr>
              <a:t>Experience in building,  leading and managing a team</a:t>
            </a:r>
            <a:r>
              <a:rPr lang="en-GB" sz="1200" b="1" i="0" u="none" strike="noStrike" baseline="0" dirty="0">
                <a:latin typeface="TWK Lausanne 350" panose="02000503040000020004" pitchFamily="50" charset="0"/>
              </a:rPr>
              <a:t> </a:t>
            </a: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4289188"/>
          </a:xfrm>
          <a:prstGeom prst="rect">
            <a:avLst/>
          </a:prstGeom>
          <a:noFill/>
        </p:spPr>
        <p:txBody>
          <a:bodyPr wrap="square" rtlCol="0">
            <a:spAutoFit/>
          </a:bodyPr>
          <a:lstStyle/>
          <a:p>
            <a:r>
              <a:rPr lang="en-GB" sz="1400" b="1" dirty="0">
                <a:latin typeface="TWK Lausanne 350" panose="02000503040000020004" pitchFamily="50" charset="0"/>
              </a:rPr>
              <a:t>Essential </a:t>
            </a:r>
          </a:p>
          <a:p>
            <a:endParaRPr lang="en-GB" sz="700" b="1" dirty="0">
              <a:latin typeface="TWK Lausanne 350" panose="02000503040000020004" pitchFamily="50" charset="0"/>
            </a:endParaRP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Experience in setting and managing budgets</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Computer</a:t>
            </a:r>
            <a:r>
              <a:rPr lang="en-GB" sz="1200" spc="-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literate</a:t>
            </a:r>
            <a:r>
              <a:rPr lang="en-GB" sz="1200" spc="-1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and</a:t>
            </a:r>
            <a:r>
              <a:rPr lang="en-GB" sz="1200" spc="-1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competent</a:t>
            </a:r>
            <a:r>
              <a:rPr lang="en-GB" sz="1200" spc="-1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with</a:t>
            </a:r>
            <a:r>
              <a:rPr lang="en-GB" sz="1200" spc="-1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Microsoft</a:t>
            </a:r>
            <a:r>
              <a:rPr lang="en-GB" sz="1200" spc="-1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Office</a:t>
            </a:r>
            <a:r>
              <a:rPr lang="en-GB" sz="1200" spc="-1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software</a:t>
            </a:r>
            <a:r>
              <a:rPr lang="en-GB" sz="1200" spc="-1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package </a:t>
            </a:r>
          </a:p>
          <a:p>
            <a:pPr marL="285750" marR="6604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Ability</a:t>
            </a:r>
            <a:r>
              <a:rPr lang="en-GB" sz="1200" spc="8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to</a:t>
            </a:r>
            <a:r>
              <a:rPr lang="en-GB" sz="1200" spc="8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ensure</a:t>
            </a:r>
            <a:r>
              <a:rPr lang="en-GB" sz="1200" spc="8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the</a:t>
            </a:r>
            <a:r>
              <a:rPr lang="en-GB" sz="1200" spc="8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service</a:t>
            </a:r>
            <a:r>
              <a:rPr lang="en-GB" sz="1200" spc="8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is</a:t>
            </a:r>
            <a:r>
              <a:rPr lang="en-GB" sz="1200" spc="8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delivered</a:t>
            </a:r>
            <a:r>
              <a:rPr lang="en-GB" sz="1200" spc="9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in</a:t>
            </a:r>
            <a:r>
              <a:rPr lang="en-GB" sz="1200" spc="8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accordance</a:t>
            </a:r>
            <a:r>
              <a:rPr lang="en-GB" sz="1200" spc="8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with</a:t>
            </a:r>
            <a:r>
              <a:rPr lang="en-GB" sz="1200" spc="8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corporate</a:t>
            </a:r>
            <a:r>
              <a:rPr lang="en-GB" sz="1200" spc="9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policy</a:t>
            </a:r>
            <a:r>
              <a:rPr lang="en-GB" sz="1200" spc="-26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and </a:t>
            </a:r>
            <a:r>
              <a:rPr lang="en-GB" sz="1200" spc="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objectives</a:t>
            </a:r>
          </a:p>
          <a:p>
            <a:pPr marL="285750" marR="6604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Knowledge of local services and resources</a:t>
            </a:r>
            <a:endParaRPr lang="en-GB" sz="1200" b="1" dirty="0">
              <a:latin typeface="TWK Lausanne 350" panose="02000503040000020004" pitchFamily="50" charset="0"/>
              <a:ea typeface="Courier New" panose="02070309020205020404" pitchFamily="49" charset="0"/>
            </a:endParaRPr>
          </a:p>
          <a:p>
            <a:pPr marL="285750" indent="-285750">
              <a:lnSpc>
                <a:spcPct val="100000"/>
              </a:lnSpc>
              <a:spcBef>
                <a:spcPts val="0"/>
              </a:spcBef>
              <a:spcAft>
                <a:spcPts val="600"/>
              </a:spcAft>
              <a:buFont typeface="Wingdings" panose="05000000000000000000" pitchFamily="2" charset="2"/>
              <a:buChar char="ü"/>
            </a:pPr>
            <a:r>
              <a:rPr lang="en-GB" sz="1200" dirty="0">
                <a:latin typeface="TWK Lausanne 350" panose="02000503040000020004" pitchFamily="50" charset="0"/>
                <a:ea typeface="Arial" panose="020B0604020202020204" pitchFamily="34" charset="0"/>
              </a:rPr>
              <a:t>Ability</a:t>
            </a:r>
            <a:r>
              <a:rPr lang="en-GB" sz="1200" spc="-15"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to</a:t>
            </a:r>
            <a:r>
              <a:rPr lang="en-GB" sz="1200" spc="-15"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respond</a:t>
            </a:r>
            <a:r>
              <a:rPr lang="en-GB" sz="1200" spc="-5"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at</a:t>
            </a:r>
            <a:r>
              <a:rPr lang="en-GB" sz="1200" spc="-15"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short</a:t>
            </a:r>
            <a:r>
              <a:rPr lang="en-GB" sz="1200" spc="-5"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notice</a:t>
            </a:r>
            <a:r>
              <a:rPr lang="en-GB" sz="1200" spc="-15"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to</a:t>
            </a:r>
            <a:r>
              <a:rPr lang="en-GB" sz="1200" spc="-15"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crisis</a:t>
            </a:r>
            <a:r>
              <a:rPr lang="en-GB" sz="1200" spc="-10"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situations</a:t>
            </a:r>
          </a:p>
          <a:p>
            <a:pPr>
              <a:lnSpc>
                <a:spcPct val="100000"/>
              </a:lnSpc>
              <a:spcBef>
                <a:spcPts val="0"/>
              </a:spcBef>
              <a:spcAft>
                <a:spcPts val="600"/>
              </a:spcAft>
            </a:pPr>
            <a:endParaRPr lang="en-GB" sz="1200" b="1" dirty="0">
              <a:latin typeface="TWK Lausanne 350" panose="02000503040000020004" pitchFamily="50" charset="0"/>
              <a:ea typeface="Courier New" panose="02070309020205020404" pitchFamily="49" charset="0"/>
            </a:endParaRPr>
          </a:p>
          <a:p>
            <a:pPr>
              <a:lnSpc>
                <a:spcPct val="100000"/>
              </a:lnSpc>
              <a:spcBef>
                <a:spcPts val="0"/>
              </a:spcBef>
              <a:spcAft>
                <a:spcPts val="600"/>
              </a:spcAft>
            </a:pPr>
            <a:r>
              <a:rPr lang="en-GB" sz="1400" b="1" dirty="0">
                <a:latin typeface="TWK Lausanne 350" panose="02000503040000020004" pitchFamily="50" charset="0"/>
                <a:ea typeface="Courier New" panose="02070309020205020404" pitchFamily="49" charset="0"/>
              </a:rPr>
              <a:t>Desirable</a:t>
            </a:r>
          </a:p>
          <a:p>
            <a:pPr marL="285750" marR="62865"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Management</a:t>
            </a:r>
            <a:r>
              <a:rPr lang="en-GB" sz="1200" spc="12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experience</a:t>
            </a:r>
            <a:r>
              <a:rPr lang="en-GB" sz="1200" spc="12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in</a:t>
            </a:r>
            <a:r>
              <a:rPr lang="en-GB" sz="1200" spc="11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Third</a:t>
            </a:r>
            <a:r>
              <a:rPr lang="en-GB" sz="1200" spc="12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Sector/</a:t>
            </a:r>
            <a:r>
              <a:rPr lang="en-GB" sz="1200" spc="120" dirty="0">
                <a:latin typeface="TWK Lausanne 350" panose="02000503040000020004" pitchFamily="50" charset="0"/>
                <a:ea typeface="Courier New" panose="02070309020205020404" pitchFamily="49" charset="0"/>
              </a:rPr>
              <a:t> N</a:t>
            </a:r>
            <a:r>
              <a:rPr lang="en-GB" sz="1200" dirty="0">
                <a:latin typeface="TWK Lausanne 350" panose="02000503040000020004" pitchFamily="50" charset="0"/>
                <a:ea typeface="Courier New" panose="02070309020205020404" pitchFamily="49" charset="0"/>
              </a:rPr>
              <a:t>ot-for-Profit</a:t>
            </a:r>
            <a:r>
              <a:rPr lang="en-GB" sz="1200" spc="11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organisations</a:t>
            </a:r>
            <a:r>
              <a:rPr lang="en-GB" sz="1200" spc="11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providing housing, </a:t>
            </a:r>
            <a:r>
              <a:rPr lang="en-GB" sz="1200" spc="-26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social</a:t>
            </a:r>
            <a:r>
              <a:rPr lang="en-GB" sz="1200" spc="-1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care</a:t>
            </a:r>
            <a:r>
              <a:rPr lang="en-GB" sz="1200" spc="1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and</a:t>
            </a:r>
            <a:r>
              <a:rPr lang="en-GB" sz="1200" spc="-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support</a:t>
            </a:r>
            <a:r>
              <a:rPr lang="en-GB" sz="1200" spc="-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services</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ourier New" panose="02070309020205020404" pitchFamily="49" charset="0"/>
              </a:rPr>
              <a:t>Experience</a:t>
            </a:r>
            <a:r>
              <a:rPr lang="en-GB" sz="1200" spc="-2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of</a:t>
            </a:r>
            <a:r>
              <a:rPr lang="en-GB" sz="1200" spc="-1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using</a:t>
            </a:r>
            <a:r>
              <a:rPr lang="en-GB" sz="1200" spc="-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management</a:t>
            </a:r>
            <a:r>
              <a:rPr lang="en-GB" sz="1200" spc="-1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information</a:t>
            </a:r>
            <a:r>
              <a:rPr lang="en-GB" sz="1200" spc="-15"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tools</a:t>
            </a:r>
            <a:r>
              <a:rPr lang="en-GB" sz="1200" spc="-1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for social</a:t>
            </a:r>
            <a:r>
              <a:rPr lang="en-GB" sz="1200" spc="-20" dirty="0">
                <a:latin typeface="TWK Lausanne 350" panose="02000503040000020004" pitchFamily="50" charset="0"/>
                <a:ea typeface="Courier New" panose="02070309020205020404" pitchFamily="49" charset="0"/>
              </a:rPr>
              <a:t> </a:t>
            </a:r>
            <a:r>
              <a:rPr lang="en-GB" sz="1200" dirty="0">
                <a:latin typeface="TWK Lausanne 350" panose="02000503040000020004" pitchFamily="50" charset="0"/>
                <a:ea typeface="Courier New" panose="02070309020205020404" pitchFamily="49" charset="0"/>
              </a:rPr>
              <a:t>care</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Arial" panose="020B0604020202020204" pitchFamily="34" charset="0"/>
              </a:rPr>
              <a:t>Understanding</a:t>
            </a:r>
            <a:r>
              <a:rPr lang="en-GB" sz="1200" spc="70"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of</a:t>
            </a:r>
            <a:r>
              <a:rPr lang="en-GB" sz="1200" spc="80"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the</a:t>
            </a:r>
            <a:r>
              <a:rPr lang="en-GB" sz="1200" spc="80"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principles</a:t>
            </a:r>
            <a:r>
              <a:rPr lang="en-GB" sz="1200" spc="85"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of</a:t>
            </a:r>
            <a:r>
              <a:rPr lang="en-GB" sz="1200" spc="90"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working</a:t>
            </a:r>
            <a:r>
              <a:rPr lang="en-GB" sz="1200" spc="75"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within</a:t>
            </a:r>
            <a:r>
              <a:rPr lang="en-GB" sz="1200" spc="80"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a</a:t>
            </a:r>
            <a:r>
              <a:rPr lang="en-GB" sz="1200" spc="90"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Psychologically</a:t>
            </a:r>
            <a:r>
              <a:rPr lang="en-GB" sz="1200" spc="85"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Informed</a:t>
            </a:r>
            <a:r>
              <a:rPr lang="en-GB" sz="1200" spc="-265"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Environment</a:t>
            </a:r>
            <a:r>
              <a:rPr lang="en-GB" sz="1200" spc="-10"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(PIE)</a:t>
            </a:r>
            <a:endParaRPr lang="en-GB" sz="1200" b="1" dirty="0">
              <a:latin typeface="TWK Lausanne 350" panose="02000503040000020004" pitchFamily="50" charset="0"/>
              <a:ea typeface="Courier New" panose="02070309020205020404" pitchFamily="49" charset="0"/>
            </a:endParaRPr>
          </a:p>
          <a:p>
            <a:pPr marR="66040" lvl="0">
              <a:lnSpc>
                <a:spcPct val="92000"/>
              </a:lnSpc>
              <a:spcBef>
                <a:spcPts val="0"/>
              </a:spcBef>
              <a:spcAft>
                <a:spcPts val="600"/>
              </a:spcAft>
              <a:buSzPts val="1000"/>
              <a:tabLst>
                <a:tab pos="297815" algn="l"/>
              </a:tabLst>
            </a:pPr>
            <a:endParaRPr lang="en-GB" sz="1600" b="1" dirty="0">
              <a:latin typeface="Arial" panose="020B0604020202020204" pitchFamily="34" charset="0"/>
              <a:ea typeface="Courier New" panose="02070309020205020404" pitchFamily="49" charset="0"/>
            </a:endParaRPr>
          </a:p>
          <a:p>
            <a:pPr marL="171450" indent="-171450">
              <a:lnSpc>
                <a:spcPct val="100000"/>
              </a:lnSpc>
              <a:spcAft>
                <a:spcPts val="800"/>
              </a:spcAft>
              <a:buFont typeface="TWK Lausanne 350" panose="02000503040000020004" pitchFamily="50" charset="0"/>
              <a:buChar char="→"/>
            </a:pPr>
            <a:endParaRPr lang="en-GB" sz="1200" dirty="0">
              <a:latin typeface="TWK Lausanne 350" panose="02000503040000020004" pitchFamily="50"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326715"/>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a:t>
            </a:r>
            <a:r>
              <a:rPr lang="en-GB" sz="1200" b="1">
                <a:effectLst/>
                <a:latin typeface="TWK Lausanne 350" panose="02000503040000020004" pitchFamily="50" charset="0"/>
                <a:ea typeface="TWK Lausanne 350" panose="02000503040000020004" pitchFamily="50" charset="0"/>
                <a:cs typeface="TWK Lausanne 350" panose="02000503040000020004" pitchFamily="50" charset="0"/>
              </a:rPr>
              <a:t>SCP 36- 39 £39,285 </a:t>
            </a:r>
            <a:r>
              <a:rPr lang="en-GB" sz="1200" b="1" dirty="0">
                <a:effectLst/>
                <a:latin typeface="TWK Lausanne 350" panose="02000503040000020004" pitchFamily="50" charset="0"/>
                <a:ea typeface="TWK Lausanne 350" panose="02000503040000020004" pitchFamily="50" charset="0"/>
                <a:cs typeface="TWK Lausanne 350" panose="02000503040000020004" pitchFamily="50" charset="0"/>
              </a:rPr>
              <a:t>to </a:t>
            </a:r>
            <a:r>
              <a:rPr lang="en-GB" sz="1200" b="1">
                <a:effectLst/>
                <a:latin typeface="TWK Lausanne 350" panose="02000503040000020004" pitchFamily="50" charset="0"/>
                <a:ea typeface="TWK Lausanne 350" panose="02000503040000020004" pitchFamily="50" charset="0"/>
                <a:cs typeface="TWK Lausanne 350" panose="02000503040000020004" pitchFamily="50" charset="0"/>
              </a:rPr>
              <a:t>£42,892 </a:t>
            </a:r>
            <a:r>
              <a:rPr lang="en-GB" sz="1200" b="1" dirty="0">
                <a:effectLst/>
                <a:latin typeface="TWK Lausanne 350" panose="02000503040000020004" pitchFamily="50" charset="0"/>
                <a:ea typeface="TWK Lausanne 350" panose="02000503040000020004" pitchFamily="50" charset="0"/>
                <a:cs typeface="TWK Lausanne 350" panose="02000503040000020004" pitchFamily="50" charset="0"/>
              </a:rPr>
              <a:t>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Head of Housing</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Arial" panose="020B0604020202020204" pitchFamily="34" charset="0"/>
              </a:rPr>
              <a:t>Your normal working hours are 35 per week. These hours are usually worked Monday to Friday, and </a:t>
            </a:r>
            <a:r>
              <a:rPr lang="en-GB" sz="1200" i="1" dirty="0">
                <a:latin typeface="TWK Lausanne 350" panose="02000503040000020004" pitchFamily="50" charset="0"/>
                <a:ea typeface="Arial" panose="020B0604020202020204" pitchFamily="34" charset="0"/>
              </a:rPr>
              <a:t>flexibly between the hours of 9.00am to 5.00pm depending on the needs of the service,</a:t>
            </a:r>
            <a:r>
              <a:rPr lang="en-GB" sz="1200" dirty="0">
                <a:latin typeface="TWK Lausanne 350" panose="02000503040000020004" pitchFamily="50" charset="0"/>
                <a:ea typeface="Arial" panose="020B0604020202020204" pitchFamily="34" charset="0"/>
              </a:rPr>
              <a:t> </a:t>
            </a:r>
            <a:r>
              <a:rPr lang="en-GB" sz="1200" i="1" dirty="0">
                <a:latin typeface="TWK Lausanne 350" panose="02000503040000020004" pitchFamily="50" charset="0"/>
                <a:ea typeface="Arial" panose="020B0604020202020204" pitchFamily="34" charset="0"/>
              </a:rPr>
              <a:t>with one-hour unpaid break</a:t>
            </a:r>
            <a:r>
              <a:rPr lang="en-GB" sz="1200" dirty="0">
                <a:latin typeface="TWK Lausanne 350" panose="02000503040000020004" pitchFamily="50" charset="0"/>
                <a:ea typeface="Arial" panose="020B0604020202020204" pitchFamily="34" charset="0"/>
              </a:rPr>
              <a:t>. Variations to these hours must be agreed with your line manager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a:t>
            </a:r>
            <a:r>
              <a:rPr lang="en-GB" sz="1200" dirty="0">
                <a:latin typeface="TWK Lausanne 350" panose="02000503040000020004" pitchFamily="50" charset="0"/>
                <a:ea typeface="Arial" panose="020B0604020202020204" pitchFamily="34" charset="0"/>
              </a:rPr>
              <a:t>be</a:t>
            </a:r>
            <a:r>
              <a:rPr lang="en-GB" sz="1200" dirty="0">
                <a:latin typeface="TWK Lausanne 350" panose="02000503040000020004" pitchFamily="50" charset="0"/>
                <a:ea typeface="Calibri" panose="020F0502020204030204" pitchFamily="34" charset="0"/>
              </a:rPr>
              <a:t> Rosemount Business Park, 141 Charles Street, Glasgow, G21 2QA with some travel to 15 Dava Street, Glasgow, G51 2JA when required</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497222"/>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short cover letter outlining your interest in and suitability for </a:t>
            </a:r>
            <a:r>
              <a:rPr lang="en-GB" sz="1400">
                <a:latin typeface="TWK Lausanne 350" panose="02000503040000020004" pitchFamily="50" charset="0"/>
              </a:rPr>
              <a:t>the role. </a:t>
            </a:r>
            <a:endParaRPr lang="en-GB" sz="1400" dirty="0">
              <a:latin typeface="TWK Lausanne 350" panose="02000503040000020004" pitchFamily="50" charset="0"/>
            </a:endParaRPr>
          </a:p>
          <a:p>
            <a:pPr>
              <a:lnSpc>
                <a:spcPct val="150000"/>
              </a:lnSpc>
            </a:pP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Housing Services Manager </a:t>
            </a:r>
          </a:p>
        </p:txBody>
      </p:sp>
      <p:sp>
        <p:nvSpPr>
          <p:cNvPr id="5" name="TextBox 4">
            <a:extLst>
              <a:ext uri="{FF2B5EF4-FFF2-40B4-BE49-F238E27FC236}">
                <a16:creationId xmlns:a16="http://schemas.microsoft.com/office/drawing/2014/main" id="{7ED495CD-AB28-20E4-F8F4-6EAA3113009A}"/>
              </a:ext>
            </a:extLst>
          </p:cNvPr>
          <p:cNvSpPr txBox="1"/>
          <p:nvPr/>
        </p:nvSpPr>
        <p:spPr>
          <a:xfrm>
            <a:off x="5449824" y="1619249"/>
            <a:ext cx="6400800" cy="4832092"/>
          </a:xfrm>
          <a:prstGeom prst="rect">
            <a:avLst/>
          </a:prstGeom>
          <a:noFill/>
        </p:spPr>
        <p:txBody>
          <a:bodyPr wrap="square">
            <a:spAutoFit/>
          </a:bodyPr>
          <a:lstStyle/>
          <a:p>
            <a:pPr marL="228600" algn="just">
              <a:tabLst>
                <a:tab pos="952500" algn="l"/>
                <a:tab pos="953135" algn="l"/>
              </a:tabLst>
            </a:pPr>
            <a:r>
              <a:rPr lang="en-GB" sz="1400" dirty="0">
                <a:effectLst/>
                <a:latin typeface="Arial" panose="020B0604020202020204" pitchFamily="34" charset="0"/>
                <a:ea typeface="Arial" panose="020B0604020202020204" pitchFamily="34" charset="0"/>
              </a:rPr>
              <a:t>The</a:t>
            </a:r>
            <a:r>
              <a:rPr lang="en-GB" sz="1400" dirty="0">
                <a:effectLst/>
                <a:latin typeface="TWK Lausanne 350" panose="02000503040000020004" pitchFamily="50" charset="0"/>
                <a:ea typeface="Arial" panose="020B0604020202020204" pitchFamily="34" charset="0"/>
              </a:rPr>
              <a:t> Housing Services Manager is a key delivery position within Right There’s Short-Term Housing Programme, supporting a growing portfolio with currently over 500 tenancies across the city. </a:t>
            </a:r>
            <a:r>
              <a:rPr lang="en-GB" sz="1400" dirty="0">
                <a:effectLst/>
                <a:latin typeface="Arial" panose="020B0604020202020204" pitchFamily="34" charset="0"/>
                <a:ea typeface="Arial" panose="020B0604020202020204" pitchFamily="34" charset="0"/>
              </a:rPr>
              <a:t> </a:t>
            </a:r>
            <a:r>
              <a:rPr lang="en-GB" sz="1400" dirty="0">
                <a:effectLst/>
                <a:latin typeface="TWK Lausanne 350" panose="02000503040000020004" pitchFamily="50" charset="0"/>
                <a:ea typeface="Arial" panose="020B0604020202020204" pitchFamily="34" charset="0"/>
              </a:rPr>
              <a:t>The postholder will also directly manage, positioning and growth/development of the organisation’s Help to Rent programme, currently provided in Glasgow. The postholder will report directly to the Head of Housing.</a:t>
            </a:r>
          </a:p>
          <a:p>
            <a:pPr marL="228600">
              <a:tabLst>
                <a:tab pos="952500" algn="l"/>
                <a:tab pos="953135" algn="l"/>
              </a:tabLst>
            </a:pPr>
            <a:endParaRPr lang="en-GB" sz="1400" dirty="0">
              <a:latin typeface="TWK Lausanne 350" panose="02000503040000020004" pitchFamily="50" charset="0"/>
              <a:ea typeface="Arial" panose="020B0604020202020204" pitchFamily="34" charset="0"/>
            </a:endParaRPr>
          </a:p>
          <a:p>
            <a:pPr marL="228600" algn="just">
              <a:tabLst>
                <a:tab pos="952500" algn="l"/>
                <a:tab pos="953135" algn="l"/>
              </a:tabLst>
            </a:pPr>
            <a:r>
              <a:rPr lang="en-GB" sz="1400" dirty="0">
                <a:effectLst/>
                <a:latin typeface="TWK Lausanne 350" panose="02000503040000020004" pitchFamily="50" charset="0"/>
                <a:ea typeface="Arial" panose="020B0604020202020204" pitchFamily="34" charset="0"/>
              </a:rPr>
              <a:t>The post will provide a highly responsive and professional tenancy and housing management service. Will work flexibly, collaboratively and be a positive member of the housing management team. The postholder will communicate in a proactive manner and with a range of stakeholders. They will lead day to day delivery of the housing management service and work in partnership, specifically with the Glasgow homelessness referral team</a:t>
            </a:r>
            <a:r>
              <a:rPr lang="en-GB" sz="1400" dirty="0">
                <a:latin typeface="TWK Lausanne 350" panose="02000503040000020004" pitchFamily="50" charset="0"/>
                <a:ea typeface="Arial" panose="020B0604020202020204" pitchFamily="34" charset="0"/>
              </a:rPr>
              <a:t> (Temporary Accommodation Allocation Team) </a:t>
            </a:r>
            <a:endParaRPr lang="en-GB" sz="1400" dirty="0">
              <a:effectLst/>
              <a:latin typeface="TWK Lausanne 350" panose="02000503040000020004" pitchFamily="50" charset="0"/>
              <a:ea typeface="Arial" panose="020B0604020202020204" pitchFamily="34" charset="0"/>
            </a:endParaRPr>
          </a:p>
          <a:p>
            <a:pPr marL="228600">
              <a:tabLst>
                <a:tab pos="952500" algn="l"/>
                <a:tab pos="953135" algn="l"/>
              </a:tabLst>
            </a:pPr>
            <a:endParaRPr lang="en-GB" sz="1400" dirty="0">
              <a:latin typeface="TWK Lausanne 350" panose="02000503040000020004" pitchFamily="50" charset="0"/>
              <a:ea typeface="Arial" panose="020B0604020202020204" pitchFamily="34" charset="0"/>
            </a:endParaRPr>
          </a:p>
          <a:p>
            <a:pPr marL="228600" algn="just">
              <a:tabLst>
                <a:tab pos="952500" algn="l"/>
                <a:tab pos="953135" algn="l"/>
              </a:tabLst>
            </a:pPr>
            <a:r>
              <a:rPr lang="en-GB" sz="1400" dirty="0">
                <a:latin typeface="TWK Lausanne 350" panose="02000503040000020004" pitchFamily="50" charset="0"/>
                <a:ea typeface="Arial" panose="020B0604020202020204" pitchFamily="34" charset="0"/>
              </a:rPr>
              <a:t>The Housing Services Manager will lead a team and will drive delivery and performance. They will encourage and support a culture of robust tenancy management delivered with dignity and respect towards tenants, stakeholders and colleagues. A key part of this role will be ensuring that occupancy targets are met and tenancy voids (and associated timelines) are minimised. A significant part of the role with be based on maintaining positive working relations with the Right There Property team. </a:t>
            </a:r>
            <a:endParaRPr lang="en-GB" sz="1400" dirty="0">
              <a:effectLst/>
              <a:latin typeface="Arial" panose="020B0604020202020204" pitchFamily="34" charset="0"/>
              <a:ea typeface="Arial" panose="020B0604020202020204" pitchFamily="34" charset="0"/>
            </a:endParaRPr>
          </a:p>
        </p:txBody>
      </p:sp>
      <p:graphicFrame>
        <p:nvGraphicFramePr>
          <p:cNvPr id="18" name="Diagram 17">
            <a:extLst>
              <a:ext uri="{FF2B5EF4-FFF2-40B4-BE49-F238E27FC236}">
                <a16:creationId xmlns:a16="http://schemas.microsoft.com/office/drawing/2014/main" id="{5843AFB5-BB4F-3A01-2CFB-E2E6FEE85CAE}"/>
              </a:ext>
            </a:extLst>
          </p:cNvPr>
          <p:cNvGraphicFramePr/>
          <p:nvPr>
            <p:extLst>
              <p:ext uri="{D42A27DB-BD31-4B8C-83A1-F6EECF244321}">
                <p14:modId xmlns:p14="http://schemas.microsoft.com/office/powerpoint/2010/main" val="2579885362"/>
              </p:ext>
            </p:extLst>
          </p:nvPr>
        </p:nvGraphicFramePr>
        <p:xfrm>
          <a:off x="229960" y="2098315"/>
          <a:ext cx="5304065" cy="3711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US">
                <a:latin typeface="TWK Lausanne 350" panose="02000503040000020004" pitchFamily="50" charset="0"/>
              </a:rPr>
              <a:t>4-5</a:t>
            </a:r>
            <a:endParaRPr lang="en-GB" dirty="0">
              <a:latin typeface="TWK Lausanne 350" panose="02000503040000020004" pitchFamily="50" charset="0"/>
            </a:endParaRP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8-11</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16</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17</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12-13</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75430"/>
            <a:ext cx="10716028" cy="5020092"/>
          </a:xfrm>
          <a:prstGeom prst="rect">
            <a:avLst/>
          </a:prstGeom>
          <a:noFill/>
        </p:spPr>
        <p:txBody>
          <a:bodyPr wrap="square">
            <a:spAutoFit/>
          </a:bodyPr>
          <a:lstStyle/>
          <a:p>
            <a:pPr lvl="0">
              <a:lnSpc>
                <a:spcPct val="107000"/>
              </a:lnSpc>
              <a:buSzPts val="1000"/>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lvl="0">
              <a:lnSpc>
                <a:spcPct val="107000"/>
              </a:lnSpc>
              <a:buSzPts val="1000"/>
            </a:pPr>
            <a:r>
              <a:rPr lang="en-GB" sz="1200" b="1" dirty="0">
                <a:latin typeface="TWK Lausanne 350" panose="02000503040000020004" pitchFamily="50" charset="0"/>
              </a:rPr>
              <a:t>1. Tenancy and Service Management</a:t>
            </a:r>
          </a:p>
          <a:p>
            <a:pPr marL="285750" indent="-285750">
              <a:buFont typeface="Wingdings" panose="05000000000000000000" pitchFamily="2" charset="2"/>
              <a:buChar char="§"/>
            </a:pPr>
            <a:r>
              <a:rPr lang="en-GB" sz="1200" dirty="0">
                <a:latin typeface="TWK Lausanne 350" panose="02000503040000020004" pitchFamily="50" charset="0"/>
              </a:rPr>
              <a:t>Ensure tenancy procedures are coordinated and undertaken  with regards to the filling of our temporary furnished flats </a:t>
            </a:r>
          </a:p>
          <a:p>
            <a:pPr marL="285750" indent="-285750">
              <a:buFont typeface="Wingdings" panose="05000000000000000000" pitchFamily="2" charset="2"/>
              <a:buChar char="§"/>
            </a:pPr>
            <a:r>
              <a:rPr lang="en-GB" sz="1200" dirty="0">
                <a:latin typeface="TWK Lausanne 350" panose="02000503040000020004" pitchFamily="50" charset="0"/>
              </a:rPr>
              <a:t>Ensure that processes between Right There and the Homeless referral teams are detailed and clear</a:t>
            </a:r>
          </a:p>
          <a:p>
            <a:pPr marL="285750" indent="-285750">
              <a:buFont typeface="Wingdings" panose="05000000000000000000" pitchFamily="2" charset="2"/>
              <a:buChar char="§"/>
            </a:pPr>
            <a:r>
              <a:rPr lang="en-GB" sz="1200" dirty="0">
                <a:latin typeface="TWK Lausanne 350" panose="02000503040000020004" pitchFamily="50" charset="0"/>
              </a:rPr>
              <a:t>Ensure “Sign Up” arrangements for new tenants are comprehensive and rental rights/tenancy agreements and responsibilities for said tenants are understood and  accepted</a:t>
            </a:r>
          </a:p>
          <a:p>
            <a:pPr marL="285750" indent="-285750">
              <a:buFont typeface="Wingdings" panose="05000000000000000000" pitchFamily="2" charset="2"/>
              <a:buChar char="§"/>
            </a:pPr>
            <a:r>
              <a:rPr lang="en-GB" sz="1200" dirty="0">
                <a:latin typeface="TWK Lausanne 350" panose="02000503040000020004" pitchFamily="50" charset="0"/>
              </a:rPr>
              <a:t>Responsible for arrangements being organised and/or in place for new tenants requiring additional housing support interventions or equivalent</a:t>
            </a:r>
          </a:p>
          <a:p>
            <a:pPr marL="285750" indent="-285750">
              <a:buFont typeface="Wingdings" panose="05000000000000000000" pitchFamily="2" charset="2"/>
              <a:buChar char="§"/>
            </a:pPr>
            <a:r>
              <a:rPr lang="en-GB" sz="1200" dirty="0">
                <a:latin typeface="TWK Lausanne 350" panose="02000503040000020004" pitchFamily="50" charset="0"/>
              </a:rPr>
              <a:t>Ensure all housing benefit checks and follow ups are processed and maintained timeously</a:t>
            </a:r>
          </a:p>
          <a:p>
            <a:pPr marL="285750" indent="-285750">
              <a:buFont typeface="Wingdings" panose="05000000000000000000" pitchFamily="2" charset="2"/>
              <a:buChar char="§"/>
            </a:pPr>
            <a:r>
              <a:rPr lang="en-GB" sz="1200" dirty="0">
                <a:latin typeface="TWK Lausanne 350" panose="02000503040000020004" pitchFamily="50" charset="0"/>
              </a:rPr>
              <a:t>Oversee that tenancy inspections are allocated appropriately to Tenancy Liaison Workers and all tenancy checks are completed</a:t>
            </a:r>
            <a:endParaRPr lang="en-GB" sz="1200" strike="sngStrike" dirty="0">
              <a:solidFill>
                <a:srgbClr val="FF0000"/>
              </a:solidFill>
              <a:latin typeface="TWK Lausanne 350" panose="02000503040000020004" pitchFamily="50" charset="0"/>
            </a:endParaRPr>
          </a:p>
          <a:p>
            <a:pPr marL="285750" indent="-285750">
              <a:buFont typeface="Wingdings" panose="05000000000000000000" pitchFamily="2" charset="2"/>
              <a:buChar char="§"/>
            </a:pPr>
            <a:r>
              <a:rPr lang="en-GB" sz="1200" dirty="0">
                <a:latin typeface="TWK Lausanne 350" panose="02000503040000020004" pitchFamily="50" charset="0"/>
              </a:rPr>
              <a:t>Ensure procedures in place to manage and follow up any tenancy or neighbourhood issues and complaints</a:t>
            </a:r>
          </a:p>
          <a:p>
            <a:pPr marL="285750" indent="-285750">
              <a:buFont typeface="Wingdings" panose="05000000000000000000" pitchFamily="2" charset="2"/>
              <a:buChar char="§"/>
            </a:pPr>
            <a:r>
              <a:rPr lang="en-GB" sz="1200" dirty="0">
                <a:latin typeface="TWK Lausanne 350" panose="02000503040000020004" pitchFamily="50" charset="0"/>
              </a:rPr>
              <a:t>Maintain tenancy and associated databases  with corresponding support plans duly completed and audited</a:t>
            </a:r>
          </a:p>
          <a:p>
            <a:pPr marL="285750" indent="-285750">
              <a:buFont typeface="Wingdings" panose="05000000000000000000" pitchFamily="2" charset="2"/>
              <a:buChar char="§"/>
            </a:pPr>
            <a:r>
              <a:rPr lang="en-GB" sz="1200" dirty="0">
                <a:latin typeface="TWK Lausanne 350" panose="02000503040000020004" pitchFamily="50" charset="0"/>
              </a:rPr>
              <a:t>Responsible for administrative functions managed in a prompt manner within the assigned portfolio; data collection, reporting, managing tenant enquiries, complaints and disputes.</a:t>
            </a:r>
          </a:p>
          <a:p>
            <a:pPr marL="285750" indent="-285750">
              <a:buFont typeface="Wingdings" panose="05000000000000000000" pitchFamily="2" charset="2"/>
              <a:buChar char="§"/>
            </a:pPr>
            <a:r>
              <a:rPr lang="en-GB" sz="1200" dirty="0">
                <a:latin typeface="TWK Lausanne 350" panose="02000503040000020004" pitchFamily="50" charset="0"/>
              </a:rPr>
              <a:t>Overall operational responsibility for the management and delivery of Short-Term Housing &amp; Help to Rent Programmes.</a:t>
            </a:r>
          </a:p>
          <a:p>
            <a:pPr marL="285750" indent="-285750">
              <a:buFont typeface="Wingdings" panose="05000000000000000000" pitchFamily="2" charset="2"/>
              <a:buChar char="§"/>
            </a:pPr>
            <a:endParaRPr lang="en-GB" sz="1200" dirty="0">
              <a:latin typeface="TWK Lausanne 350" panose="02000503040000020004" pitchFamily="50" charset="0"/>
            </a:endParaRPr>
          </a:p>
          <a:p>
            <a:pPr marL="342900" indent="-342900">
              <a:buAutoNum type="arabicPeriod" startAt="2"/>
            </a:pPr>
            <a:r>
              <a:rPr lang="en-GB" sz="1200" b="1" dirty="0">
                <a:latin typeface="TWK Lausanne 350" panose="02000503040000020004" pitchFamily="50" charset="0"/>
              </a:rPr>
              <a:t>Tenant Management</a:t>
            </a:r>
          </a:p>
          <a:p>
            <a:pPr marL="285750" indent="-285750">
              <a:buFont typeface="Wingdings" panose="05000000000000000000" pitchFamily="2" charset="2"/>
              <a:buChar char="§"/>
            </a:pPr>
            <a:r>
              <a:rPr lang="en-GB" sz="1200" dirty="0">
                <a:latin typeface="TWK Lausanne 350" panose="02000503040000020004" pitchFamily="50" charset="0"/>
              </a:rPr>
              <a:t>Ensure that referrals for Temporary Furnished Flats (TFFs) are processed in a timely and proactive manner and are of a high standard</a:t>
            </a:r>
          </a:p>
          <a:p>
            <a:pPr marL="285750" indent="-285750">
              <a:buFont typeface="Wingdings" panose="05000000000000000000" pitchFamily="2" charset="2"/>
              <a:buChar char="§"/>
            </a:pPr>
            <a:r>
              <a:rPr lang="en-GB" sz="1200" dirty="0">
                <a:latin typeface="TWK Lausanne 350" panose="02000503040000020004" pitchFamily="50" charset="0"/>
              </a:rPr>
              <a:t>Assess needs against relevant criteria e.g. location, house size, neighbourhood, family(or other) size</a:t>
            </a:r>
          </a:p>
          <a:p>
            <a:pPr marL="285750" indent="-285750">
              <a:buFont typeface="Wingdings" panose="05000000000000000000" pitchFamily="2" charset="2"/>
              <a:buChar char="§"/>
            </a:pPr>
            <a:r>
              <a:rPr lang="en-GB" sz="1200" dirty="0">
                <a:latin typeface="TWK Lausanne 350" panose="02000503040000020004" pitchFamily="50" charset="0"/>
              </a:rPr>
              <a:t>Liaise with HSCP and other stakeholder agencies which may include participating in allocation and ongoing tenant meetings </a:t>
            </a:r>
          </a:p>
          <a:p>
            <a:pPr marL="285750" indent="-285750">
              <a:buFont typeface="Wingdings" panose="05000000000000000000" pitchFamily="2" charset="2"/>
              <a:buChar char="§"/>
            </a:pPr>
            <a:r>
              <a:rPr lang="en-GB" sz="1200" dirty="0">
                <a:latin typeface="TWK Lausanne 350" panose="02000503040000020004" pitchFamily="50" charset="0"/>
              </a:rPr>
              <a:t>Manage arrangements for tenant viewings, waiting lists and tenant/property packs</a:t>
            </a:r>
            <a:endParaRPr lang="en-GB" sz="1200" dirty="0">
              <a:solidFill>
                <a:srgbClr val="FF0000"/>
              </a:solidFill>
              <a:latin typeface="TWK Lausanne 350" panose="02000503040000020004" pitchFamily="50" charset="0"/>
            </a:endParaRPr>
          </a:p>
          <a:p>
            <a:pPr marL="285750" indent="-285750">
              <a:buFont typeface="Wingdings" panose="05000000000000000000" pitchFamily="2" charset="2"/>
              <a:buChar char="§"/>
            </a:pPr>
            <a:r>
              <a:rPr lang="en-GB" sz="1200" dirty="0">
                <a:latin typeface="TWK Lausanne 350" panose="02000503040000020004" pitchFamily="50" charset="0"/>
              </a:rPr>
              <a:t>Monitor performance in terms of tenant property inspections and condition management checks </a:t>
            </a:r>
          </a:p>
          <a:p>
            <a:pPr marL="285750" indent="-285750">
              <a:buFont typeface="Wingdings" panose="05000000000000000000" pitchFamily="2" charset="2"/>
              <a:buChar char="§"/>
            </a:pPr>
            <a:r>
              <a:rPr lang="en-GB" sz="1200" dirty="0">
                <a:latin typeface="TWK Lausanne 350" panose="02000503040000020004" pitchFamily="50" charset="0"/>
              </a:rPr>
              <a:t>Ensure arrangements in place to monitor tenant needs and changes in circumstances</a:t>
            </a:r>
          </a:p>
          <a:p>
            <a:pPr marL="285750" indent="-285750">
              <a:buFont typeface="Wingdings" panose="05000000000000000000" pitchFamily="2" charset="2"/>
              <a:buChar char="§"/>
            </a:pPr>
            <a:r>
              <a:rPr lang="en-GB" sz="1200" dirty="0">
                <a:latin typeface="TWK Lausanne 350" panose="02000503040000020004" pitchFamily="50" charset="0"/>
              </a:rPr>
              <a:t>Ensure vacancy maintenance is organised in close liaison with the property team and associated contractors</a:t>
            </a:r>
          </a:p>
          <a:p>
            <a:pPr marL="285750" indent="-285750">
              <a:buFont typeface="Wingdings" panose="05000000000000000000" pitchFamily="2" charset="2"/>
              <a:buChar char="§"/>
            </a:pPr>
            <a:r>
              <a:rPr lang="en-GB" sz="1200" dirty="0">
                <a:latin typeface="TWK Lausanne 350" panose="02000503040000020004" pitchFamily="50" charset="0"/>
              </a:rPr>
              <a:t>Maintain positive working relations with landlords and agents with regards to tenant access and repairs etc</a:t>
            </a:r>
            <a:endPar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lvl="0">
              <a:lnSpc>
                <a:spcPct val="107000"/>
              </a:lnSpc>
              <a:buSzPts val="1000"/>
            </a:pPr>
            <a:br>
              <a:rPr lang="en-GB" sz="1200" dirty="0">
                <a:effectLst/>
                <a:latin typeface="TWK Lausanne 350" panose="02000503040000020004" pitchFamily="50" charset="0"/>
                <a:ea typeface="Calibri" panose="020F0502020204030204" pitchFamily="34" charset="0"/>
                <a:cs typeface="Times New Roman" panose="02020603050405020304" pitchFamily="18" charset="0"/>
              </a:rPr>
            </a:b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3D09E-C270-7293-FBD0-647C2E25DDE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34CE545-D9A0-34B4-B062-48926D7E5F3E}"/>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D5DFFF20-5D18-A134-0ACC-8766169EDEEB}"/>
              </a:ext>
            </a:extLst>
          </p:cNvPr>
          <p:cNvSpPr txBox="1"/>
          <p:nvPr/>
        </p:nvSpPr>
        <p:spPr>
          <a:xfrm>
            <a:off x="737986" y="1075430"/>
            <a:ext cx="10716028" cy="5753242"/>
          </a:xfrm>
          <a:prstGeom prst="rect">
            <a:avLst/>
          </a:prstGeom>
          <a:noFill/>
        </p:spPr>
        <p:txBody>
          <a:bodyPr wrap="square">
            <a:spAutoFit/>
          </a:bodyPr>
          <a:lstStyle/>
          <a:p>
            <a:pPr lvl="0">
              <a:lnSpc>
                <a:spcPct val="107000"/>
              </a:lnSpc>
              <a:buSzPts val="1000"/>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startAt="3"/>
            </a:pPr>
            <a:r>
              <a:rPr lang="en-GB" sz="1200" b="1" dirty="0">
                <a:latin typeface="TWK Lausanne 350" panose="02000503040000020004" pitchFamily="50" charset="0"/>
                <a:ea typeface="Calibri" panose="020F0502020204030204" pitchFamily="34" charset="0"/>
                <a:cs typeface="Times New Roman" panose="02020603050405020304" pitchFamily="18" charset="0"/>
              </a:rPr>
              <a:t>People Management</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285750" lvl="0" indent="-28575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 Lead  the Short Term Housing and Help to Rent teams with a clear focus on delivery performance and outcome attainment</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Lead the  teams to deliver great “customer” service </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Work in partnership with Right There colleagues; promote clear and singular communication</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Embrace a positive working culture working collaboratively, promoting inclusiveness, cooperation, trust and open exchange of ideas to fulfil Right There’s strategic aims supporting line managers and delivery staff to do likewise. </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Build your team taking responsibility for recruitment, induction and performance using support and supervision and appraisal tools.</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Responsibility for the learning and continued professional development of yourself and your teams, actively encouraging reflective practice for team learning</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Be accountable for a safe environment for employees and those people what we support through applying Health and Safety legislation and practices. </a:t>
            </a:r>
          </a:p>
          <a:p>
            <a:pPr>
              <a:lnSpc>
                <a:spcPct val="107000"/>
              </a:lnSpc>
              <a:spcAft>
                <a:spcPts val="800"/>
              </a:spcAft>
            </a:pPr>
            <a:r>
              <a:rPr lang="en-GB" sz="1200" dirty="0">
                <a:latin typeface="TWK Lausanne 350" panose="02000503040000020004" pitchFamily="50" charset="0"/>
                <a:ea typeface="Calibri" panose="020F0502020204030204" pitchFamily="34" charset="0"/>
                <a:cs typeface="Times New Roman" panose="02020603050405020304" pitchFamily="18" charset="0"/>
              </a:rPr>
              <a:t> </a:t>
            </a:r>
          </a:p>
          <a:p>
            <a:pPr marL="342900" indent="-342900">
              <a:lnSpc>
                <a:spcPct val="107000"/>
              </a:lnSpc>
              <a:spcAft>
                <a:spcPts val="800"/>
              </a:spcAft>
              <a:buFont typeface="+mj-lt"/>
              <a:buAutoNum type="arabicPeriod" startAt="4"/>
            </a:pPr>
            <a:r>
              <a:rPr lang="en-GB" sz="1200" b="1" dirty="0">
                <a:latin typeface="TWK Lausanne 350" panose="02000503040000020004" pitchFamily="50" charset="0"/>
                <a:ea typeface="Calibri" panose="020F0502020204030204" pitchFamily="34" charset="0"/>
                <a:cs typeface="Times New Roman" panose="02020603050405020304" pitchFamily="18" charset="0"/>
              </a:rPr>
              <a:t> Data and Performance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Accountable for service specific data collection, analysis and regular agreed reporting </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Deliver on service performance, using KPI data to support decision making and planning for current programmes.</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Analyse both external and internal data/information to support future growth, development and planning</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Lead and support new initiatives and the development  and implementation of policies, procedures and guidelines as they impact on housing management</a:t>
            </a:r>
          </a:p>
          <a:p>
            <a:pPr marL="342900" lvl="0" indent="-342900">
              <a:lnSpc>
                <a:spcPct val="107000"/>
              </a:lnSpc>
              <a:spcAft>
                <a:spcPts val="800"/>
              </a:spcAft>
              <a:buFont typeface="Wingdings" panose="05000000000000000000" pitchFamily="2" charset="2"/>
              <a:buChar char=""/>
              <a:tabLst>
                <a:tab pos="457200" algn="l"/>
              </a:tabLst>
            </a:pPr>
            <a:r>
              <a:rPr lang="en-GB" sz="1200" dirty="0">
                <a:latin typeface="TWK Lausanne 350" panose="02000503040000020004" pitchFamily="50" charset="0"/>
                <a:ea typeface="Calibri" panose="020F0502020204030204" pitchFamily="34" charset="0"/>
                <a:cs typeface="Times New Roman" panose="02020603050405020304" pitchFamily="18" charset="0"/>
              </a:rPr>
              <a:t>Lead on policies and processes developments and management as they impact on housing management.</a:t>
            </a:r>
            <a:br>
              <a:rPr lang="en-GB" sz="1200" dirty="0">
                <a:effectLst/>
                <a:latin typeface="TWK Lausanne 350" panose="02000503040000020004" pitchFamily="50" charset="0"/>
                <a:ea typeface="Calibri" panose="020F0502020204030204" pitchFamily="34" charset="0"/>
                <a:cs typeface="Times New Roman" panose="02020603050405020304" pitchFamily="18" charset="0"/>
              </a:rPr>
            </a:b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8321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DAD794F1-94B9-4D1B-AED5-C98D7FEFA3F7}">
  <ds:schemaRefs>
    <ds:schemaRef ds:uri="http://schemas.microsoft.com/office/2006/metadata/properties"/>
    <ds:schemaRef ds:uri="http://schemas.microsoft.com/office/infopath/2007/PartnerControls"/>
    <ds:schemaRef ds:uri="5918e872-e67b-4fda-801c-e11e2e8f9e7e"/>
    <ds:schemaRef ds:uri="http://purl.org/dc/elements/1.1/"/>
    <ds:schemaRef ds:uri="http://www.w3.org/XML/1998/namespace"/>
    <ds:schemaRef ds:uri="http://schemas.openxmlformats.org/package/2006/metadata/core-properties"/>
    <ds:schemaRef ds:uri="http://purl.org/dc/dcmitype/"/>
    <ds:schemaRef ds:uri="http://schemas.microsoft.com/office/2006/documentManagement/types"/>
    <ds:schemaRef ds:uri="http://purl.org/dc/terms/"/>
    <ds:schemaRef ds:uri="9f7d3311-57c9-43fe-8231-1e93a56e81a6"/>
    <ds:schemaRef ds:uri="a3b0d63c-cdf0-4c0c-bf95-5155ff5031c1"/>
  </ds:schemaRefs>
</ds:datastoreItem>
</file>

<file path=customXml/itemProps3.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2179</Words>
  <Application>Microsoft Office PowerPoint</Application>
  <PresentationFormat>Widescreen</PresentationFormat>
  <Paragraphs>166</Paragraphs>
  <Slides>17</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17</vt:i4>
      </vt:variant>
    </vt:vector>
  </HeadingPairs>
  <TitlesOfParts>
    <vt:vector size="31" baseType="lpstr">
      <vt:lpstr>Calibri</vt:lpstr>
      <vt:lpstr>TWK Lausanne 350</vt:lpstr>
      <vt:lpstr>TWK Lausanne 500</vt:lpstr>
      <vt:lpstr>TWK Lausanne 300</vt:lpstr>
      <vt:lpstr>Wingdings</vt:lpstr>
      <vt:lpstr>Calibri Light</vt:lpstr>
      <vt:lpstr>TWK Lausanne 450</vt:lpstr>
      <vt:lpstr>Segoe UI</vt:lpstr>
      <vt:lpstr>Symbol</vt:lpstr>
      <vt:lpstr>Tiempos Headline Regular</vt:lpstr>
      <vt:lpstr>Arial</vt:lpstr>
      <vt:lpstr>Tiempos Headline Medium</vt:lpstr>
      <vt:lpstr>Office Theme</vt:lpstr>
      <vt:lpstr>1_Office Theme</vt:lpstr>
      <vt:lpstr>Job Pack   Housing Services Manager (September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150</cp:revision>
  <dcterms:created xsi:type="dcterms:W3CDTF">2021-11-30T15:33:31Z</dcterms:created>
  <dcterms:modified xsi:type="dcterms:W3CDTF">2025-10-01T10:15:14Z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