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283" r:id="rId7"/>
    <p:sldId id="310" r:id="rId8"/>
    <p:sldId id="301" r:id="rId9"/>
    <p:sldId id="279" r:id="rId10"/>
    <p:sldId id="278" r:id="rId11"/>
    <p:sldId id="303" r:id="rId12"/>
    <p:sldId id="277" r:id="rId13"/>
    <p:sldId id="285" r:id="rId14"/>
    <p:sldId id="289" r:id="rId15"/>
    <p:sldId id="309" r:id="rId16"/>
    <p:sldId id="308"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DBAF7F-CDDA-4AB0-A3B9-703270142C2A}" v="3" dt="2025-10-28T07:30:46.8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DD0BEBB3-9555-4637-A6E2-94CF25947E6F}"/>
    <pc:docChg chg="custSel addSld delSld modSld">
      <pc:chgData name="Ainslie Bradley" userId="cf0bf7ea-799c-42a9-bae9-2cd257c54eb6" providerId="ADAL" clId="{DD0BEBB3-9555-4637-A6E2-94CF25947E6F}" dt="2025-10-28T07:32:56.362" v="147" actId="20577"/>
      <pc:docMkLst>
        <pc:docMk/>
      </pc:docMkLst>
      <pc:sldChg chg="modSp mod">
        <pc:chgData name="Ainslie Bradley" userId="cf0bf7ea-799c-42a9-bae9-2cd257c54eb6" providerId="ADAL" clId="{DD0BEBB3-9555-4637-A6E2-94CF25947E6F}" dt="2025-10-02T14:09:23.084" v="0" actId="6549"/>
        <pc:sldMkLst>
          <pc:docMk/>
          <pc:sldMk cId="3108892992" sldId="289"/>
        </pc:sldMkLst>
        <pc:spChg chg="mod">
          <ac:chgData name="Ainslie Bradley" userId="cf0bf7ea-799c-42a9-bae9-2cd257c54eb6" providerId="ADAL" clId="{DD0BEBB3-9555-4637-A6E2-94CF25947E6F}" dt="2025-10-02T14:09:23.084" v="0" actId="6549"/>
          <ac:spMkLst>
            <pc:docMk/>
            <pc:sldMk cId="3108892992" sldId="289"/>
            <ac:spMk id="8" creationId="{619B6A0B-1B81-972F-AB73-9865BCE66301}"/>
          </ac:spMkLst>
        </pc:spChg>
      </pc:sldChg>
      <pc:sldChg chg="modSp mod">
        <pc:chgData name="Ainslie Bradley" userId="cf0bf7ea-799c-42a9-bae9-2cd257c54eb6" providerId="ADAL" clId="{DD0BEBB3-9555-4637-A6E2-94CF25947E6F}" dt="2025-10-28T07:32:56.362" v="147" actId="20577"/>
        <pc:sldMkLst>
          <pc:docMk/>
          <pc:sldMk cId="129951829" sldId="301"/>
        </pc:sldMkLst>
        <pc:spChg chg="mod">
          <ac:chgData name="Ainslie Bradley" userId="cf0bf7ea-799c-42a9-bae9-2cd257c54eb6" providerId="ADAL" clId="{DD0BEBB3-9555-4637-A6E2-94CF25947E6F}" dt="2025-10-28T07:32:02.619" v="108" actId="20577"/>
          <ac:spMkLst>
            <pc:docMk/>
            <pc:sldMk cId="129951829" sldId="301"/>
            <ac:spMk id="23" creationId="{DB211076-04D8-486C-2B14-B4889BF5A26C}"/>
          </ac:spMkLst>
        </pc:spChg>
        <pc:spChg chg="mod">
          <ac:chgData name="Ainslie Bradley" userId="cf0bf7ea-799c-42a9-bae9-2cd257c54eb6" providerId="ADAL" clId="{DD0BEBB3-9555-4637-A6E2-94CF25947E6F}" dt="2025-10-28T07:32:27.005" v="125" actId="20577"/>
          <ac:spMkLst>
            <pc:docMk/>
            <pc:sldMk cId="129951829" sldId="301"/>
            <ac:spMk id="24" creationId="{E9A114B4-FF78-8BD2-D1F9-299774C1549B}"/>
          </ac:spMkLst>
        </pc:spChg>
        <pc:spChg chg="mod">
          <ac:chgData name="Ainslie Bradley" userId="cf0bf7ea-799c-42a9-bae9-2cd257c54eb6" providerId="ADAL" clId="{DD0BEBB3-9555-4637-A6E2-94CF25947E6F}" dt="2025-10-28T07:32:32.391" v="129" actId="20577"/>
          <ac:spMkLst>
            <pc:docMk/>
            <pc:sldMk cId="129951829" sldId="301"/>
            <ac:spMk id="25" creationId="{5E43C70D-8C36-E5D0-E553-DBA6669B33A4}"/>
          </ac:spMkLst>
        </pc:spChg>
        <pc:spChg chg="mod">
          <ac:chgData name="Ainslie Bradley" userId="cf0bf7ea-799c-42a9-bae9-2cd257c54eb6" providerId="ADAL" clId="{DD0BEBB3-9555-4637-A6E2-94CF25947E6F}" dt="2025-10-28T07:32:44.791" v="141" actId="20577"/>
          <ac:spMkLst>
            <pc:docMk/>
            <pc:sldMk cId="129951829" sldId="301"/>
            <ac:spMk id="26" creationId="{9CEDFC17-CE47-46F5-6AF8-FB596EB45C8A}"/>
          </ac:spMkLst>
        </pc:spChg>
        <pc:spChg chg="mod">
          <ac:chgData name="Ainslie Bradley" userId="cf0bf7ea-799c-42a9-bae9-2cd257c54eb6" providerId="ADAL" clId="{DD0BEBB3-9555-4637-A6E2-94CF25947E6F}" dt="2025-10-28T07:32:50.132" v="145" actId="20577"/>
          <ac:spMkLst>
            <pc:docMk/>
            <pc:sldMk cId="129951829" sldId="301"/>
            <ac:spMk id="27" creationId="{16AA55DB-6131-06EE-1F07-F1AAAB122A91}"/>
          </ac:spMkLst>
        </pc:spChg>
        <pc:spChg chg="mod">
          <ac:chgData name="Ainslie Bradley" userId="cf0bf7ea-799c-42a9-bae9-2cd257c54eb6" providerId="ADAL" clId="{DD0BEBB3-9555-4637-A6E2-94CF25947E6F}" dt="2025-10-28T07:32:56.362" v="147" actId="20577"/>
          <ac:spMkLst>
            <pc:docMk/>
            <pc:sldMk cId="129951829" sldId="301"/>
            <ac:spMk id="28" creationId="{1A90BB0E-4644-A113-F80D-48255D07A458}"/>
          </ac:spMkLst>
        </pc:spChg>
        <pc:spChg chg="mod">
          <ac:chgData name="Ainslie Bradley" userId="cf0bf7ea-799c-42a9-bae9-2cd257c54eb6" providerId="ADAL" clId="{DD0BEBB3-9555-4637-A6E2-94CF25947E6F}" dt="2025-10-28T07:32:47.484" v="143" actId="20577"/>
          <ac:spMkLst>
            <pc:docMk/>
            <pc:sldMk cId="129951829" sldId="301"/>
            <ac:spMk id="30" creationId="{43B1C631-688E-633D-6642-3719B8E8038A}"/>
          </ac:spMkLst>
        </pc:spChg>
        <pc:spChg chg="mod">
          <ac:chgData name="Ainslie Bradley" userId="cf0bf7ea-799c-42a9-bae9-2cd257c54eb6" providerId="ADAL" clId="{DD0BEBB3-9555-4637-A6E2-94CF25947E6F}" dt="2025-10-28T07:32:42.157" v="139" actId="20577"/>
          <ac:spMkLst>
            <pc:docMk/>
            <pc:sldMk cId="129951829" sldId="301"/>
            <ac:spMk id="31" creationId="{0F5FB8C2-C14F-E38D-1F05-812C83ECA74B}"/>
          </ac:spMkLst>
        </pc:spChg>
      </pc:sldChg>
      <pc:sldChg chg="delSp modSp add del mod">
        <pc:chgData name="Ainslie Bradley" userId="cf0bf7ea-799c-42a9-bae9-2cd257c54eb6" providerId="ADAL" clId="{DD0BEBB3-9555-4637-A6E2-94CF25947E6F}" dt="2025-10-28T07:30:39.474" v="10" actId="47"/>
        <pc:sldMkLst>
          <pc:docMk/>
          <pc:sldMk cId="3466918221" sldId="307"/>
        </pc:sldMkLst>
        <pc:spChg chg="del mod">
          <ac:chgData name="Ainslie Bradley" userId="cf0bf7ea-799c-42a9-bae9-2cd257c54eb6" providerId="ADAL" clId="{DD0BEBB3-9555-4637-A6E2-94CF25947E6F}" dt="2025-10-28T07:30:37.309" v="9" actId="478"/>
          <ac:spMkLst>
            <pc:docMk/>
            <pc:sldMk cId="3466918221" sldId="307"/>
            <ac:spMk id="7" creationId="{B5B2D871-2D84-687C-8DB9-5D39A396A96E}"/>
          </ac:spMkLst>
        </pc:spChg>
      </pc:sldChg>
      <pc:sldChg chg="modSp add mod">
        <pc:chgData name="Ainslie Bradley" userId="cf0bf7ea-799c-42a9-bae9-2cd257c54eb6" providerId="ADAL" clId="{DD0BEBB3-9555-4637-A6E2-94CF25947E6F}" dt="2025-10-28T07:31:36.684" v="100" actId="20577"/>
        <pc:sldMkLst>
          <pc:docMk/>
          <pc:sldMk cId="761440219" sldId="310"/>
        </pc:sldMkLst>
        <pc:spChg chg="mod">
          <ac:chgData name="Ainslie Bradley" userId="cf0bf7ea-799c-42a9-bae9-2cd257c54eb6" providerId="ADAL" clId="{DD0BEBB3-9555-4637-A6E2-94CF25947E6F}" dt="2025-10-28T07:31:36.684" v="100" actId="20577"/>
          <ac:spMkLst>
            <pc:docMk/>
            <pc:sldMk cId="761440219" sldId="310"/>
            <ac:spMk id="7" creationId="{B5B2D871-2D84-687C-8DB9-5D39A396A96E}"/>
          </ac:spMkLst>
        </pc:spChg>
      </pc:sldChg>
    </pc:docChg>
  </pc:docChgLst>
  <pc:docChgLst>
    <pc:chgData name="Ainslie Bradley" userId="cf0bf7ea-799c-42a9-bae9-2cd257c54eb6" providerId="ADAL" clId="{6B0156CA-24B4-4CEA-86CC-AE69978A78A2}"/>
    <pc:docChg chg="modSld">
      <pc:chgData name="Ainslie Bradley" userId="cf0bf7ea-799c-42a9-bae9-2cd257c54eb6" providerId="ADAL" clId="{6B0156CA-24B4-4CEA-86CC-AE69978A78A2}" dt="2025-05-09T14:31:42.956" v="148" actId="20577"/>
      <pc:docMkLst>
        <pc:docMk/>
      </pc:docMkLst>
      <pc:sldChg chg="modSp mod">
        <pc:chgData name="Ainslie Bradley" userId="cf0bf7ea-799c-42a9-bae9-2cd257c54eb6" providerId="ADAL" clId="{6B0156CA-24B4-4CEA-86CC-AE69978A78A2}" dt="2025-04-23T06:23:08.425" v="52" actId="20577"/>
        <pc:sldMkLst>
          <pc:docMk/>
          <pc:sldMk cId="57218788" sldId="283"/>
        </pc:sldMkLst>
      </pc:sldChg>
      <pc:sldChg chg="modSp mod">
        <pc:chgData name="Ainslie Bradley" userId="cf0bf7ea-799c-42a9-bae9-2cd257c54eb6" providerId="ADAL" clId="{6B0156CA-24B4-4CEA-86CC-AE69978A78A2}" dt="2025-05-09T14:31:42.956" v="148" actId="20577"/>
        <pc:sldMkLst>
          <pc:docMk/>
          <pc:sldMk cId="3693005957"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28/10/2025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10/28/2025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10/28/2025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Property Clearance and Maintenance Worker </a:t>
            </a:r>
            <a:br>
              <a:rPr lang="en-US" sz="4400" dirty="0">
                <a:latin typeface="Tiempos Headline Regular" panose="02020503060303060403" pitchFamily="18" charset="0"/>
              </a:rPr>
            </a:br>
            <a:r>
              <a:rPr lang="en-US" sz="1800">
                <a:latin typeface="TWK Lausanne 350" panose="02000503040000020004" pitchFamily="50" charset="0"/>
              </a:rPr>
              <a:t>(January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457200" y="408000"/>
            <a:ext cx="11625944" cy="5396862"/>
          </a:xfrm>
          <a:prstGeom prst="rect">
            <a:avLst/>
          </a:prstGeom>
          <a:noFill/>
        </p:spPr>
        <p:txBody>
          <a:bodyPr wrap="square">
            <a:spAutoFit/>
          </a:bodyPr>
          <a:lstStyle/>
          <a:p>
            <a:pPr fontAlgn="base">
              <a:lnSpc>
                <a:spcPct val="107000"/>
              </a:lnSpc>
              <a:spcAft>
                <a:spcPts val="800"/>
              </a:spcAft>
            </a:pPr>
            <a:r>
              <a:rPr lang="en-GB" sz="1200" b="1" kern="0" dirty="0">
                <a:solidFill>
                  <a:srgbClr val="000000"/>
                </a:solidFill>
                <a:latin typeface="TWK Lausanne 350" panose="02000503040000020004" pitchFamily="50" charset="0"/>
              </a:rPr>
              <a:t>Compliance</a:t>
            </a:r>
          </a:p>
          <a:p>
            <a:pPr marL="342900" indent="-342900" fontAlgn="base">
              <a:lnSpc>
                <a:spcPct val="107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Risk assess all areas prior to any works commencing and use the correct PPE dependant on the level of risk.</a:t>
            </a:r>
          </a:p>
          <a:p>
            <a:pPr marL="342900" indent="-342900" fontAlgn="base">
              <a:lnSpc>
                <a:spcPct val="107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Ensuring works are carried out to a standard in line with Right There and contractors’ standards.</a:t>
            </a:r>
          </a:p>
          <a:p>
            <a:pPr marL="342900" indent="-342900" fontAlgn="base">
              <a:lnSpc>
                <a:spcPct val="107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Ensuring compliance with all relevant health and safety legislation and report any safety concerns or incidents.</a:t>
            </a:r>
          </a:p>
          <a:p>
            <a:pPr marL="342900" indent="-342900" fontAlgn="base">
              <a:lnSpc>
                <a:spcPct val="115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Consistent adherence to all  Right There’s policies and procedures ensuring best practice and legal compliance</a:t>
            </a:r>
          </a:p>
          <a:p>
            <a:pPr>
              <a:lnSpc>
                <a:spcPct val="115000"/>
              </a:lnSpc>
            </a:pPr>
            <a:endParaRPr lang="en-GB" sz="1200" b="1"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15000"/>
              </a:lnSpc>
            </a:pPr>
            <a:r>
              <a:rPr lang="en-GB" sz="1200" b="1" dirty="0">
                <a:effectLst/>
                <a:latin typeface="TWK Lausanne 350" panose="02000503040000020004" pitchFamily="50" charset="0"/>
                <a:ea typeface="Calibri" panose="020F0502020204030204" pitchFamily="34" charset="0"/>
                <a:cs typeface="Times New Roman" panose="02020603050405020304" pitchFamily="18" charset="0"/>
              </a:rPr>
              <a:t>Maintenance Team Member</a:t>
            </a:r>
          </a:p>
          <a:p>
            <a:pPr>
              <a:lnSpc>
                <a:spcPct val="115000"/>
              </a:lnSpc>
            </a:pPr>
            <a:endParaRPr lang="en-GB" sz="12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Develop and maintain good communication and working relationships with line manager,  colleagues, contractors and people we support</a:t>
            </a: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Work cooperatively with others as part of a team demonstrating commitment to service objectives</a:t>
            </a:r>
          </a:p>
          <a:p>
            <a:pPr marL="342900" indent="-342900" fontAlgn="base">
              <a:lnSpc>
                <a:spcPct val="115000"/>
              </a:lnSpc>
              <a:spcAft>
                <a:spcPts val="600"/>
              </a:spcAft>
              <a:buFont typeface="Symbol" panose="05050102010706020507" pitchFamily="18" charset="2"/>
              <a:buChar char=""/>
            </a:pPr>
            <a:r>
              <a:rPr lang="en-US" sz="1200" kern="0" dirty="0">
                <a:solidFill>
                  <a:srgbClr val="000000"/>
                </a:solidFill>
                <a:latin typeface="TWK Lausanne 350" panose="02000503040000020004" pitchFamily="50" charset="0"/>
              </a:rPr>
              <a:t>Have a high standard of professional integrity with colleagues and other providers</a:t>
            </a:r>
            <a:endParaRPr lang="en-GB" sz="1200" kern="0" dirty="0">
              <a:solidFill>
                <a:srgbClr val="000000"/>
              </a:solidFill>
              <a:latin typeface="TWK Lausanne 350" panose="02000503040000020004" pitchFamily="50" charset="0"/>
            </a:endParaRPr>
          </a:p>
          <a:p>
            <a:pPr marL="342900" indent="-342900" fontAlgn="base">
              <a:lnSpc>
                <a:spcPct val="115000"/>
              </a:lnSpc>
              <a:spcAft>
                <a:spcPts val="600"/>
              </a:spcAft>
              <a:buFont typeface="Symbol" panose="05050102010706020507" pitchFamily="18" charset="2"/>
              <a:buChar char=""/>
            </a:pPr>
            <a:r>
              <a:rPr lang="en-US" sz="1200" kern="0" dirty="0">
                <a:solidFill>
                  <a:srgbClr val="000000"/>
                </a:solidFill>
                <a:latin typeface="TWK Lausanne 350" panose="02000503040000020004" pitchFamily="50" charset="0"/>
              </a:rPr>
              <a:t>Establish and uphold clear professional boundaries at all times.</a:t>
            </a:r>
            <a:endParaRPr lang="en-GB" sz="1200" kern="0" dirty="0">
              <a:solidFill>
                <a:srgbClr val="000000"/>
              </a:solidFill>
              <a:latin typeface="TWK Lausanne 350" panose="02000503040000020004" pitchFamily="50" charset="0"/>
            </a:endParaRPr>
          </a:p>
          <a:p>
            <a:pPr marL="342900" indent="-342900">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Be proactive in personal development, use feedback from others and identify own development objectives</a:t>
            </a:r>
          </a:p>
          <a:p>
            <a:pPr marL="342900" indent="-342900">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Attend and participate in training and engage in reflective practice to share learning experiences.</a:t>
            </a:r>
          </a:p>
          <a:p>
            <a:pPr marL="342900" indent="-342900">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Actively participate in regular team meetings providing valuable input and feedback to meet the needs of the Property Team and commit to its development and improvement </a:t>
            </a: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Feedback on the review of organisational polices &amp; procedures and local guidelines. </a:t>
            </a: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Ability to work towards performance targets to achieve agreed result</a:t>
            </a:r>
          </a:p>
          <a:p>
            <a:pPr marL="342900" indent="-342900">
              <a:spcAft>
                <a:spcPts val="600"/>
              </a:spcAft>
              <a:buFont typeface="Symbol" panose="05050102010706020507" pitchFamily="18" charset="2"/>
              <a:buChar char=""/>
            </a:pPr>
            <a:r>
              <a:rPr lang="en-US" sz="1200" kern="0" dirty="0">
                <a:solidFill>
                  <a:srgbClr val="000000"/>
                </a:solidFill>
                <a:latin typeface="TWK Lausanne 350" panose="02000503040000020004" pitchFamily="50" charset="0"/>
              </a:rPr>
              <a:t>Promote Right There services through agreed mediums</a:t>
            </a:r>
          </a:p>
          <a:p>
            <a:pPr marL="342900" lvl="0" indent="-342900" fontAlgn="base">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Represent the Right There brand following agreed ways of working, demonstrating values led behaviours, and taking pride in wearing the Right There uniform.</a:t>
            </a:r>
          </a:p>
        </p:txBody>
      </p:sp>
      <p:sp>
        <p:nvSpPr>
          <p:cNvPr id="3" name="TextBox 2">
            <a:extLst>
              <a:ext uri="{FF2B5EF4-FFF2-40B4-BE49-F238E27FC236}">
                <a16:creationId xmlns:a16="http://schemas.microsoft.com/office/drawing/2014/main" id="{CBBE3745-725D-543C-F0CE-DC7698C6A6B4}"/>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08892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960076"/>
          </a:xfrm>
          <a:prstGeom prst="rect">
            <a:avLst/>
          </a:prstGeom>
          <a:noFill/>
        </p:spPr>
        <p:txBody>
          <a:bodyPr wrap="square" rtlCol="0">
            <a:spAutoFit/>
          </a:bodyPr>
          <a:lstStyle/>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Experience of carrying out repairs and have good DIY skills </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Experience of carrying out labouring and cleaning duties</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Understanding of Health and Safety issues</a:t>
            </a:r>
            <a:r>
              <a:rPr lang="en-GB" sz="1200" dirty="0">
                <a:latin typeface="TWK Lausanne 350" panose="02000503040000020004" pitchFamily="50" charset="0"/>
                <a:ea typeface="Times New Roman" panose="02020603050405020304" pitchFamily="18" charset="0"/>
                <a:cs typeface="Arial" panose="020B0604020202020204" pitchFamily="34" charset="0"/>
              </a:rPr>
              <a:t>, working to a safe and high standard in line with legislative requirements</a:t>
            </a:r>
            <a:endParaRPr lang="en-GB" sz="1200" dirty="0">
              <a:solidFill>
                <a:srgbClr val="000000"/>
              </a:solidFill>
              <a:latin typeface="TWK Lausanne 350" panose="02000503040000020004" pitchFamily="50" charset="0"/>
            </a:endParaRP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Ability to ensure the service is delivered in accordance with housing legislation</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Ability to show initiative, effective time management, and work in a high paced environment</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Record use of time and materials</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Computer literate</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Flexibility with regards to working patterns</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Full UK driving license </a:t>
            </a:r>
            <a:endParaRPr lang="en-GB" sz="1200" strike="sngStrike" dirty="0">
              <a:solidFill>
                <a:srgbClr val="000000"/>
              </a:solidFill>
              <a:highlight>
                <a:srgbClr val="FFFF00"/>
              </a:highlight>
              <a:latin typeface="TWK Lausanne 350" panose="02000503040000020004" pitchFamily="50" charset="0"/>
            </a:endParaRP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Ability to respond at short notice to crisis situations</a:t>
            </a:r>
          </a:p>
          <a:p>
            <a:pPr marL="171450" indent="-171450" algn="just">
              <a:lnSpc>
                <a:spcPct val="115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build relationships with colleagues and contractors</a:t>
            </a: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gn="just">
              <a:lnSpc>
                <a:spcPct val="115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understand and consider the views, concerns and needs of others when taking action</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gn="just">
              <a:lnSpc>
                <a:spcPct val="115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Commitment to provide a safe environment for the people we support and our colleagues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gn="just">
              <a:lnSpc>
                <a:spcPct val="115000"/>
              </a:lnSpc>
              <a:spcBef>
                <a:spcPts val="0"/>
              </a:spcBef>
              <a:spcAft>
                <a:spcPts val="600"/>
              </a:spcAft>
              <a:buFont typeface="Wingdings" panose="05000000000000000000" pitchFamily="2" charset="2"/>
              <a:buChar char="ü"/>
            </a:pPr>
            <a:r>
              <a:rPr lang="en-US" sz="1200" dirty="0">
                <a:latin typeface="TWK Lausanne 350" panose="02000503040000020004" pitchFamily="50" charset="0"/>
                <a:cs typeface="Arial" panose="020B0604020202020204" pitchFamily="34" charset="0"/>
              </a:rPr>
              <a:t>Commitment to training and professional development, including keeping up to date with all relevant legislation.</a:t>
            </a:r>
            <a:endParaRPr lang="en-GB" sz="1200" dirty="0">
              <a:latin typeface="TWK Lausanne 350" panose="02000503040000020004" pitchFamily="50" charset="0"/>
              <a:cs typeface="Arial" panose="020B0604020202020204" pitchFamily="34"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1638976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2036455"/>
          </a:xfrm>
          <a:prstGeom prst="rect">
            <a:avLst/>
          </a:prstGeom>
          <a:noFill/>
        </p:spPr>
        <p:txBody>
          <a:bodyPr wrap="square" rtlCol="0">
            <a:spAutoFit/>
          </a:bodyPr>
          <a:lstStyle/>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Health and Safety Training</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First Aid Certificate</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Other relevant training</a:t>
            </a:r>
          </a:p>
          <a:p>
            <a:pPr marL="285750" indent="-285750">
              <a:lnSpc>
                <a:spcPct val="115000"/>
              </a:lnSpc>
              <a:spcAft>
                <a:spcPts val="800"/>
              </a:spcAft>
              <a:buFont typeface="Wingdings" panose="05000000000000000000" pitchFamily="2" charset="2"/>
              <a:buChar char="ü"/>
            </a:pPr>
            <a:r>
              <a:rPr lang="en-GB" sz="1200">
                <a:latin typeface="TWK Lausanne 350" panose="02000503040000020004" pitchFamily="50" charset="0"/>
                <a:ea typeface="Calibri" panose="020F0502020204030204" pitchFamily="34" charset="0"/>
              </a:rPr>
              <a:t>Current valid CSCS card</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Experience of working in a similar environment</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Awareness of issues surrounding homelessness</a:t>
            </a:r>
          </a:p>
          <a:p>
            <a:pPr marL="285750" indent="-285750">
              <a:buFont typeface="Wingdings" panose="05000000000000000000" pitchFamily="2" charset="2"/>
              <a:buChar char="ü"/>
            </a:pPr>
            <a:r>
              <a:rPr lang="en-US" sz="1200">
                <a:latin typeface="TWK Lausanne 350" panose="02000503040000020004" pitchFamily="50" charset="0"/>
                <a:cs typeface="Arial" panose="020B0604020202020204" pitchFamily="34" charset="0"/>
              </a:rPr>
              <a:t>Understanding the needs and rights of </a:t>
            </a:r>
            <a:r>
              <a:rPr lang="en-GB" sz="1200">
                <a:latin typeface="TWK Lausanne 350" panose="02000503040000020004" pitchFamily="50" charset="0"/>
                <a:cs typeface="Arial" panose="020B0604020202020204" pitchFamily="34" charset="0"/>
              </a:rPr>
              <a:t>people we support</a:t>
            </a:r>
            <a:endParaRPr lang="en-GB" sz="1200" dirty="0">
              <a:latin typeface="TWK Lausanne 350" panose="02000503040000020004" pitchFamily="50" charset="0"/>
              <a:cs typeface="Arial" panose="020B0604020202020204" pitchFamily="34" charset="0"/>
            </a:endParaRPr>
          </a:p>
        </p:txBody>
      </p:sp>
    </p:spTree>
    <p:extLst>
      <p:ext uri="{BB962C8B-B14F-4D97-AF65-F5344CB8AC3E}">
        <p14:creationId xmlns:p14="http://schemas.microsoft.com/office/powerpoint/2010/main" val="3209650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00902"/>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(£24,252 - £25,961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Maintenance Supervisor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hours,  Monday to Friday – worked flexibly between the hours of 8.00am to 6.00pm, with one-hour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effectLst/>
                <a:latin typeface="TWK Lausanne 350" panose="02000503040000020004" pitchFamily="50" charset="0"/>
                <a:ea typeface="Calibri" panose="020F0502020204030204" pitchFamily="34" charset="0"/>
                <a:cs typeface="Aptos" panose="020B0004020202020204" pitchFamily="34" charset="0"/>
              </a:rPr>
              <a:t>Rosemount Business Park, 141-145 Charles Street, Unit M7/8, Glasgow, G21 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t>
            </a:r>
            <a:r>
              <a:rPr lang="en-GB" sz="1400">
                <a:latin typeface="TWK Lausanne 350" panose="02000503040000020004" pitchFamily="50" charset="0"/>
              </a:rPr>
              <a:t>are received</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569660"/>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Property Clearance and </a:t>
            </a:r>
          </a:p>
          <a:p>
            <a:r>
              <a:rPr lang="en-GB" sz="3200" dirty="0">
                <a:latin typeface="Tiempos Headline Regular" panose="02020503060303060403" pitchFamily="18" charset="0"/>
              </a:rPr>
              <a:t>Maintenance Worker </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154984"/>
          </a:xfrm>
          <a:prstGeom prst="rect">
            <a:avLst/>
          </a:prstGeom>
          <a:noFill/>
        </p:spPr>
        <p:txBody>
          <a:bodyPr wrap="square">
            <a:spAutoFit/>
          </a:bodyPr>
          <a:lstStyle/>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r>
              <a:rPr lang="en-GB" sz="1400" dirty="0">
                <a:latin typeface="TWK Lausanne 350" panose="02000503040000020004" pitchFamily="50" charset="0"/>
                <a:cs typeface="Times New Roman" panose="02020603050405020304" pitchFamily="18" charset="0"/>
              </a:rPr>
              <a:t>The Property team is responsible for the management of a portfolio </a:t>
            </a:r>
            <a:r>
              <a:rPr lang="en-GB" sz="1400">
                <a:latin typeface="TWK Lausanne 350" panose="02000503040000020004" pitchFamily="50" charset="0"/>
                <a:cs typeface="Times New Roman" panose="02020603050405020304" pitchFamily="18" charset="0"/>
              </a:rPr>
              <a:t>of 470+ </a:t>
            </a:r>
            <a:r>
              <a:rPr lang="en-GB" sz="1400" dirty="0">
                <a:latin typeface="TWK Lausanne 350" panose="02000503040000020004" pitchFamily="50" charset="0"/>
                <a:cs typeface="Times New Roman" panose="02020603050405020304" pitchFamily="18" charset="0"/>
              </a:rPr>
              <a:t>properties of various size, predominantly in the Glasgow area and includes general administration, maintenance workers, technicians, painters and joiners</a:t>
            </a:r>
          </a:p>
          <a:p>
            <a:pPr>
              <a:spcAft>
                <a:spcPts val="1200"/>
              </a:spcAft>
            </a:pPr>
            <a:r>
              <a:rPr lang="en-US" sz="1400" dirty="0">
                <a:effectLst/>
                <a:latin typeface="TWK Lausanne 350" panose="02000503040000020004" pitchFamily="50" charset="0"/>
                <a:ea typeface="Times New Roman" panose="02020603050405020304" pitchFamily="18" charset="0"/>
                <a:cs typeface="Arial" panose="020B0604020202020204" pitchFamily="34" charset="0"/>
              </a:rPr>
              <a:t>The Property Clearance and Maintenance Worker is part of the uplift and removal team </a:t>
            </a:r>
            <a:r>
              <a:rPr lang="en-US" sz="1400" dirty="0">
                <a:latin typeface="TWK Lausanne 350" panose="02000503040000020004" pitchFamily="50" charset="0"/>
                <a:ea typeface="Times New Roman" panose="02020603050405020304" pitchFamily="18" charset="0"/>
                <a:cs typeface="Arial" panose="020B0604020202020204" pitchFamily="34" charset="0"/>
              </a:rPr>
              <a:t>and will </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carry out clearance and minor repairs of properties to provide a high-quality accommodation function facilitating and supporting Right There’s vision of a world where everyone has an equal chance to create a safe and supportive place to call home as well as providing holistic support to people across Scotland</a:t>
            </a:r>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205853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3396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Supervisors</a:t>
            </a:r>
          </a:p>
        </p:txBody>
      </p:sp>
      <p:sp>
        <p:nvSpPr>
          <p:cNvPr id="4" name="Rectangle 3">
            <a:extLst>
              <a:ext uri="{FF2B5EF4-FFF2-40B4-BE49-F238E27FC236}">
                <a16:creationId xmlns:a16="http://schemas.microsoft.com/office/drawing/2014/main" id="{76E749A2-0140-EB20-E7F4-3E78F5E70418}"/>
              </a:ext>
            </a:extLst>
          </p:cNvPr>
          <p:cNvSpPr/>
          <p:nvPr/>
        </p:nvSpPr>
        <p:spPr>
          <a:xfrm>
            <a:off x="1760561" y="466010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latin typeface="TWK Lausanne 350" panose="02000503040000020004" pitchFamily="50" charset="0"/>
            </a:endParaRPr>
          </a:p>
          <a:p>
            <a:pPr algn="ctr"/>
            <a:r>
              <a:rPr lang="en-GB" sz="1200" dirty="0">
                <a:solidFill>
                  <a:schemeClr val="tx1"/>
                </a:solidFill>
                <a:latin typeface="TWK Lausanne 350" panose="02000503040000020004" pitchFamily="50" charset="0"/>
              </a:rPr>
              <a:t>Maintenance Workers, Painters, </a:t>
            </a:r>
            <a:r>
              <a:rPr lang="en-GB" sz="1200" dirty="0" err="1">
                <a:solidFill>
                  <a:schemeClr val="tx1"/>
                </a:solidFill>
                <a:latin typeface="TWK Lausanne 350" panose="02000503040000020004" pitchFamily="50" charset="0"/>
              </a:rPr>
              <a:t>Joiner,Technicians</a:t>
            </a:r>
            <a:r>
              <a:rPr lang="en-GB" sz="1200" dirty="0">
                <a:solidFill>
                  <a:schemeClr val="tx1"/>
                </a:solidFill>
                <a:latin typeface="TWK Lausanne 350" panose="02000503040000020004" pitchFamily="50" charset="0"/>
              </a:rPr>
              <a:t>	</a:t>
            </a:r>
            <a:r>
              <a:rPr lang="en-GB" dirty="0">
                <a:solidFill>
                  <a:schemeClr val="tx1"/>
                </a:solidFill>
              </a:rPr>
              <a:t>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788469"/>
            <a:ext cx="0" cy="551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8C8345-DDD8-6210-4B6F-423AF0CA228A}"/>
              </a:ext>
            </a:extLst>
          </p:cNvPr>
          <p:cNvCxnSpPr>
            <a:stCxn id="3" idx="2"/>
            <a:endCxn id="4" idx="0"/>
          </p:cNvCxnSpPr>
          <p:nvPr/>
        </p:nvCxnSpPr>
        <p:spPr>
          <a:xfrm>
            <a:off x="2647666" y="4069532"/>
            <a:ext cx="0" cy="590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08B15F-C9DF-E238-3271-5997C36B925C}"/>
              </a:ext>
            </a:extLst>
          </p:cNvPr>
          <p:cNvSpPr txBox="1"/>
          <p:nvPr/>
        </p:nvSpPr>
        <p:spPr>
          <a:xfrm>
            <a:off x="317240" y="289249"/>
            <a:ext cx="5561045" cy="584775"/>
          </a:xfrm>
          <a:prstGeom prst="rect">
            <a:avLst/>
          </a:prstGeom>
          <a:noFill/>
        </p:spPr>
        <p:txBody>
          <a:bodyPr wrap="square" rtlCol="0">
            <a:spAutoFit/>
          </a:bodyPr>
          <a:lstStyle/>
          <a:p>
            <a:r>
              <a:rPr lang="en-GB" sz="3200" dirty="0">
                <a:latin typeface="Tiempos Headline Regular" panose="02020503060303060403" pitchFamily="18" charset="0"/>
              </a:rPr>
              <a:t>What does our team say?</a:t>
            </a:r>
          </a:p>
        </p:txBody>
      </p:sp>
      <p:sp>
        <p:nvSpPr>
          <p:cNvPr id="7" name="TextBox 6">
            <a:extLst>
              <a:ext uri="{FF2B5EF4-FFF2-40B4-BE49-F238E27FC236}">
                <a16:creationId xmlns:a16="http://schemas.microsoft.com/office/drawing/2014/main" id="{B5B2D871-2D84-687C-8DB9-5D39A396A96E}"/>
              </a:ext>
            </a:extLst>
          </p:cNvPr>
          <p:cNvSpPr txBox="1"/>
          <p:nvPr/>
        </p:nvSpPr>
        <p:spPr>
          <a:xfrm>
            <a:off x="5607698" y="1483565"/>
            <a:ext cx="5281126" cy="2677656"/>
          </a:xfrm>
          <a:prstGeom prst="rect">
            <a:avLst/>
          </a:prstGeom>
          <a:noFill/>
        </p:spPr>
        <p:txBody>
          <a:bodyPr wrap="square" rtlCol="0">
            <a:spAutoFit/>
          </a:bodyPr>
          <a:lstStyle/>
          <a:p>
            <a:r>
              <a:rPr lang="en-GB" sz="1200" dirty="0">
                <a:latin typeface="TWK Lausanne 350" panose="02000503040000020004" pitchFamily="50" charset="0"/>
              </a:rPr>
              <a:t>Working at Right There that supports asylum seekers, refugees, and people experiencing homelessness, has been one of the most rewarding experiences I've had. It's given me a deeper understanding of compassion, resilience, and the importance of community. I've learned how powerful a safe and supportive environment can be in helping people rebuild their lives, and the experience has helped me grow more patient, empathetic, and confident in working with others from all walks of life. As an employee, I feel truly valued and appreciated which motivates me to give my best and continue making a positive difference every day. Everyone works together with care and respect under one roof. Every day brings new challenges and responsibilities - but seeing the positive impact our work has on people's lives makes it all worthwhile. </a:t>
            </a:r>
          </a:p>
          <a:p>
            <a:endParaRPr lang="en-GB" sz="1200" i="1" dirty="0">
              <a:latin typeface="TWK Lausanne 350" panose="02000503040000020004" pitchFamily="50" charset="0"/>
            </a:endParaRPr>
          </a:p>
          <a:p>
            <a:r>
              <a:rPr lang="en-GB" sz="1200" i="1" dirty="0">
                <a:latin typeface="TWK Lausanne 350" panose="02000503040000020004" pitchFamily="50" charset="0"/>
              </a:rPr>
              <a:t>Danny Brown, Maintenance Worker, Property Services </a:t>
            </a:r>
          </a:p>
        </p:txBody>
      </p:sp>
      <p:pic>
        <p:nvPicPr>
          <p:cNvPr id="2" name="Picture 1" descr="A black hexagon on a yellow background&#10;&#10;Description automatically generated">
            <a:extLst>
              <a:ext uri="{FF2B5EF4-FFF2-40B4-BE49-F238E27FC236}">
                <a16:creationId xmlns:a16="http://schemas.microsoft.com/office/drawing/2014/main" id="{D0C05EEA-CB50-3616-4152-A7A1A6AF566B}"/>
              </a:ext>
            </a:extLst>
          </p:cNvPr>
          <p:cNvPicPr>
            <a:picLocks noChangeAspect="1"/>
          </p:cNvPicPr>
          <p:nvPr/>
        </p:nvPicPr>
        <p:blipFill>
          <a:blip r:embed="rId2"/>
          <a:stretch>
            <a:fillRect/>
          </a:stretch>
        </p:blipFill>
        <p:spPr>
          <a:xfrm>
            <a:off x="0" y="1120959"/>
            <a:ext cx="5374433" cy="5374433"/>
          </a:xfrm>
          <a:prstGeom prst="rect">
            <a:avLst/>
          </a:prstGeom>
        </p:spPr>
      </p:pic>
      <p:grpSp>
        <p:nvGrpSpPr>
          <p:cNvPr id="3" name="Group 2">
            <a:extLst>
              <a:ext uri="{FF2B5EF4-FFF2-40B4-BE49-F238E27FC236}">
                <a16:creationId xmlns:a16="http://schemas.microsoft.com/office/drawing/2014/main" id="{23A95AFD-73A1-3733-0B51-C074DA280D04}"/>
              </a:ext>
            </a:extLst>
          </p:cNvPr>
          <p:cNvGrpSpPr/>
          <p:nvPr/>
        </p:nvGrpSpPr>
        <p:grpSpPr>
          <a:xfrm>
            <a:off x="3854" y="1120959"/>
            <a:ext cx="5374433" cy="5374433"/>
            <a:chOff x="0" y="1120959"/>
            <a:chExt cx="5374433" cy="5374433"/>
          </a:xfrm>
        </p:grpSpPr>
        <p:pic>
          <p:nvPicPr>
            <p:cNvPr id="4" name="Picture 3">
              <a:extLst>
                <a:ext uri="{FF2B5EF4-FFF2-40B4-BE49-F238E27FC236}">
                  <a16:creationId xmlns:a16="http://schemas.microsoft.com/office/drawing/2014/main" id="{E8A1752D-AB70-FB75-8F7E-9890B153F773}"/>
                </a:ext>
              </a:extLst>
            </p:cNvPr>
            <p:cNvPicPr>
              <a:picLocks noChangeAspect="1"/>
            </p:cNvPicPr>
            <p:nvPr/>
          </p:nvPicPr>
          <p:blipFill>
            <a:blip r:embed="rId3"/>
            <a:srcRect l="21607" r="6727"/>
            <a:stretch>
              <a:fillRect/>
            </a:stretch>
          </p:blipFill>
          <p:spPr>
            <a:xfrm>
              <a:off x="40640" y="1430734"/>
              <a:ext cx="5222240" cy="4860338"/>
            </a:xfrm>
            <a:prstGeom prst="rect">
              <a:avLst/>
            </a:prstGeom>
          </p:spPr>
        </p:pic>
        <p:pic>
          <p:nvPicPr>
            <p:cNvPr id="5" name="Picture 4" descr="A black hexagon on a yellow background&#10;&#10;Description automatically generated">
              <a:extLst>
                <a:ext uri="{FF2B5EF4-FFF2-40B4-BE49-F238E27FC236}">
                  <a16:creationId xmlns:a16="http://schemas.microsoft.com/office/drawing/2014/main" id="{9A6671C9-A14F-81B4-4B07-463F31ECC769}"/>
                </a:ext>
              </a:extLst>
            </p:cNvPr>
            <p:cNvPicPr>
              <a:picLocks noChangeAspect="1"/>
            </p:cNvPicPr>
            <p:nvPr/>
          </p:nvPicPr>
          <p:blipFill>
            <a:blip r:embed="rId2"/>
            <a:stretch>
              <a:fillRect/>
            </a:stretch>
          </p:blipFill>
          <p:spPr>
            <a:xfrm>
              <a:off x="0" y="1120959"/>
              <a:ext cx="5374433" cy="5374433"/>
            </a:xfrm>
            <a:prstGeom prst="rect">
              <a:avLst/>
            </a:prstGeom>
          </p:spPr>
        </p:pic>
      </p:grpSp>
    </p:spTree>
    <p:extLst>
      <p:ext uri="{BB962C8B-B14F-4D97-AF65-F5344CB8AC3E}">
        <p14:creationId xmlns:p14="http://schemas.microsoft.com/office/powerpoint/2010/main" val="76144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US" dirty="0">
                <a:latin typeface="TWK Lausanne 350" panose="02000503040000020004" pitchFamily="50" charset="0"/>
              </a:rPr>
              <a:t>5</a:t>
            </a:r>
            <a:r>
              <a:rPr lang="en-GB" dirty="0">
                <a:latin typeface="TWK Lausanne 350" panose="02000503040000020004" pitchFamily="50" charset="0"/>
              </a:rPr>
              <a:t>-6</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US" dirty="0">
                <a:latin typeface="TWK Lausanne 350" panose="02000503040000020004" pitchFamily="50" charset="0"/>
              </a:rPr>
              <a:t>7-8</a:t>
            </a:r>
            <a:endParaRPr lang="en-GB" dirty="0">
              <a:latin typeface="TWK Lausanne 350" panose="02000503040000020004" pitchFamily="50" charset="0"/>
            </a:endParaRP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US" dirty="0">
                <a:latin typeface="TWK Lausanne 350" panose="02000503040000020004" pitchFamily="50" charset="0"/>
              </a:rPr>
              <a:t>9-10</a:t>
            </a:r>
            <a:endParaRPr lang="en-GB" dirty="0">
              <a:latin typeface="TWK Lausanne 350" panose="02000503040000020004" pitchFamily="50" charset="0"/>
            </a:endParaRP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US" dirty="0">
                <a:latin typeface="TWK Lausanne 350" panose="02000503040000020004" pitchFamily="50" charset="0"/>
              </a:rPr>
              <a:t>1</a:t>
            </a:r>
            <a:r>
              <a:rPr lang="en-GB" dirty="0">
                <a:latin typeface="TWK Lausanne 350" panose="02000503040000020004" pitchFamily="50" charset="0"/>
              </a:rPr>
              <a:t>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83251"/>
            <a:ext cx="10716028" cy="4492640"/>
          </a:xfrm>
          <a:prstGeom prst="rect">
            <a:avLst/>
          </a:prstGeom>
          <a:noFill/>
        </p:spPr>
        <p:txBody>
          <a:bodyPr wrap="square">
            <a:spAutoFit/>
          </a:bodyPr>
          <a:lstStyle/>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r>
              <a:rPr lang="en-US" sz="1400" b="1" dirty="0">
                <a:ln>
                  <a:noFill/>
                </a:ln>
                <a:solidFill>
                  <a:srgbClr val="000000"/>
                </a:solidFill>
                <a:effectLst/>
                <a:latin typeface="TWK Lausanne 350" panose="02000503040000020004" pitchFamily="50" charset="0"/>
                <a:ea typeface="Arial Unicode MS"/>
                <a:cs typeface="Arial Unicode MS"/>
              </a:rPr>
              <a:t>Uplift and Removal and maintenance repair responsibilities</a:t>
            </a: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a:p>
            <a:pPr marL="285750" indent="-285750" fontAlgn="base">
              <a:spcAft>
                <a:spcPts val="600"/>
              </a:spcAft>
              <a:buFont typeface="Wingdings" panose="05000000000000000000" pitchFamily="2" charset="2"/>
              <a:buChar char="§"/>
            </a:pPr>
            <a:r>
              <a:rPr lang="en-US" sz="1200" kern="0" dirty="0">
                <a:solidFill>
                  <a:srgbClr val="000000"/>
                </a:solidFill>
                <a:latin typeface="TWK Lausanne 350" panose="02000503040000020004" pitchFamily="50" charset="0"/>
              </a:rPr>
              <a:t>Carry out clearance of property contents including fixtures and fittings, furnishings, white goods, floorings, and consumables. </a:t>
            </a:r>
            <a:endParaRPr lang="en-GB" sz="1200" kern="0" dirty="0">
              <a:solidFill>
                <a:srgbClr val="000000"/>
              </a:solidFill>
              <a:latin typeface="TWK Lausanne 350" panose="02000503040000020004" pitchFamily="50" charset="0"/>
            </a:endParaRP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Deliver furniture, white goods, flooring and consumables as required.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Carry out basic clean of property on a clean as you go basis.</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Use </a:t>
            </a:r>
            <a:r>
              <a:rPr lang="en-GB" sz="1200" kern="0" dirty="0" err="1">
                <a:solidFill>
                  <a:srgbClr val="000000"/>
                </a:solidFill>
                <a:latin typeface="TWK Lausanne 350" panose="02000503040000020004" pitchFamily="50" charset="0"/>
              </a:rPr>
              <a:t>Sanondaf</a:t>
            </a:r>
            <a:r>
              <a:rPr lang="en-GB" sz="1200" kern="0" dirty="0">
                <a:solidFill>
                  <a:srgbClr val="000000"/>
                </a:solidFill>
                <a:latin typeface="TWK Lausanne 350" panose="02000503040000020004" pitchFamily="50" charset="0"/>
              </a:rPr>
              <a:t> products in initial clearance and on final check before handover .</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Keep all Right There vehicles clean and tidy using </a:t>
            </a:r>
            <a:r>
              <a:rPr lang="en-GB" sz="1200" kern="0" dirty="0" err="1">
                <a:solidFill>
                  <a:srgbClr val="000000"/>
                </a:solidFill>
                <a:latin typeface="TWK Lausanne 350" panose="02000503040000020004" pitchFamily="50" charset="0"/>
              </a:rPr>
              <a:t>Sanondaf</a:t>
            </a:r>
            <a:r>
              <a:rPr lang="en-GB" sz="1200" kern="0" dirty="0">
                <a:solidFill>
                  <a:srgbClr val="000000"/>
                </a:solidFill>
                <a:latin typeface="TWK Lausanne 350" panose="02000503040000020004" pitchFamily="50" charset="0"/>
              </a:rPr>
              <a:t> were required.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Keep all Right There tools and equipment in good condition, report where items are damaged or need to be replaced.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Look for ways to recycle /upcycle any equipment taken from properties .</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Make sure all waste is disposed of in a timely manner with the appropriate waste transfer notes in place .</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Work closely with Maintenance Supervisor advising on any timeline blockers to completion of property.</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Carry out minor repairs and maintenance works.</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Carry out general planned maintenance when required.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Recording of time, materials and consumables used to carry out jobs.</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Ensure the Right There vehicles, tools and IT devices are kept in good condition.</a:t>
            </a:r>
          </a:p>
          <a:p>
            <a:pPr lvl="0" fontAlgn="base"/>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dirty="0"/>
              <a:t>7</a:t>
            </a:r>
          </a:p>
        </p:txBody>
      </p:sp>
    </p:spTree>
    <p:extLst>
      <p:ext uri="{BB962C8B-B14F-4D97-AF65-F5344CB8AC3E}">
        <p14:creationId xmlns:p14="http://schemas.microsoft.com/office/powerpoint/2010/main" val="10583463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purl.org/dc/dcmitype/"/>
    <ds:schemaRef ds:uri="http://schemas.openxmlformats.org/package/2006/metadata/core-properties"/>
    <ds:schemaRef ds:uri="5918e872-e67b-4fda-801c-e11e2e8f9e7e"/>
    <ds:schemaRef ds:uri="http://schemas.microsoft.com/office/2006/documentManagement/types"/>
    <ds:schemaRef ds:uri="http://schemas.microsoft.com/office/infopath/2007/PartnerControls"/>
    <ds:schemaRef ds:uri="http://schemas.microsoft.com/office/2006/metadata/properties"/>
    <ds:schemaRef ds:uri="http://purl.org/dc/terms/"/>
    <ds:schemaRef ds:uri="a3b0d63c-cdf0-4c0c-bf95-5155ff5031c1"/>
    <ds:schemaRef ds:uri="9f7d3311-57c9-43fe-8231-1e93a56e81a6"/>
    <ds:schemaRef ds:uri="http://www.w3.org/XML/1998/namespace"/>
    <ds:schemaRef ds:uri="http://purl.org/dc/elements/1.1/"/>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1767</Words>
  <Application>Microsoft Office PowerPoint</Application>
  <PresentationFormat>Widescreen</PresentationFormat>
  <Paragraphs>139</Paragraphs>
  <Slides>16</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TWK Lausanne 500</vt:lpstr>
      <vt:lpstr>Segoe UI</vt:lpstr>
      <vt:lpstr>Arial</vt:lpstr>
      <vt:lpstr>Symbol</vt:lpstr>
      <vt:lpstr>Calibri</vt:lpstr>
      <vt:lpstr>Tiempos Headline Regular</vt:lpstr>
      <vt:lpstr>TWK Lausanne 350</vt:lpstr>
      <vt:lpstr>TWK Lausanne 450</vt:lpstr>
      <vt:lpstr>Tiempos Headline Medium</vt:lpstr>
      <vt:lpstr>TWK Lausanne 300</vt:lpstr>
      <vt:lpstr>Wingdings</vt:lpstr>
      <vt:lpstr>Calibri Light</vt:lpstr>
      <vt:lpstr>Office Theme</vt:lpstr>
      <vt:lpstr>1_Office Theme</vt:lpstr>
      <vt:lpstr>Job Pack   Property Clearance and Maintenance Worker  (January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149</cp:revision>
  <dcterms:created xsi:type="dcterms:W3CDTF">2021-11-30T15:33:31Z</dcterms:created>
  <dcterms:modified xsi:type="dcterms:W3CDTF">2025-10-28T07:32:58Z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