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306"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7EB4C1-0F47-4127-A96D-3C0ABF943F7C}" v="1" dt="2025-10-21T09:36:21.4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DD0BEBB3-9555-4637-A6E2-94CF25947E6F}"/>
    <pc:docChg chg="custSel modSld">
      <pc:chgData name="Ainslie Bradley" userId="cf0bf7ea-799c-42a9-bae9-2cd257c54eb6" providerId="ADAL" clId="{DD0BEBB3-9555-4637-A6E2-94CF25947E6F}" dt="2025-10-21T09:36:28.054" v="185" actId="20577"/>
      <pc:docMkLst>
        <pc:docMk/>
      </pc:docMkLst>
      <pc:sldChg chg="modSp mod">
        <pc:chgData name="Ainslie Bradley" userId="cf0bf7ea-799c-42a9-bae9-2cd257c54eb6" providerId="ADAL" clId="{DD0BEBB3-9555-4637-A6E2-94CF25947E6F}" dt="2025-10-15T10:16:24.733" v="182" actId="20577"/>
        <pc:sldMkLst>
          <pc:docMk/>
          <pc:sldMk cId="2875547132" sldId="280"/>
        </pc:sldMkLst>
        <pc:spChg chg="mod">
          <ac:chgData name="Ainslie Bradley" userId="cf0bf7ea-799c-42a9-bae9-2cd257c54eb6" providerId="ADAL" clId="{DD0BEBB3-9555-4637-A6E2-94CF25947E6F}" dt="2025-10-15T10:16:24.733" v="182" actId="20577"/>
          <ac:spMkLst>
            <pc:docMk/>
            <pc:sldMk cId="2875547132" sldId="280"/>
            <ac:spMk id="7" creationId="{4775E503-E4C9-9ACB-19E6-B46F25322EB8}"/>
          </ac:spMkLst>
        </pc:spChg>
      </pc:sldChg>
      <pc:sldChg chg="modSp">
        <pc:chgData name="Ainslie Bradley" userId="cf0bf7ea-799c-42a9-bae9-2cd257c54eb6" providerId="ADAL" clId="{DD0BEBB3-9555-4637-A6E2-94CF25947E6F}" dt="2025-10-21T09:36:21.483" v="183" actId="20578"/>
        <pc:sldMkLst>
          <pc:docMk/>
          <pc:sldMk cId="1058346331" sldId="285"/>
        </pc:sldMkLst>
        <pc:spChg chg="mod">
          <ac:chgData name="Ainslie Bradley" userId="cf0bf7ea-799c-42a9-bae9-2cd257c54eb6" providerId="ADAL" clId="{DD0BEBB3-9555-4637-A6E2-94CF25947E6F}" dt="2025-10-21T09:36:21.483" v="183" actId="20578"/>
          <ac:spMkLst>
            <pc:docMk/>
            <pc:sldMk cId="1058346331" sldId="285"/>
            <ac:spMk id="8" creationId="{619B6A0B-1B81-972F-AB73-9865BCE66301}"/>
          </ac:spMkLst>
        </pc:spChg>
      </pc:sldChg>
      <pc:sldChg chg="modSp mod">
        <pc:chgData name="Ainslie Bradley" userId="cf0bf7ea-799c-42a9-bae9-2cd257c54eb6" providerId="ADAL" clId="{DD0BEBB3-9555-4637-A6E2-94CF25947E6F}" dt="2025-10-15T10:13:04.699" v="91" actId="20577"/>
        <pc:sldMkLst>
          <pc:docMk/>
          <pc:sldMk cId="2303596187" sldId="305"/>
        </pc:sldMkLst>
        <pc:spChg chg="mod">
          <ac:chgData name="Ainslie Bradley" userId="cf0bf7ea-799c-42a9-bae9-2cd257c54eb6" providerId="ADAL" clId="{DD0BEBB3-9555-4637-A6E2-94CF25947E6F}" dt="2025-10-15T10:13:04.699" v="91" actId="20577"/>
          <ac:spMkLst>
            <pc:docMk/>
            <pc:sldMk cId="2303596187" sldId="305"/>
            <ac:spMk id="2" creationId="{B3ABBA8C-6821-060A-9D0E-6852CC324C47}"/>
          </ac:spMkLst>
        </pc:spChg>
      </pc:sldChg>
      <pc:sldChg chg="modSp mod">
        <pc:chgData name="Ainslie Bradley" userId="cf0bf7ea-799c-42a9-bae9-2cd257c54eb6" providerId="ADAL" clId="{DD0BEBB3-9555-4637-A6E2-94CF25947E6F}" dt="2025-10-21T09:36:28.054" v="185" actId="20577"/>
        <pc:sldMkLst>
          <pc:docMk/>
          <pc:sldMk cId="3209650847" sldId="308"/>
        </pc:sldMkLst>
        <pc:spChg chg="mod">
          <ac:chgData name="Ainslie Bradley" userId="cf0bf7ea-799c-42a9-bae9-2cd257c54eb6" providerId="ADAL" clId="{DD0BEBB3-9555-4637-A6E2-94CF25947E6F}" dt="2025-10-21T09:36:28.054" v="185" actId="20577"/>
          <ac:spMkLst>
            <pc:docMk/>
            <pc:sldMk cId="3209650847" sldId="308"/>
            <ac:spMk id="5" creationId="{79A9E5BA-E0CE-E0A6-6C5A-EFE8DF7E2F3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21/10/2025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10/21/2025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10/21/2025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Support Worker - Next Step Housing Glasgow</a:t>
            </a:r>
            <a:br>
              <a:rPr lang="en-US" sz="4400" dirty="0">
                <a:latin typeface="Tiempos Headline Regular" panose="02020503060303060403" pitchFamily="18" charset="0"/>
              </a:rPr>
            </a:br>
            <a:r>
              <a:rPr lang="en-US" sz="1800" dirty="0">
                <a:latin typeface="TWK Lausanne 350" panose="02000503040000020004" pitchFamily="50" charset="0"/>
              </a:rPr>
              <a:t>(October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967129"/>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Ø"/>
            </a:pPr>
            <a:r>
              <a:rPr lang="en-GB" sz="1200" dirty="0">
                <a:latin typeface="TWK Lausanne 350" panose="02000503040000020004" pitchFamily="50" charset="0"/>
              </a:rPr>
              <a:t>Qualified to SVQ </a:t>
            </a:r>
            <a:r>
              <a:rPr lang="en-GB" sz="1200">
                <a:latin typeface="TWK Lausanne 350" panose="02000503040000020004" pitchFamily="50" charset="0"/>
              </a:rPr>
              <a:t>Level 2 </a:t>
            </a:r>
            <a:r>
              <a:rPr lang="en-GB" sz="1200" dirty="0">
                <a:latin typeface="TWK Lausanne 350" panose="02000503040000020004" pitchFamily="50" charset="0"/>
              </a:rPr>
              <a:t>H&amp;SC or SCQF equivalent or willing to work towards attainment  </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Knowledge of current relevant legislation and policies relating to housing and social care.</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Knowledge of issues surrounding homelessness.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Experience of crisis work with vulnerable people.</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Awareness of issues facing young people seeking asylum in the UK</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ensure the service is delivered in accordance with corporate policy and Right There values.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Skills and ability in effective time management and working to deadlines.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compile comprehensive reports as required.</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Knowledge of local resources.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Computer literate and competent with Microsoft Office software package.</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Flexibility with regards to working patterns.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respond at short notice to crisis situations.</a:t>
            </a:r>
          </a:p>
          <a:p>
            <a:pPr marL="171450" indent="-171450" algn="just">
              <a:lnSpc>
                <a:spcPct val="107000"/>
              </a:lnSpc>
              <a:spcAft>
                <a:spcPts val="800"/>
              </a:spcAft>
              <a:buFont typeface="Wingdings" panose="05000000000000000000" pitchFamily="2" charset="2"/>
              <a:buChar char="Ø"/>
            </a:pPr>
            <a:r>
              <a:rPr lang="en-GB" sz="1200" i="0" u="none" strike="noStrike" baseline="0" dirty="0">
                <a:latin typeface="TWK Lausanne 350" panose="02000503040000020004" pitchFamily="50" charset="0"/>
              </a:rPr>
              <a:t>Ability to travel within agreed geographical area.</a:t>
            </a:r>
          </a:p>
          <a:p>
            <a:pPr algn="just">
              <a:lnSpc>
                <a:spcPct val="107000"/>
              </a:lnSpc>
              <a:spcAft>
                <a:spcPts val="800"/>
              </a:spcAft>
            </a:pPr>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3313728"/>
          </a:xfrm>
          <a:prstGeom prst="rect">
            <a:avLst/>
          </a:prstGeom>
          <a:noFill/>
        </p:spPr>
        <p:txBody>
          <a:bodyPr wrap="square" rtlCol="0">
            <a:spAutoFit/>
          </a:bodyPr>
          <a:lstStyle/>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Wingdings" panose="05000000000000000000" pitchFamily="2" charset="2"/>
              <a:buChar char="Ø"/>
            </a:pPr>
            <a:r>
              <a:rPr lang="en-GB" sz="1400" dirty="0">
                <a:latin typeface="TWK Lausanne 350" panose="02000503040000020004" pitchFamily="50" charset="0"/>
              </a:rPr>
              <a:t>Awareness of social work throughcare processes.</a:t>
            </a:r>
          </a:p>
          <a:p>
            <a:pPr marL="171450" indent="-171450">
              <a:lnSpc>
                <a:spcPct val="100000"/>
              </a:lnSpc>
              <a:spcAft>
                <a:spcPts val="800"/>
              </a:spcAft>
              <a:buFont typeface="Wingdings" panose="05000000000000000000" pitchFamily="2" charset="2"/>
              <a:buChar char="Ø"/>
            </a:pPr>
            <a:r>
              <a:rPr lang="en-GB" sz="1400" dirty="0">
                <a:latin typeface="TWK Lausanne 350" panose="02000503040000020004" pitchFamily="50" charset="0"/>
              </a:rPr>
              <a:t>Awareness of The Promise and how this relates to care experienced young people</a:t>
            </a:r>
          </a:p>
          <a:p>
            <a:pPr marL="171450" indent="-171450">
              <a:lnSpc>
                <a:spcPct val="100000"/>
              </a:lnSpc>
              <a:spcAft>
                <a:spcPts val="800"/>
              </a:spcAft>
              <a:buFont typeface="Wingdings" panose="05000000000000000000" pitchFamily="2" charset="2"/>
              <a:buChar char="Ø"/>
            </a:pPr>
            <a:r>
              <a:rPr lang="en-GB" sz="1400" dirty="0">
                <a:latin typeface="TWK Lausanne 350" panose="02000503040000020004" pitchFamily="50" charset="0"/>
              </a:rPr>
              <a:t>First Aid Certificate.</a:t>
            </a:r>
          </a:p>
          <a:p>
            <a:pPr marL="171450" indent="-171450">
              <a:lnSpc>
                <a:spcPct val="100000"/>
              </a:lnSpc>
              <a:spcAft>
                <a:spcPts val="800"/>
              </a:spcAft>
              <a:buFont typeface="Wingdings" panose="05000000000000000000" pitchFamily="2" charset="2"/>
              <a:buChar char="Ø"/>
            </a:pPr>
            <a:r>
              <a:rPr lang="en-GB" sz="1400" dirty="0">
                <a:latin typeface="TWK Lausanne 350" panose="02000503040000020004" pitchFamily="50" charset="0"/>
              </a:rPr>
              <a:t>Other relevant training.</a:t>
            </a:r>
          </a:p>
          <a:p>
            <a:pPr marL="171450" indent="-171450">
              <a:lnSpc>
                <a:spcPct val="100000"/>
              </a:lnSpc>
              <a:spcAft>
                <a:spcPts val="800"/>
              </a:spcAft>
              <a:buFont typeface="Wingdings" panose="05000000000000000000" pitchFamily="2" charset="2"/>
              <a:buChar char="Ø"/>
            </a:pPr>
            <a:r>
              <a:rPr lang="en-GB" sz="1400" dirty="0">
                <a:latin typeface="TWK Lausanne 350" panose="02000503040000020004" pitchFamily="50" charset="0"/>
              </a:rPr>
              <a:t>Experience of working in a similar environment.</a:t>
            </a:r>
          </a:p>
          <a:p>
            <a:pPr marL="171450" indent="-171450">
              <a:lnSpc>
                <a:spcPct val="100000"/>
              </a:lnSpc>
              <a:spcAft>
                <a:spcPts val="800"/>
              </a:spcAft>
              <a:buFont typeface="Wingdings" panose="05000000000000000000" pitchFamily="2" charset="2"/>
              <a:buChar char="Ø"/>
            </a:pPr>
            <a:r>
              <a:rPr lang="en-GB" sz="1400" dirty="0">
                <a:latin typeface="TWK Lausanne 350" panose="02000503040000020004" pitchFamily="50" charset="0"/>
              </a:rPr>
              <a:t>Understanding of working within a Psychologically Informed Environment (PIE).</a:t>
            </a:r>
          </a:p>
          <a:p>
            <a:pPr marL="171450" indent="-171450">
              <a:lnSpc>
                <a:spcPct val="100000"/>
              </a:lnSpc>
              <a:spcAft>
                <a:spcPts val="800"/>
              </a:spcAft>
              <a:buFont typeface="Wingdings" panose="05000000000000000000" pitchFamily="2" charset="2"/>
              <a:buChar char="Ø"/>
            </a:pPr>
            <a:r>
              <a:rPr lang="en-GB" sz="1400" dirty="0">
                <a:latin typeface="TWK Lausanne 350" panose="02000503040000020004" pitchFamily="50" charset="0"/>
              </a:rPr>
              <a:t>Counselling skills in drugs, alcohol and mental health.</a:t>
            </a:r>
          </a:p>
          <a:p>
            <a:pPr>
              <a:lnSpc>
                <a:spcPct val="100000"/>
              </a:lnSpc>
              <a:spcAft>
                <a:spcPts val="800"/>
              </a:spcAft>
            </a:pPr>
            <a:endParaRPr lang="en-GB" dirty="0">
              <a:latin typeface="Tiempos Headline Regular" panose="02020503060303060403"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23168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39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(£27,023 – £28,928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lvl="0">
              <a:lnSpc>
                <a:spcPct val="107000"/>
              </a:lnSpc>
              <a:spcAft>
                <a:spcPts val="800"/>
              </a:spcAft>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Your normal working hours are an average of 39 per week. These hours will be worked between Monday to Sunday, 5 days over 7 days. Core hours between 8am till 8pm, over a 52-week period. You may be required to work different shift times, with reasonable notice, in agreement with your line manager.</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95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Panmure</a:t>
            </a:r>
            <a:r>
              <a:rPr lang="en-GB" sz="1200" dirty="0">
                <a:latin typeface="TWK Lausanne 350" panose="02000503040000020004" pitchFamily="50" charset="0"/>
                <a:ea typeface="Calibri" panose="020F0502020204030204" pitchFamily="34" charset="0"/>
                <a:cs typeface="Times New Roman" panose="02020603050405020304" pitchFamily="18" charset="0"/>
              </a:rPr>
              <a:t> Street, Glasgow, G20 7SJ.</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234 hours holiday (equivalent to 6 weeks) pro rata per year in the first year rising to </a:t>
            </a:r>
            <a:r>
              <a:rPr lang="en-GB" sz="1200" dirty="0">
                <a:latin typeface="TWK Lausanne 350" panose="02000503040000020004" pitchFamily="50" charset="0"/>
                <a:ea typeface="Calibri" panose="020F0502020204030204" pitchFamily="34" charset="0"/>
                <a:cs typeface="Times New Roman" panose="02020603050405020304" pitchFamily="18" charset="0"/>
              </a:rPr>
              <a:t>312</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a:t>
            </a:r>
            <a:r>
              <a:rPr lang="en-GB" sz="1400" dirty="0">
                <a:solidFill>
                  <a:srgbClr val="000000"/>
                </a:solidFill>
                <a:latin typeface="TWK Lausanne 350" panose="02000503040000020004" pitchFamily="50" charset="0"/>
              </a:rPr>
              <a:t> or sell 5 days</a:t>
            </a:r>
            <a:r>
              <a:rPr lang="en-GB" sz="1400" b="0" i="0" dirty="0">
                <a:solidFill>
                  <a:srgbClr val="000000"/>
                </a:solidFill>
                <a:effectLst/>
                <a:latin typeface="TWK Lausanne 350" panose="02000503040000020004" pitchFamily="50" charset="0"/>
              </a:rPr>
              <a:t>)</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Refer a Friend</a:t>
            </a:r>
            <a:r>
              <a:rPr lang="en-GB" sz="1400" dirty="0">
                <a:solidFill>
                  <a:srgbClr val="000000"/>
                </a:solidFill>
                <a:latin typeface="TWK Lausanne 350" panose="02000503040000020004" pitchFamily="50" charset="0"/>
              </a:rPr>
              <a:t> – earn £100 bonus*</a:t>
            </a:r>
          </a:p>
          <a:p>
            <a:pPr algn="l">
              <a:buFont typeface="Arial" panose="020B0604020202020204" pitchFamily="34" charset="0"/>
              <a:buChar char="•"/>
            </a:pP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389500"/>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detailing your interest in and suitability for the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738664"/>
          </a:xfrm>
          <a:prstGeom prst="rect">
            <a:avLst/>
          </a:prstGeom>
          <a:noFill/>
        </p:spPr>
        <p:txBody>
          <a:bodyPr wrap="square">
            <a:spAutoFit/>
          </a:bodyPr>
          <a:lstStyle/>
          <a:p>
            <a:endParaRPr lang="en-GB" sz="1400" dirty="0">
              <a:solidFill>
                <a:srgbClr val="FF0000"/>
              </a:solidFill>
              <a:latin typeface="TWK Lausanne 350" panose="02000503040000020004" pitchFamily="50" charset="0"/>
              <a:cs typeface="Arial" panose="020B0604020202020204" pitchFamily="34" charset="0"/>
            </a:endParaRPr>
          </a:p>
          <a:p>
            <a:endParaRPr lang="en-GB" sz="1400" dirty="0">
              <a:solidFill>
                <a:srgbClr val="FF0000"/>
              </a:solidFill>
              <a:latin typeface="TWK Lausanne 350" panose="02000503040000020004" pitchFamily="50" charset="0"/>
              <a:cs typeface="Arial" panose="020B0604020202020204" pitchFamily="34" charset="0"/>
            </a:endParaRPr>
          </a:p>
          <a:p>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Workers</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FE6825A-8701-84BB-F0FA-D1965A93DFBC}"/>
              </a:ext>
            </a:extLst>
          </p:cNvPr>
          <p:cNvSpPr txBox="1"/>
          <p:nvPr/>
        </p:nvSpPr>
        <p:spPr>
          <a:xfrm>
            <a:off x="4958286" y="2104533"/>
            <a:ext cx="6093724" cy="2893100"/>
          </a:xfrm>
          <a:prstGeom prst="rect">
            <a:avLst/>
          </a:prstGeom>
          <a:noFill/>
        </p:spPr>
        <p:txBody>
          <a:bodyPr wrap="square">
            <a:spAutoFit/>
          </a:bodyPr>
          <a:lstStyle/>
          <a:p>
            <a:r>
              <a:rPr lang="en-GB" sz="1400" dirty="0">
                <a:latin typeface="TWK Lausanne 350" panose="02000503040000020004" pitchFamily="50" charset="0"/>
              </a:rPr>
              <a:t>Next Step Housing Glasgow provides Housing Management support for Glasgow’s young people including young unaccompanied minors. We offer a safe environment for up to 24 young people, age 16-25 yrs old, many of whom have experienced significant tough times in their lives.</a:t>
            </a:r>
          </a:p>
          <a:p>
            <a:endParaRPr lang="en-GB" sz="1400" dirty="0">
              <a:latin typeface="TWK Lausanne 350" panose="02000503040000020004" pitchFamily="50" charset="0"/>
            </a:endParaRPr>
          </a:p>
          <a:p>
            <a:r>
              <a:rPr lang="en-GB" sz="1400" dirty="0">
                <a:latin typeface="TWK Lausanne 350" panose="02000503040000020004" pitchFamily="50" charset="0"/>
              </a:rPr>
              <a:t>Our Support Workers help to end homelessness through providing a high-quality housing management service for Glasgow’s young homeless individuals transitioning from temporary to permanent or other suitable long-term accommodation.</a:t>
            </a:r>
          </a:p>
          <a:p>
            <a:endParaRPr lang="en-GB" sz="1400" dirty="0">
              <a:latin typeface="TWK Lausanne 350" panose="02000503040000020004" pitchFamily="50" charset="0"/>
            </a:endParaRPr>
          </a:p>
          <a:p>
            <a:r>
              <a:rPr lang="en-GB" sz="1400" dirty="0">
                <a:latin typeface="TWK Lausanne 350" panose="02000503040000020004" pitchFamily="50" charset="0"/>
              </a:rPr>
              <a:t>Our Support Workers also provide transitional outreach support to young people who live out in the community in their own home who have transitioned further into a more independent living environment. </a:t>
            </a:r>
          </a:p>
        </p:txBody>
      </p: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5740418"/>
          </a:xfrm>
          <a:prstGeom prst="rect">
            <a:avLst/>
          </a:prstGeom>
          <a:noFill/>
        </p:spPr>
        <p:txBody>
          <a:bodyPr wrap="square">
            <a:spAutoFit/>
          </a:bodyPr>
          <a:lstStyle/>
          <a:p>
            <a:pPr lvl="0">
              <a:lnSpc>
                <a:spcPct val="107000"/>
              </a:lnSpc>
              <a:buSzPts val="1000"/>
            </a:pPr>
            <a:r>
              <a:rPr lang="en-GB" sz="1400" b="1" dirty="0">
                <a:latin typeface="TWK Lausanne 350" panose="02000503040000020004" pitchFamily="50" charset="0"/>
                <a:ea typeface="Calibri" panose="020F0502020204030204" pitchFamily="34" charset="0"/>
                <a:cs typeface="Times New Roman" panose="02020603050405020304" pitchFamily="18" charset="0"/>
              </a:rPr>
              <a:t>P</a:t>
            </a: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rovide a tenancy management service: </a:t>
            </a:r>
          </a:p>
          <a:p>
            <a:pPr lvl="0">
              <a:lnSpc>
                <a:spcPct val="107000"/>
              </a:lnSpc>
              <a:buSzPts val="1000"/>
            </a:pPr>
            <a:endParaRPr lang="en-GB" sz="12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Ensure that flats are prepared to the required move in standard to include a full inventory, risk assessment, health and safety checks and agreed level of cleanliness for all new tenants.</a:t>
            </a: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Be present to move new tenants in, explain to them all they need to know for living in the property, open case notes and complete all necessary paperwork </a:t>
            </a: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Ensure maintenance and cleanliness within the Next Step Flats are managed appropriately via flat condition checks, and that people we support have what they need to manage this</a:t>
            </a: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Report and follow up on any maintenance required</a:t>
            </a: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Be present when tenants vacate the property, complete necessary paperwork and case notes, inventory, cleaning and submit repairs requests</a:t>
            </a: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Liaise with the social work team as required and collaborate as appropriate with external agencies.</a:t>
            </a:r>
          </a:p>
          <a:p>
            <a:pPr marL="171450" indent="-171450">
              <a:lnSpc>
                <a:spcPct val="107000"/>
              </a:lnSpc>
              <a:buSzPts val="1000"/>
              <a:buFont typeface="Wingdings" panose="05000000000000000000" pitchFamily="2" charset="2"/>
              <a:buChar char="Ø"/>
            </a:pPr>
            <a:r>
              <a:rPr lang="en-GB" sz="1400" dirty="0">
                <a:latin typeface="TWK Lausanne 350" panose="02000503040000020004" pitchFamily="50" charset="0"/>
                <a:ea typeface="Calibri" panose="020F0502020204030204" pitchFamily="34" charset="0"/>
                <a:cs typeface="Times New Roman" panose="02020603050405020304" pitchFamily="18" charset="0"/>
              </a:rPr>
              <a:t>Organise and facilitate</a:t>
            </a: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 regular drop-in sessions for tenants providing them with necessary information, signposting them and responding to their queries as required </a:t>
            </a:r>
            <a:r>
              <a:rPr lang="en-GB" sz="1400" dirty="0">
                <a:latin typeface="TWK Lausanne 350" panose="02000503040000020004" pitchFamily="50" charset="0"/>
                <a:ea typeface="Calibri" panose="020F0502020204030204" pitchFamily="34" charset="0"/>
                <a:cs typeface="Times New Roman" panose="02020603050405020304" pitchFamily="18" charset="0"/>
              </a:rPr>
              <a:t>Provide outreach support to young people who are living in their own homes out in the community to ensure they are equipped and empowered to sustain their homes.</a:t>
            </a:r>
          </a:p>
          <a:p>
            <a:pPr marL="171450" lvl="0" indent="-171450">
              <a:lnSpc>
                <a:spcPct val="107000"/>
              </a:lnSpc>
              <a:buSzPts val="1000"/>
              <a:buFont typeface="Wingdings" panose="05000000000000000000" pitchFamily="2" charset="2"/>
              <a:buChar char="Ø"/>
            </a:pP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Ensure the voice of young people is sought and informs operational delivery  </a:t>
            </a: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Liaise with colleagues within the programme to organise and include young people in shaping and delivering inhouse and external activities. </a:t>
            </a: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Actively practicing person-centred planning and unconditional positive regard.</a:t>
            </a: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Taking a Psychologically Informed Environment (PIE) approach.</a:t>
            </a:r>
          </a:p>
          <a:p>
            <a:pPr marL="171450" lvl="0" indent="-171450">
              <a:lnSpc>
                <a:spcPct val="107000"/>
              </a:lnSpc>
              <a:buSzPts val="1000"/>
              <a:buFont typeface="Wingdings" panose="05000000000000000000" pitchFamily="2" charset="2"/>
              <a:buChar char="Ø"/>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Developing life skills with the people we support, including how to maximise income, involvement in meaningful activities, budgeting, shopping, cooking and any other skills that aid to independence.</a:t>
            </a:r>
          </a:p>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5394297"/>
          </a:xfrm>
          <a:prstGeom prst="rect">
            <a:avLst/>
          </a:prstGeom>
          <a:noFill/>
        </p:spPr>
        <p:txBody>
          <a:bodyPr wrap="square">
            <a:spAutoFit/>
          </a:bodyPr>
          <a:lstStyle/>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Advocating on behalf of the people we support.</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Assist the people we support to engage and integrate into the local community and become active citizens.</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Have detailed knowledge of other relevant services; signposting or referring the people we support when required.</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Maintaining a safe environment for the people we support, colleagues and others.</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Compiling and reviewing risk assessments.</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Represent Right There to other agencies or services including Local Authority, Social Work, Housing Services and other relevant services.</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Actively contribute to your service and the organisations development and improvement.</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Participate in team meetings.</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Attend and participate in training and share learning experiences.</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Engage in reflective practice.</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Feedback on the review of organisational policies and procedures and local guidelines.</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Promote and represent Right There services positively.</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Strive for continuous personal and professional development.</a:t>
            </a:r>
          </a:p>
          <a:p>
            <a:pPr marL="171450" marR="0" lvl="0" indent="-171450" algn="l" defTabSz="457200" rtl="0" eaLnBrk="1" fontAlgn="auto" latinLnBrk="0" hangingPunct="1">
              <a:lnSpc>
                <a:spcPct val="107000"/>
              </a:lnSpc>
              <a:spcBef>
                <a:spcPts val="0"/>
              </a:spcBef>
              <a:spcAft>
                <a:spcPts val="0"/>
              </a:spcAft>
              <a:buClrTx/>
              <a:buSzPts val="1000"/>
              <a:buFont typeface="Wingdings" panose="05000000000000000000" pitchFamily="2" charset="2"/>
              <a:buChar char="Ø"/>
              <a:tabLst/>
              <a:defRPr/>
            </a:pPr>
            <a:r>
              <a:rPr kumimoji="0" lang="en-GB" sz="1300" b="0" i="0" u="none" strike="noStrike" kern="1200" cap="none" spc="0" normalizeH="0" baseline="0" noProof="0" dirty="0">
                <a:ln>
                  <a:noFill/>
                </a:ln>
                <a:solidFill>
                  <a:prstClr val="black"/>
                </a:solidFill>
                <a:effectLst/>
                <a:uLnTx/>
                <a:uFillTx/>
                <a:latin typeface="TWK Lausanne 350" panose="02000503040000020004" pitchFamily="50" charset="0"/>
                <a:ea typeface="Calibri" panose="020F0502020204030204" pitchFamily="34" charset="0"/>
                <a:cs typeface="Times New Roman" panose="02020603050405020304" pitchFamily="18" charset="0"/>
              </a:rPr>
              <a:t>Engage with any organisational initiatives or working groups such as NHS Healthy Working Lives, Investors in People, the LGBT Charter, etc.</a:t>
            </a:r>
            <a:endParaRPr lang="en-GB" sz="1300" dirty="0">
              <a:latin typeface="TWK Lausanne 350" panose="02000503040000020004" pitchFamily="50" charset="0"/>
              <a:ea typeface="Calibri" panose="020F0502020204030204" pitchFamily="34" charset="0"/>
              <a:cs typeface="Times New Roman" panose="02020603050405020304" pitchFamily="18" charset="0"/>
            </a:endParaRPr>
          </a:p>
          <a:p>
            <a:pPr lvl="0">
              <a:lnSpc>
                <a:spcPct val="107000"/>
              </a:lnSpc>
              <a:buSzPts val="1000"/>
            </a:pPr>
            <a:endParaRPr lang="en-GB" sz="1300" dirty="0">
              <a:effectLst/>
              <a:latin typeface="TWK Lausanne 350" panose="02000503040000020004" pitchFamily="50" charset="0"/>
              <a:ea typeface="Calibri" panose="020F0502020204030204" pitchFamily="34" charset="0"/>
              <a:cs typeface="Times New Roman" panose="02020603050405020304" pitchFamily="18" charset="0"/>
            </a:endParaRPr>
          </a:p>
          <a:p>
            <a:pPr lvl="0">
              <a:lnSpc>
                <a:spcPct val="107000"/>
              </a:lnSpc>
              <a:buSzPts val="1000"/>
            </a:pPr>
            <a:endParaRPr lang="en-GB" sz="1300" dirty="0">
              <a:latin typeface="TWK Lausanne 350" panose="02000503040000020004" pitchFamily="50" charset="0"/>
              <a:ea typeface="Calibri" panose="020F0502020204030204" pitchFamily="34" charset="0"/>
              <a:cs typeface="Times New Roman" panose="02020603050405020304" pitchFamily="18" charset="0"/>
            </a:endParaRPr>
          </a:p>
          <a:p>
            <a:pPr lvl="0">
              <a:lnSpc>
                <a:spcPct val="107000"/>
              </a:lnSpc>
              <a:buSzPts val="1000"/>
            </a:pPr>
            <a:r>
              <a:rPr lang="en-GB" sz="1300" dirty="0">
                <a:effectLst/>
                <a:latin typeface="TWK Lausanne 350" panose="02000503040000020004" pitchFamily="50" charset="0"/>
                <a:ea typeface="Calibri" panose="020F0502020204030204" pitchFamily="34" charset="0"/>
                <a:cs typeface="Times New Roman" panose="02020603050405020304" pitchFamily="18" charset="0"/>
              </a:rPr>
              <a:t>Right There strives for best practice within social care and expects all staff to adhere to:</a:t>
            </a:r>
          </a:p>
          <a:p>
            <a:pPr lvl="0">
              <a:lnSpc>
                <a:spcPct val="107000"/>
              </a:lnSpc>
              <a:buSzPts val="1000"/>
            </a:pPr>
            <a:endParaRPr lang="en-GB" sz="13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lvl="0" indent="-171450">
              <a:lnSpc>
                <a:spcPct val="107000"/>
              </a:lnSpc>
              <a:buSzPts val="1000"/>
              <a:buFont typeface="Wingdings" panose="05000000000000000000" pitchFamily="2" charset="2"/>
              <a:buChar char="Ø"/>
            </a:pPr>
            <a:r>
              <a:rPr lang="en-GB" sz="1300" dirty="0">
                <a:effectLst/>
                <a:latin typeface="TWK Lausanne 350" panose="02000503040000020004" pitchFamily="50" charset="0"/>
                <a:ea typeface="Calibri" panose="020F0502020204030204" pitchFamily="34" charset="0"/>
                <a:cs typeface="Times New Roman" panose="02020603050405020304" pitchFamily="18" charset="0"/>
              </a:rPr>
              <a:t>Right There’s policies and procedures.</a:t>
            </a:r>
          </a:p>
          <a:p>
            <a:pPr marL="171450" lvl="0" indent="-171450">
              <a:lnSpc>
                <a:spcPct val="107000"/>
              </a:lnSpc>
              <a:buSzPts val="1000"/>
              <a:buFont typeface="Wingdings" panose="05000000000000000000" pitchFamily="2" charset="2"/>
              <a:buChar char="Ø"/>
            </a:pPr>
            <a:r>
              <a:rPr lang="en-GB" sz="1300" dirty="0">
                <a:effectLst/>
                <a:latin typeface="TWK Lausanne 350" panose="02000503040000020004" pitchFamily="50" charset="0"/>
                <a:ea typeface="Calibri" panose="020F0502020204030204" pitchFamily="34" charset="0"/>
                <a:cs typeface="Times New Roman" panose="02020603050405020304" pitchFamily="18" charset="0"/>
              </a:rPr>
              <a:t>Scottish Social Services Council (SSSC) Codes of Practice.</a:t>
            </a:r>
          </a:p>
          <a:p>
            <a:pPr marL="171450" lvl="0" indent="-171450">
              <a:lnSpc>
                <a:spcPct val="107000"/>
              </a:lnSpc>
              <a:buSzPts val="1000"/>
              <a:buFont typeface="Wingdings" panose="05000000000000000000" pitchFamily="2" charset="2"/>
              <a:buChar char="Ø"/>
            </a:pPr>
            <a:r>
              <a:rPr lang="en-GB" sz="1300" dirty="0">
                <a:effectLst/>
                <a:latin typeface="TWK Lausanne 350" panose="02000503040000020004" pitchFamily="50" charset="0"/>
                <a:ea typeface="Calibri" panose="020F0502020204030204" pitchFamily="34" charset="0"/>
                <a:cs typeface="Times New Roman" panose="02020603050405020304" pitchFamily="18" charset="0"/>
              </a:rPr>
              <a:t>Health and Social Care Standards (My Support, My Life).</a:t>
            </a:r>
          </a:p>
          <a:p>
            <a:pPr marL="171450" lvl="0" indent="-171450">
              <a:lnSpc>
                <a:spcPct val="107000"/>
              </a:lnSpc>
              <a:buSzPts val="1000"/>
              <a:buFont typeface="Wingdings" panose="05000000000000000000" pitchFamily="2" charset="2"/>
              <a:buChar char="Ø"/>
            </a:pPr>
            <a:r>
              <a:rPr lang="en-GB" sz="1300" dirty="0">
                <a:effectLst/>
                <a:latin typeface="TWK Lausanne 350" panose="02000503040000020004" pitchFamily="50" charset="0"/>
                <a:ea typeface="Calibri" panose="020F0502020204030204" pitchFamily="34" charset="0"/>
                <a:cs typeface="Times New Roman" panose="02020603050405020304" pitchFamily="18" charset="0"/>
              </a:rPr>
              <a:t>Health &amp; Safety legislation and practices.</a:t>
            </a:r>
          </a:p>
          <a:p>
            <a:pPr marL="171450" lvl="0" indent="-171450">
              <a:lnSpc>
                <a:spcPct val="107000"/>
              </a:lnSpc>
              <a:buSzPts val="1000"/>
              <a:buFont typeface="Wingdings" panose="05000000000000000000" pitchFamily="2" charset="2"/>
              <a:buChar char="Ø"/>
            </a:pPr>
            <a:r>
              <a:rPr lang="en-GB" sz="1300" dirty="0">
                <a:effectLst/>
                <a:latin typeface="TWK Lausanne 350" panose="02000503040000020004" pitchFamily="50" charset="0"/>
                <a:ea typeface="Calibri" panose="020F0502020204030204" pitchFamily="34" charset="0"/>
                <a:cs typeface="Times New Roman" panose="02020603050405020304" pitchFamily="18" charset="0"/>
              </a:rPr>
              <a:t>Register with any required government bodies and ensure memberships is updated and any attributed costs are paid for.</a:t>
            </a:r>
          </a:p>
          <a:p>
            <a:pPr marL="171450" lvl="0" indent="-171450">
              <a:lnSpc>
                <a:spcPct val="107000"/>
              </a:lnSpc>
              <a:buSzPts val="1000"/>
              <a:buFont typeface="Wingdings" panose="05000000000000000000" pitchFamily="2" charset="2"/>
              <a:buChar char="Ø"/>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171450" lvl="0" indent="-171450">
              <a:lnSpc>
                <a:spcPct val="107000"/>
              </a:lnSpc>
              <a:buSzPts val="1000"/>
              <a:buFont typeface="Wingdings" panose="05000000000000000000" pitchFamily="2" charset="2"/>
              <a:buChar char="Ø"/>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DAD794F1-94B9-4D1B-AED5-C98D7FEFA3F7}">
  <ds:schemaRefs>
    <ds:schemaRef ds:uri="http://purl.org/dc/dcmitype/"/>
    <ds:schemaRef ds:uri="http://schemas.microsoft.com/office/2006/metadata/properties"/>
    <ds:schemaRef ds:uri="5918e872-e67b-4fda-801c-e11e2e8f9e7e"/>
    <ds:schemaRef ds:uri="a3b0d63c-cdf0-4c0c-bf95-5155ff5031c1"/>
    <ds:schemaRef ds:uri="http://purl.org/dc/terms/"/>
    <ds:schemaRef ds:uri="http://schemas.microsoft.com/office/2006/documentManagement/types"/>
    <ds:schemaRef ds:uri="9f7d3311-57c9-43fe-8231-1e93a56e81a6"/>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1702</Words>
  <Application>Microsoft Office PowerPoint</Application>
  <PresentationFormat>Widescreen</PresentationFormat>
  <Paragraphs>138</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Tiempos Headline Medium</vt:lpstr>
      <vt:lpstr>TWK Lausanne 300</vt:lpstr>
      <vt:lpstr>Calibri</vt:lpstr>
      <vt:lpstr>TWK Lausanne 350</vt:lpstr>
      <vt:lpstr>Wingdings</vt:lpstr>
      <vt:lpstr>Calibri Light</vt:lpstr>
      <vt:lpstr>Segoe UI</vt:lpstr>
      <vt:lpstr>Symbol</vt:lpstr>
      <vt:lpstr>TWK Lausanne 450</vt:lpstr>
      <vt:lpstr>Tiempos Headline Regular</vt:lpstr>
      <vt:lpstr>Arial</vt:lpstr>
      <vt:lpstr>TWK Lausanne 500</vt:lpstr>
      <vt:lpstr>Office Theme</vt:lpstr>
      <vt:lpstr>1_Office Theme</vt:lpstr>
      <vt:lpstr>Job Pack   Support Worker - Next Step Housing Glasgow (October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153</cp:revision>
  <dcterms:created xsi:type="dcterms:W3CDTF">2021-11-30T15:33:31Z</dcterms:created>
  <dcterms:modified xsi:type="dcterms:W3CDTF">2025-10-21T09:36:30Z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