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0"/>
  </p:notesMasterIdLst>
  <p:sldIdLst>
    <p:sldId id="305" r:id="rId6"/>
    <p:sldId id="283" r:id="rId7"/>
    <p:sldId id="307" r:id="rId8"/>
    <p:sldId id="301" r:id="rId9"/>
    <p:sldId id="279" r:id="rId10"/>
    <p:sldId id="278" r:id="rId11"/>
    <p:sldId id="303" r:id="rId12"/>
    <p:sldId id="277" r:id="rId13"/>
    <p:sldId id="285" r:id="rId14"/>
    <p:sldId id="308" r:id="rId15"/>
    <p:sldId id="295" r:id="rId16"/>
    <p:sldId id="280" r:id="rId17"/>
    <p:sldId id="300" r:id="rId18"/>
    <p:sldId id="299" r:id="rId19"/>
  </p:sldIdLst>
  <p:sldSz cx="12192000" cy="6858000"/>
  <p:notesSz cx="6858000" cy="9144000"/>
  <p:embeddedFontLst>
    <p:embeddedFont>
      <p:font typeface="Segoe UI" panose="020B0502040204020203" pitchFamily="34" charset="0"/>
      <p:regular r:id="rId21"/>
      <p:bold r:id="rId22"/>
      <p:italic r:id="rId23"/>
      <p:boldItalic r:id="rId24"/>
    </p:embeddedFont>
    <p:embeddedFont>
      <p:font typeface="Tiempos Headline Medium" panose="020B0604020202020204" charset="0"/>
      <p:regular r:id="rId25"/>
    </p:embeddedFont>
    <p:embeddedFont>
      <p:font typeface="Tiempos Headline Regular" panose="02020503060303060403" pitchFamily="18" charset="0"/>
      <p:regular r:id="rId26"/>
    </p:embeddedFont>
    <p:embeddedFont>
      <p:font typeface="TWK Lausanne 350" panose="02000503040000020004" pitchFamily="50" charset="0"/>
      <p:regular r:id="rId27"/>
      <p:italic r:id="rId28"/>
    </p:embeddedFont>
    <p:embeddedFont>
      <p:font typeface="TWK Lausanne 500" panose="02000503040000020004" pitchFamily="50" charset="0"/>
      <p:regular r:id="rId29"/>
      <p:italic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F6E57C-3362-4BBF-9241-730FE6DB37E4}" v="1" dt="2025-10-08T08:25:45.8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DD0BEBB3-9555-4637-A6E2-94CF25947E6F}"/>
    <pc:docChg chg="custSel mod addSld modSld">
      <pc:chgData name="Ainslie Bradley" userId="cf0bf7ea-799c-42a9-bae9-2cd257c54eb6" providerId="ADAL" clId="{DD0BEBB3-9555-4637-A6E2-94CF25947E6F}" dt="2025-10-08T08:36:29.690" v="409" actId="6549"/>
      <pc:docMkLst>
        <pc:docMk/>
      </pc:docMkLst>
      <pc:sldChg chg="modSp mod">
        <pc:chgData name="Ainslie Bradley" userId="cf0bf7ea-799c-42a9-bae9-2cd257c54eb6" providerId="ADAL" clId="{DD0BEBB3-9555-4637-A6E2-94CF25947E6F}" dt="2025-10-08T08:30:37.612" v="308" actId="20577"/>
        <pc:sldMkLst>
          <pc:docMk/>
          <pc:sldMk cId="57218788" sldId="283"/>
        </pc:sldMkLst>
        <pc:spChg chg="mod">
          <ac:chgData name="Ainslie Bradley" userId="cf0bf7ea-799c-42a9-bae9-2cd257c54eb6" providerId="ADAL" clId="{DD0BEBB3-9555-4637-A6E2-94CF25947E6F}" dt="2025-10-08T08:30:37.612" v="308" actId="20577"/>
          <ac:spMkLst>
            <pc:docMk/>
            <pc:sldMk cId="57218788" sldId="283"/>
            <ac:spMk id="8" creationId="{0D1BD669-F8FA-143E-9814-6B3E60126B5A}"/>
          </ac:spMkLst>
        </pc:spChg>
      </pc:sldChg>
      <pc:sldChg chg="modSp mod">
        <pc:chgData name="Ainslie Bradley" userId="cf0bf7ea-799c-42a9-bae9-2cd257c54eb6" providerId="ADAL" clId="{DD0BEBB3-9555-4637-A6E2-94CF25947E6F}" dt="2025-10-08T08:36:29.690" v="409" actId="6549"/>
        <pc:sldMkLst>
          <pc:docMk/>
          <pc:sldMk cId="946210017" sldId="295"/>
        </pc:sldMkLst>
        <pc:spChg chg="mod">
          <ac:chgData name="Ainslie Bradley" userId="cf0bf7ea-799c-42a9-bae9-2cd257c54eb6" providerId="ADAL" clId="{DD0BEBB3-9555-4637-A6E2-94CF25947E6F}" dt="2025-10-08T08:36:29.690" v="409" actId="6549"/>
          <ac:spMkLst>
            <pc:docMk/>
            <pc:sldMk cId="946210017" sldId="295"/>
            <ac:spMk id="8" creationId="{619B6A0B-1B81-972F-AB73-9865BCE66301}"/>
          </ac:spMkLst>
        </pc:spChg>
      </pc:sldChg>
      <pc:sldChg chg="modSp mod">
        <pc:chgData name="Ainslie Bradley" userId="cf0bf7ea-799c-42a9-bae9-2cd257c54eb6" providerId="ADAL" clId="{DD0BEBB3-9555-4637-A6E2-94CF25947E6F}" dt="2025-10-08T08:35:12.175" v="337" actId="20577"/>
        <pc:sldMkLst>
          <pc:docMk/>
          <pc:sldMk cId="129951829" sldId="301"/>
        </pc:sldMkLst>
        <pc:spChg chg="mod">
          <ac:chgData name="Ainslie Bradley" userId="cf0bf7ea-799c-42a9-bae9-2cd257c54eb6" providerId="ADAL" clId="{DD0BEBB3-9555-4637-A6E2-94CF25947E6F}" dt="2025-10-08T08:34:38.410" v="316" actId="20577"/>
          <ac:spMkLst>
            <pc:docMk/>
            <pc:sldMk cId="129951829" sldId="301"/>
            <ac:spMk id="23" creationId="{DB211076-04D8-486C-2B14-B4889BF5A26C}"/>
          </ac:spMkLst>
        </pc:spChg>
        <pc:spChg chg="mod">
          <ac:chgData name="Ainslie Bradley" userId="cf0bf7ea-799c-42a9-bae9-2cd257c54eb6" providerId="ADAL" clId="{DD0BEBB3-9555-4637-A6E2-94CF25947E6F}" dt="2025-10-08T08:34:47.363" v="324" actId="20577"/>
          <ac:spMkLst>
            <pc:docMk/>
            <pc:sldMk cId="129951829" sldId="301"/>
            <ac:spMk id="24" creationId="{E9A114B4-FF78-8BD2-D1F9-299774C1549B}"/>
          </ac:spMkLst>
        </pc:spChg>
        <pc:spChg chg="mod">
          <ac:chgData name="Ainslie Bradley" userId="cf0bf7ea-799c-42a9-bae9-2cd257c54eb6" providerId="ADAL" clId="{DD0BEBB3-9555-4637-A6E2-94CF25947E6F}" dt="2025-10-08T08:34:53.789" v="326" actId="20577"/>
          <ac:spMkLst>
            <pc:docMk/>
            <pc:sldMk cId="129951829" sldId="301"/>
            <ac:spMk id="25" creationId="{5E43C70D-8C36-E5D0-E553-DBA6669B33A4}"/>
          </ac:spMkLst>
        </pc:spChg>
        <pc:spChg chg="mod">
          <ac:chgData name="Ainslie Bradley" userId="cf0bf7ea-799c-42a9-bae9-2cd257c54eb6" providerId="ADAL" clId="{DD0BEBB3-9555-4637-A6E2-94CF25947E6F}" dt="2025-10-08T08:35:03.980" v="331" actId="20577"/>
          <ac:spMkLst>
            <pc:docMk/>
            <pc:sldMk cId="129951829" sldId="301"/>
            <ac:spMk id="26" creationId="{9CEDFC17-CE47-46F5-6AF8-FB596EB45C8A}"/>
          </ac:spMkLst>
        </pc:spChg>
        <pc:spChg chg="mod">
          <ac:chgData name="Ainslie Bradley" userId="cf0bf7ea-799c-42a9-bae9-2cd257c54eb6" providerId="ADAL" clId="{DD0BEBB3-9555-4637-A6E2-94CF25947E6F}" dt="2025-10-08T08:35:09.431" v="335" actId="20577"/>
          <ac:spMkLst>
            <pc:docMk/>
            <pc:sldMk cId="129951829" sldId="301"/>
            <ac:spMk id="27" creationId="{16AA55DB-6131-06EE-1F07-F1AAAB122A91}"/>
          </ac:spMkLst>
        </pc:spChg>
        <pc:spChg chg="mod">
          <ac:chgData name="Ainslie Bradley" userId="cf0bf7ea-799c-42a9-bae9-2cd257c54eb6" providerId="ADAL" clId="{DD0BEBB3-9555-4637-A6E2-94CF25947E6F}" dt="2025-10-08T08:35:12.175" v="337" actId="20577"/>
          <ac:spMkLst>
            <pc:docMk/>
            <pc:sldMk cId="129951829" sldId="301"/>
            <ac:spMk id="28" creationId="{1A90BB0E-4644-A113-F80D-48255D07A458}"/>
          </ac:spMkLst>
        </pc:spChg>
        <pc:spChg chg="mod">
          <ac:chgData name="Ainslie Bradley" userId="cf0bf7ea-799c-42a9-bae9-2cd257c54eb6" providerId="ADAL" clId="{DD0BEBB3-9555-4637-A6E2-94CF25947E6F}" dt="2025-10-08T08:35:06.947" v="333" actId="20577"/>
          <ac:spMkLst>
            <pc:docMk/>
            <pc:sldMk cId="129951829" sldId="301"/>
            <ac:spMk id="30" creationId="{43B1C631-688E-633D-6642-3719B8E8038A}"/>
          </ac:spMkLst>
        </pc:spChg>
        <pc:spChg chg="mod">
          <ac:chgData name="Ainslie Bradley" userId="cf0bf7ea-799c-42a9-bae9-2cd257c54eb6" providerId="ADAL" clId="{DD0BEBB3-9555-4637-A6E2-94CF25947E6F}" dt="2025-10-08T08:35:01.348" v="329" actId="20577"/>
          <ac:spMkLst>
            <pc:docMk/>
            <pc:sldMk cId="129951829" sldId="301"/>
            <ac:spMk id="31" creationId="{0F5FB8C2-C14F-E38D-1F05-812C83ECA74B}"/>
          </ac:spMkLst>
        </pc:spChg>
      </pc:sldChg>
      <pc:sldChg chg="modSp add mod">
        <pc:chgData name="Ainslie Bradley" userId="cf0bf7ea-799c-42a9-bae9-2cd257c54eb6" providerId="ADAL" clId="{DD0BEBB3-9555-4637-A6E2-94CF25947E6F}" dt="2025-10-08T08:28:22.360" v="134" actId="20577"/>
        <pc:sldMkLst>
          <pc:docMk/>
          <pc:sldMk cId="3466918221" sldId="307"/>
        </pc:sldMkLst>
        <pc:spChg chg="mod">
          <ac:chgData name="Ainslie Bradley" userId="cf0bf7ea-799c-42a9-bae9-2cd257c54eb6" providerId="ADAL" clId="{DD0BEBB3-9555-4637-A6E2-94CF25947E6F}" dt="2025-10-08T08:28:22.360" v="134" actId="20577"/>
          <ac:spMkLst>
            <pc:docMk/>
            <pc:sldMk cId="3466918221" sldId="307"/>
            <ac:spMk id="7" creationId="{B5B2D871-2D84-687C-8DB9-5D39A396A9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08/10/2025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10/8/2025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10/8/2025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Support Worker</a:t>
            </a:r>
            <a:br>
              <a:rPr lang="en-US" sz="4400" dirty="0">
                <a:latin typeface="Tiempos Headline Regular" panose="02020503060303060403" pitchFamily="18" charset="0"/>
              </a:rPr>
            </a:br>
            <a:r>
              <a:rPr lang="en-US" sz="1800" dirty="0">
                <a:latin typeface="TWK Lausanne 350" panose="02000503040000020004" pitchFamily="50" charset="0"/>
              </a:rPr>
              <a:t>(September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5634491"/>
          </a:xfrm>
          <a:prstGeom prst="rect">
            <a:avLst/>
          </a:prstGeom>
          <a:noFill/>
        </p:spPr>
        <p:txBody>
          <a:bodyPr wrap="square" rtlCol="0">
            <a:spAutoFit/>
          </a:bodyPr>
          <a:lstStyle/>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Qualified to SVQ level 2 H&amp;SC or SCQF equivalent (or are willing to work towards)</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Knowledge of current relevant legislation and policies relating to housing and social care</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Knowledge of issues surrounding homelessness</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Experience of crisis work with vulnerable people</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Ability to ensure the programme is delivered in accordance with corporate policy and Association objectives</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Skills and ability in effective time management and working to deadlines</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Ability to compile comprehensive reports as required</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Knowledge of local resources and programmes</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Flexibility with regards to working patterns</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Ability to travel within agreed geographical area</a:t>
            </a:r>
          </a:p>
          <a:p>
            <a:pPr marL="171450" indent="-171450" algn="just">
              <a:lnSpc>
                <a:spcPct val="107000"/>
              </a:lnSpc>
              <a:spcAft>
                <a:spcPts val="800"/>
              </a:spcAft>
              <a:buFont typeface="Wingdings" panose="05000000000000000000" pitchFamily="2" charset="2"/>
              <a:buChar char="ü"/>
            </a:pPr>
            <a:r>
              <a:rPr lang="en-GB" sz="1200" dirty="0">
                <a:latin typeface="TWK Lausanne 350" panose="02000503040000020004" pitchFamily="50" charset="0"/>
              </a:rPr>
              <a:t>Ability to respond at short notice to crisis situations</a:t>
            </a:r>
          </a:p>
          <a:p>
            <a:pPr marL="171450" indent="-171450" algn="just">
              <a:lnSpc>
                <a:spcPct val="107000"/>
              </a:lnSpc>
              <a:spcAft>
                <a:spcPts val="800"/>
              </a:spcAft>
              <a:buFont typeface="Wingdings" panose="05000000000000000000" pitchFamily="2" charset="2"/>
              <a:buChar char="ü"/>
            </a:pPr>
            <a:endParaRPr lang="en-GB" sz="1200" dirty="0">
              <a:latin typeface="TWK Lausanne 350" panose="02000503040000020004" pitchFamily="50" charset="0"/>
            </a:endParaRPr>
          </a:p>
          <a:p>
            <a:pPr algn="just">
              <a:lnSpc>
                <a:spcPct val="107000"/>
              </a:lnSpc>
              <a:spcAft>
                <a:spcPts val="800"/>
              </a:spcAft>
            </a:pPr>
            <a:r>
              <a:rPr lang="en-GB" sz="1600" b="1" dirty="0">
                <a:latin typeface="TWK Lausanne 350" panose="02000503040000020004" pitchFamily="50" charset="0"/>
              </a:rPr>
              <a:t>Desirable Knowledge</a:t>
            </a:r>
          </a:p>
          <a:p>
            <a:pPr marL="171450" indent="-171450">
              <a:buFont typeface="Wingdings" panose="05000000000000000000" pitchFamily="2" charset="2"/>
              <a:buChar char="ü"/>
            </a:pPr>
            <a:r>
              <a:rPr lang="en-GB" sz="1200" dirty="0">
                <a:latin typeface="TWK Lausanne 350" panose="02000503040000020004" pitchFamily="50" charset="0"/>
              </a:rPr>
              <a:t>Experience of working in a similar environment</a:t>
            </a:r>
          </a:p>
          <a:p>
            <a:pPr marL="171450" indent="-171450">
              <a:buFont typeface="Wingdings" panose="05000000000000000000" pitchFamily="2" charset="2"/>
              <a:buChar char="ü"/>
            </a:pPr>
            <a:r>
              <a:rPr lang="en-GB" sz="1200" dirty="0">
                <a:latin typeface="TWK Lausanne 350" panose="02000503040000020004" pitchFamily="50" charset="0"/>
              </a:rPr>
              <a:t>Understanding of the principles of working within a Psychologically Informed Environment (PIE)</a:t>
            </a:r>
          </a:p>
          <a:p>
            <a:pPr algn="just">
              <a:lnSpc>
                <a:spcPct val="107000"/>
              </a:lnSpc>
              <a:spcAft>
                <a:spcPts val="800"/>
              </a:spcAft>
            </a:pPr>
            <a:endParaRPr lang="en-GB" sz="1600" b="1" i="0" u="none" strike="noStrike" baseline="0" dirty="0">
              <a:latin typeface="TWK Lausanne 350" panose="02000503040000020004" pitchFamily="50"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326715"/>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Part Time, Fixed Term Contract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19-22 (£21,826 - £23,365 per annum) plus a sleep-in payment of £10,917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Senior Support Worker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rPr>
              <a:t>Your normal working hours are an average of 31.5 waking plus 1.75 sleep-in shifts per week. These hours will be worked between Monday to Sunday, in shifts which are defined by your line manager on a rolling rota, over a 52-week period. The rota will be available to you a minimum of one week in advance. You may be required to work different shift times, with reasonable notice, in agreement with your line manager.</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75 Old Perth Road, Inverness, IV2</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280 hours holiday (equivalent to 6 weeks) pro rata per year in the first year rising to </a:t>
            </a:r>
            <a:r>
              <a:rPr lang="en-GB" sz="1200" dirty="0">
                <a:latin typeface="TWK Lausanne 350" panose="02000503040000020004" pitchFamily="50" charset="0"/>
                <a:ea typeface="Calibri" panose="020F0502020204030204" pitchFamily="34" charset="0"/>
                <a:cs typeface="Times New Roman" panose="02020603050405020304" pitchFamily="18" charset="0"/>
              </a:rPr>
              <a:t>310</a:t>
            </a: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497222"/>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a:t>
            </a:r>
            <a:r>
              <a:rPr lang="en-GB" sz="1400">
                <a:latin typeface="TWK Lausanne 350" panose="02000503040000020004" pitchFamily="50" charset="0"/>
              </a:rPr>
              <a:t>the role. </a:t>
            </a:r>
            <a:endParaRPr lang="en-GB" sz="1400" dirty="0">
              <a:latin typeface="TWK Lausanne 350" panose="02000503040000020004" pitchFamily="50" charset="0"/>
            </a:endParaRPr>
          </a:p>
          <a:p>
            <a:pPr>
              <a:lnSpc>
                <a:spcPct val="150000"/>
              </a:lnSpc>
            </a:pP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Support Worker- Maternity Cover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2646878"/>
          </a:xfrm>
          <a:prstGeom prst="rect">
            <a:avLst/>
          </a:prstGeom>
          <a:noFill/>
        </p:spPr>
        <p:txBody>
          <a:bodyPr wrap="square">
            <a:spAutoFit/>
          </a:bodyPr>
          <a:lstStyle/>
          <a:p>
            <a:pPr algn="just">
              <a:spcAft>
                <a:spcPts val="1200"/>
              </a:spcAft>
            </a:pPr>
            <a:endParaRPr lang="en-GB" sz="1400" dirty="0">
              <a:latin typeface="TWK Lausanne 350" panose="02000503040000020004" pitchFamily="50" charset="0"/>
              <a:cs typeface="Times New Roman" panose="02020603050405020304" pitchFamily="18" charset="0"/>
            </a:endParaRPr>
          </a:p>
          <a:p>
            <a:pPr algn="just">
              <a:spcAft>
                <a:spcPts val="1200"/>
              </a:spcAft>
            </a:pPr>
            <a:endParaRPr lang="en-GB" sz="1400" dirty="0">
              <a:latin typeface="TWK Lausanne 350" panose="02000503040000020004" pitchFamily="50" charset="0"/>
              <a:cs typeface="Times New Roman" panose="02020603050405020304" pitchFamily="18" charset="0"/>
            </a:endParaRPr>
          </a:p>
          <a:p>
            <a:pPr algn="just">
              <a:spcAft>
                <a:spcPts val="1200"/>
              </a:spcAft>
            </a:pPr>
            <a:r>
              <a:rPr lang="en-GB" sz="1200" dirty="0">
                <a:latin typeface="TWK Lausanne 350" panose="02000503040000020004" pitchFamily="50" charset="0"/>
                <a:cs typeface="Times New Roman" panose="02020603050405020304" pitchFamily="18" charset="0"/>
              </a:rPr>
              <a:t>Supported Accommodation  Inverness is a trauma informed  </a:t>
            </a:r>
            <a:r>
              <a:rPr lang="en-GB" sz="1200" dirty="0">
                <a:latin typeface="TWK Lausanne 350" panose="02000503040000020004" pitchFamily="50" charset="0"/>
              </a:rPr>
              <a:t>supported accommodation service for care experienced  young people aged 16-26 who are leaving care or at risk of becoming homeless. </a:t>
            </a:r>
          </a:p>
          <a:p>
            <a:pPr algn="just">
              <a:spcAft>
                <a:spcPts val="1200"/>
              </a:spcAft>
            </a:pPr>
            <a:r>
              <a:rPr lang="en-GB" sz="1200" dirty="0">
                <a:latin typeface="TWK Lausanne 350" panose="02000503040000020004" pitchFamily="50" charset="0"/>
              </a:rPr>
              <a:t>The Support Worker will provide support in a person-centred  manner   meeting the needs  of the young people that we support  as well as providing emotional and practical support which is aimed at nurturing essential life skills and promoting independence.  </a:t>
            </a: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TWK Lausanne 350" panose="02000503040000020004" pitchFamily="50" charset="0"/>
              </a:rPr>
              <a:t>Locality Manager</a:t>
            </a:r>
            <a:endParaRPr lang="en-GB" sz="1200" dirty="0">
              <a:solidFill>
                <a:schemeClr val="tx1"/>
              </a:solidFill>
              <a:latin typeface="TWK Lausanne 350" panose="02000503040000020004" pitchFamily="50" charset="0"/>
            </a:endParaRP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TWK Lausanne 350" panose="02000503040000020004" pitchFamily="50" charset="0"/>
              </a:rPr>
              <a:t>Registered Manager</a:t>
            </a:r>
            <a:endParaRPr lang="en-GB" sz="1200" dirty="0">
              <a:solidFill>
                <a:schemeClr val="tx1"/>
              </a:solidFill>
              <a:latin typeface="TWK Lausanne 350" panose="02000503040000020004" pitchFamily="50" charset="0"/>
            </a:endParaRP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TWK Lausanne 350" panose="02000503040000020004" pitchFamily="50" charset="0"/>
              </a:rPr>
              <a:t>Senior Support Worker</a:t>
            </a:r>
            <a:endParaRPr lang="en-GB" sz="1200" dirty="0">
              <a:solidFill>
                <a:schemeClr val="tx1"/>
              </a:solidFill>
              <a:latin typeface="TWK Lausanne 350" panose="02000503040000020004" pitchFamily="50" charset="0"/>
            </a:endParaRP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A2CDF45-770A-9210-A299-A569CBBD342F}"/>
              </a:ext>
            </a:extLst>
          </p:cNvPr>
          <p:cNvSpPr/>
          <p:nvPr/>
        </p:nvSpPr>
        <p:spPr>
          <a:xfrm>
            <a:off x="1760558" y="547691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TWK Lausanne 350" panose="02000503040000020004" pitchFamily="50" charset="0"/>
              </a:rPr>
              <a:t>Support Workers</a:t>
            </a:r>
            <a:endParaRPr lang="en-GB" sz="1200" dirty="0">
              <a:solidFill>
                <a:schemeClr val="tx1"/>
              </a:solidFill>
              <a:latin typeface="TWK Lausanne 350" panose="02000503040000020004" pitchFamily="50" charset="0"/>
            </a:endParaRPr>
          </a:p>
        </p:txBody>
      </p:sp>
      <p:cxnSp>
        <p:nvCxnSpPr>
          <p:cNvPr id="14" name="Straight Arrow Connector 13">
            <a:extLst>
              <a:ext uri="{FF2B5EF4-FFF2-40B4-BE49-F238E27FC236}">
                <a16:creationId xmlns:a16="http://schemas.microsoft.com/office/drawing/2014/main" id="{9AB553D8-ED07-D201-2394-A1DB6A8F86DA}"/>
              </a:ext>
            </a:extLst>
          </p:cNvPr>
          <p:cNvCxnSpPr>
            <a:stCxn id="4" idx="2"/>
            <a:endCxn id="11" idx="0"/>
          </p:cNvCxnSpPr>
          <p:nvPr/>
        </p:nvCxnSpPr>
        <p:spPr>
          <a:xfrm flipH="1">
            <a:off x="2647663" y="4924008"/>
            <a:ext cx="1" cy="5529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408B15F-C9DF-E238-3271-5997C36B925C}"/>
              </a:ext>
            </a:extLst>
          </p:cNvPr>
          <p:cNvSpPr txBox="1"/>
          <p:nvPr/>
        </p:nvSpPr>
        <p:spPr>
          <a:xfrm>
            <a:off x="317240" y="289249"/>
            <a:ext cx="5561045" cy="584775"/>
          </a:xfrm>
          <a:prstGeom prst="rect">
            <a:avLst/>
          </a:prstGeom>
          <a:noFill/>
        </p:spPr>
        <p:txBody>
          <a:bodyPr wrap="square" rtlCol="0">
            <a:spAutoFit/>
          </a:bodyPr>
          <a:lstStyle/>
          <a:p>
            <a:r>
              <a:rPr lang="en-GB" sz="3200" dirty="0">
                <a:latin typeface="Tiempos Headline Regular" panose="02020503060303060403" pitchFamily="18" charset="0"/>
              </a:rPr>
              <a:t>What does our team say?</a:t>
            </a:r>
          </a:p>
        </p:txBody>
      </p:sp>
      <p:sp>
        <p:nvSpPr>
          <p:cNvPr id="7" name="TextBox 6">
            <a:extLst>
              <a:ext uri="{FF2B5EF4-FFF2-40B4-BE49-F238E27FC236}">
                <a16:creationId xmlns:a16="http://schemas.microsoft.com/office/drawing/2014/main" id="{B5B2D871-2D84-687C-8DB9-5D39A396A96E}"/>
              </a:ext>
            </a:extLst>
          </p:cNvPr>
          <p:cNvSpPr txBox="1"/>
          <p:nvPr/>
        </p:nvSpPr>
        <p:spPr>
          <a:xfrm>
            <a:off x="5607698" y="1483565"/>
            <a:ext cx="5281126" cy="2677656"/>
          </a:xfrm>
          <a:prstGeom prst="rect">
            <a:avLst/>
          </a:prstGeom>
          <a:noFill/>
        </p:spPr>
        <p:txBody>
          <a:bodyPr wrap="square" rtlCol="0">
            <a:spAutoFit/>
          </a:bodyPr>
          <a:lstStyle/>
          <a:p>
            <a:pPr fontAlgn="base"/>
            <a:endParaRPr lang="en-GB" sz="1400" dirty="0">
              <a:latin typeface="TWK Lausanne 350" panose="02000503040000020004" pitchFamily="50" charset="0"/>
            </a:endParaRPr>
          </a:p>
          <a:p>
            <a:pPr fontAlgn="base"/>
            <a:br>
              <a:rPr lang="en-GB" sz="1400" dirty="0">
                <a:latin typeface="TWK Lausanne 350" panose="02000503040000020004" pitchFamily="50" charset="0"/>
              </a:rPr>
            </a:br>
            <a:endParaRPr lang="en-GB" sz="1400" dirty="0">
              <a:latin typeface="TWK Lausanne 350" panose="02000503040000020004" pitchFamily="50" charset="0"/>
            </a:endParaRPr>
          </a:p>
          <a:p>
            <a:pPr fontAlgn="base"/>
            <a:r>
              <a:rPr lang="en-GB" sz="1400" i="1" dirty="0">
                <a:latin typeface="TWK Lausanne 350" panose="02000503040000020004" pitchFamily="50" charset="0"/>
              </a:rPr>
              <a:t>I have worked with Right There for a year and a half and I thoroughly enjoy the variety of each day and the challenges. The staff team all have a wide range of skills, and we all work together as a team. The management team are all very supportive and we all work together to do our best for the people we support . I would highly recommend working with Right There.</a:t>
            </a:r>
          </a:p>
          <a:p>
            <a:pPr fontAlgn="base"/>
            <a:endParaRPr lang="en-GB" sz="1400" dirty="0">
              <a:latin typeface="TWK Lausanne 350" panose="02000503040000020004" pitchFamily="50" charset="0"/>
            </a:endParaRPr>
          </a:p>
          <a:p>
            <a:pPr fontAlgn="base"/>
            <a:r>
              <a:rPr lang="en-GB" sz="1400" dirty="0">
                <a:latin typeface="TWK Lausanne 350" panose="02000503040000020004" pitchFamily="50" charset="0"/>
              </a:rPr>
              <a:t>Gillian French, Support Worker, Inverness </a:t>
            </a:r>
            <a:r>
              <a:rPr lang="en-GB" sz="1200" i="1" dirty="0">
                <a:latin typeface="TWK Lausanne 350" panose="02000503040000020004" pitchFamily="50" charset="0"/>
              </a:rPr>
              <a:t>. </a:t>
            </a:r>
          </a:p>
        </p:txBody>
      </p:sp>
      <p:pic>
        <p:nvPicPr>
          <p:cNvPr id="2" name="Picture 1" descr="A black hexagon on a yellow background&#10;&#10;Description automatically generated">
            <a:extLst>
              <a:ext uri="{FF2B5EF4-FFF2-40B4-BE49-F238E27FC236}">
                <a16:creationId xmlns:a16="http://schemas.microsoft.com/office/drawing/2014/main" id="{D0C05EEA-CB50-3616-4152-A7A1A6AF566B}"/>
              </a:ext>
            </a:extLst>
          </p:cNvPr>
          <p:cNvPicPr>
            <a:picLocks noChangeAspect="1"/>
          </p:cNvPicPr>
          <p:nvPr/>
        </p:nvPicPr>
        <p:blipFill>
          <a:blip r:embed="rId2"/>
          <a:stretch>
            <a:fillRect/>
          </a:stretch>
        </p:blipFill>
        <p:spPr>
          <a:xfrm>
            <a:off x="0" y="1120959"/>
            <a:ext cx="5374433" cy="5374433"/>
          </a:xfrm>
          <a:prstGeom prst="rect">
            <a:avLst/>
          </a:prstGeom>
        </p:spPr>
      </p:pic>
      <p:grpSp>
        <p:nvGrpSpPr>
          <p:cNvPr id="3" name="Group 2">
            <a:extLst>
              <a:ext uri="{FF2B5EF4-FFF2-40B4-BE49-F238E27FC236}">
                <a16:creationId xmlns:a16="http://schemas.microsoft.com/office/drawing/2014/main" id="{23A95AFD-73A1-3733-0B51-C074DA280D04}"/>
              </a:ext>
            </a:extLst>
          </p:cNvPr>
          <p:cNvGrpSpPr/>
          <p:nvPr/>
        </p:nvGrpSpPr>
        <p:grpSpPr>
          <a:xfrm>
            <a:off x="3854" y="1120959"/>
            <a:ext cx="5374433" cy="5374433"/>
            <a:chOff x="0" y="1120959"/>
            <a:chExt cx="5374433" cy="5374433"/>
          </a:xfrm>
        </p:grpSpPr>
        <p:pic>
          <p:nvPicPr>
            <p:cNvPr id="4" name="Picture 3">
              <a:extLst>
                <a:ext uri="{FF2B5EF4-FFF2-40B4-BE49-F238E27FC236}">
                  <a16:creationId xmlns:a16="http://schemas.microsoft.com/office/drawing/2014/main" id="{E8A1752D-AB70-FB75-8F7E-9890B153F773}"/>
                </a:ext>
              </a:extLst>
            </p:cNvPr>
            <p:cNvPicPr>
              <a:picLocks noChangeAspect="1"/>
            </p:cNvPicPr>
            <p:nvPr/>
          </p:nvPicPr>
          <p:blipFill>
            <a:blip r:embed="rId3"/>
            <a:srcRect l="21607" r="6727"/>
            <a:stretch>
              <a:fillRect/>
            </a:stretch>
          </p:blipFill>
          <p:spPr>
            <a:xfrm>
              <a:off x="40640" y="1430734"/>
              <a:ext cx="5222240" cy="4860338"/>
            </a:xfrm>
            <a:prstGeom prst="rect">
              <a:avLst/>
            </a:prstGeom>
          </p:spPr>
        </p:pic>
        <p:pic>
          <p:nvPicPr>
            <p:cNvPr id="5" name="Picture 4" descr="A black hexagon on a yellow background&#10;&#10;Description automatically generated">
              <a:extLst>
                <a:ext uri="{FF2B5EF4-FFF2-40B4-BE49-F238E27FC236}">
                  <a16:creationId xmlns:a16="http://schemas.microsoft.com/office/drawing/2014/main" id="{9A6671C9-A14F-81B4-4B07-463F31ECC769}"/>
                </a:ext>
              </a:extLst>
            </p:cNvPr>
            <p:cNvPicPr>
              <a:picLocks noChangeAspect="1"/>
            </p:cNvPicPr>
            <p:nvPr/>
          </p:nvPicPr>
          <p:blipFill>
            <a:blip r:embed="rId2"/>
            <a:stretch>
              <a:fillRect/>
            </a:stretch>
          </p:blipFill>
          <p:spPr>
            <a:xfrm>
              <a:off x="0" y="1120959"/>
              <a:ext cx="5374433" cy="5374433"/>
            </a:xfrm>
            <a:prstGeom prst="rect">
              <a:avLst/>
            </a:prstGeom>
          </p:spPr>
        </p:pic>
      </p:grpSp>
    </p:spTree>
    <p:extLst>
      <p:ext uri="{BB962C8B-B14F-4D97-AF65-F5344CB8AC3E}">
        <p14:creationId xmlns:p14="http://schemas.microsoft.com/office/powerpoint/2010/main" val="3466918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5-6</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7-8</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9 </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11</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US" dirty="0">
                <a:latin typeface="TWK Lausanne 350" panose="02000503040000020004" pitchFamily="50" charset="0"/>
              </a:rPr>
              <a:t>10</a:t>
            </a:r>
            <a:endParaRPr lang="en-GB" dirty="0">
              <a:latin typeface="TWK Lausanne 350" panose="02000503040000020004" pitchFamily="50" charset="0"/>
            </a:endParaRP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6088"/>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75430"/>
            <a:ext cx="10716028" cy="5262979"/>
          </a:xfrm>
          <a:prstGeom prst="rect">
            <a:avLst/>
          </a:prstGeom>
          <a:noFill/>
        </p:spPr>
        <p:txBody>
          <a:bodyPr wrap="square">
            <a:spAutoFit/>
          </a:bodyPr>
          <a:lstStyle/>
          <a:p>
            <a:pPr marL="171450" lvl="0" indent="-171450">
              <a:buFont typeface="Wingdings" panose="05000000000000000000" pitchFamily="2" charset="2"/>
              <a:buChar char="Ø"/>
            </a:pPr>
            <a:r>
              <a:rPr lang="en-GB" sz="1200" dirty="0">
                <a:latin typeface="TWK Lausanne 350" panose="02000503040000020004" pitchFamily="50" charset="0"/>
              </a:rPr>
              <a:t>Develop positive, respectful and compassionate relationships with the people we support, focusing on their strengths and aspirations as individuals. </a:t>
            </a:r>
          </a:p>
          <a:p>
            <a:pPr marL="171450" lvl="0" indent="-171450">
              <a:buFont typeface="Wingdings" panose="05000000000000000000" pitchFamily="2" charset="2"/>
              <a:buChar char="Ø"/>
            </a:pPr>
            <a:r>
              <a:rPr lang="en-GB" sz="1200" dirty="0">
                <a:latin typeface="TWK Lausanne 350" panose="02000503040000020004" pitchFamily="50" charset="0"/>
              </a:rPr>
              <a:t>Have a high standard of professional integrity with colleagues and other professionals. </a:t>
            </a:r>
          </a:p>
          <a:p>
            <a:pPr marL="171450" lvl="0" indent="-171450">
              <a:buFont typeface="Wingdings" panose="05000000000000000000" pitchFamily="2" charset="2"/>
              <a:buChar char="Ø"/>
            </a:pPr>
            <a:r>
              <a:rPr lang="en-GB" sz="1200" dirty="0">
                <a:latin typeface="TWK Lausanne 350" panose="02000503040000020004" pitchFamily="50" charset="0"/>
              </a:rPr>
              <a:t>Establish clear professional boundaries with the people we support.</a:t>
            </a:r>
          </a:p>
          <a:p>
            <a:pPr marL="171450" lvl="0" indent="-171450">
              <a:buFont typeface="Wingdings" panose="05000000000000000000" pitchFamily="2" charset="2"/>
              <a:buChar char="Ø"/>
            </a:pPr>
            <a:r>
              <a:rPr lang="en-GB" sz="1200" dirty="0">
                <a:latin typeface="TWK Lausanne 350" panose="02000503040000020004" pitchFamily="50" charset="0"/>
              </a:rPr>
              <a:t>Actively practicing person-centred planning and unconditional positive regard.</a:t>
            </a:r>
          </a:p>
          <a:p>
            <a:pPr marL="171450" lvl="0" indent="-171450">
              <a:buFont typeface="Wingdings" panose="05000000000000000000" pitchFamily="2" charset="2"/>
              <a:buChar char="Ø"/>
            </a:pPr>
            <a:r>
              <a:rPr lang="en-GB" sz="1200" dirty="0">
                <a:latin typeface="TWK Lausanne 350" panose="02000503040000020004" pitchFamily="50" charset="0"/>
              </a:rPr>
              <a:t>Taking a Psychologically Informed Environment (PIE) approach.</a:t>
            </a:r>
          </a:p>
          <a:p>
            <a:pPr marL="171450" lvl="0" indent="-171450">
              <a:buFont typeface="Wingdings" panose="05000000000000000000" pitchFamily="2" charset="2"/>
              <a:buChar char="Ø"/>
            </a:pPr>
            <a:r>
              <a:rPr lang="en-GB" sz="1200" dirty="0">
                <a:latin typeface="TWK Lausanne 350" panose="02000503040000020004" pitchFamily="50" charset="0"/>
              </a:rPr>
              <a:t>Arranging and facilitating key work meeting to develop and review support plans in collaboration with the people we support to meet their individual needs both within the programme and out with.</a:t>
            </a:r>
          </a:p>
          <a:p>
            <a:pPr marL="171450" lvl="0" indent="-171450">
              <a:buFont typeface="Wingdings" panose="05000000000000000000" pitchFamily="2" charset="2"/>
              <a:buChar char="Ø"/>
            </a:pPr>
            <a:r>
              <a:rPr lang="en-GB" sz="1200" dirty="0">
                <a:latin typeface="TWK Lausanne 350" panose="02000503040000020004" pitchFamily="50" charset="0"/>
              </a:rPr>
              <a:t>Developing life skills with those we support, including how to maximise income, involvement in meaningful activities, budgeting, shopping, cooking and any other skills that aid to independence.</a:t>
            </a:r>
          </a:p>
          <a:p>
            <a:pPr marL="171450" lvl="0" indent="-171450">
              <a:buFont typeface="Wingdings" panose="05000000000000000000" pitchFamily="2" charset="2"/>
              <a:buChar char="Ø"/>
            </a:pPr>
            <a:r>
              <a:rPr lang="en-GB" sz="1200" dirty="0">
                <a:latin typeface="TWK Lausanne 350" panose="02000503040000020004" pitchFamily="50" charset="0"/>
              </a:rPr>
              <a:t>Advocating on behalf of the people we support.</a:t>
            </a:r>
          </a:p>
          <a:p>
            <a:pPr marL="171450" lvl="0" indent="-171450">
              <a:buFont typeface="Wingdings" panose="05000000000000000000" pitchFamily="2" charset="2"/>
              <a:buChar char="Ø"/>
            </a:pPr>
            <a:r>
              <a:rPr lang="en-GB" sz="1200" dirty="0">
                <a:latin typeface="TWK Lausanne 350" panose="02000503040000020004" pitchFamily="50" charset="0"/>
              </a:rPr>
              <a:t>Assist the people we support with engaging and integrating into the local community and helping them to become active citizens.</a:t>
            </a:r>
          </a:p>
          <a:p>
            <a:pPr marL="171450" lvl="0" indent="-171450">
              <a:buFont typeface="Wingdings" panose="05000000000000000000" pitchFamily="2" charset="2"/>
              <a:buChar char="Ø"/>
            </a:pPr>
            <a:r>
              <a:rPr lang="en-GB" sz="1200" dirty="0">
                <a:latin typeface="TWK Lausanne 350" panose="02000503040000020004" pitchFamily="50" charset="0"/>
              </a:rPr>
              <a:t>Utilising support plans to record and assess the progress of the people you are supporting.</a:t>
            </a:r>
          </a:p>
          <a:p>
            <a:pPr marL="171450" lvl="0" indent="-171450">
              <a:buFont typeface="Wingdings" panose="05000000000000000000" pitchFamily="2" charset="2"/>
              <a:buChar char="Ø"/>
            </a:pPr>
            <a:r>
              <a:rPr lang="en-GB" sz="1200" dirty="0">
                <a:latin typeface="TWK Lausanne 350" panose="02000503040000020004" pitchFamily="50" charset="0"/>
              </a:rPr>
              <a:t>Having knowledge of other relevant programmes and signposting the people we support when required.</a:t>
            </a:r>
          </a:p>
          <a:p>
            <a:pPr marL="171450" lvl="0" indent="-171450">
              <a:buFont typeface="Wingdings" panose="05000000000000000000" pitchFamily="2" charset="2"/>
              <a:buChar char="Ø"/>
            </a:pPr>
            <a:r>
              <a:rPr lang="en-GB" sz="1200" dirty="0">
                <a:latin typeface="TWK Lausanne 350" panose="02000503040000020004" pitchFamily="50" charset="0"/>
              </a:rPr>
              <a:t>Maintaining a safe environment for those we support, colleagues and others.</a:t>
            </a:r>
          </a:p>
          <a:p>
            <a:pPr marL="171450" lvl="0" indent="-171450">
              <a:buFont typeface="Wingdings" panose="05000000000000000000" pitchFamily="2" charset="2"/>
              <a:buChar char="Ø"/>
            </a:pPr>
            <a:r>
              <a:rPr lang="en-GB" sz="1200" dirty="0">
                <a:latin typeface="TWK Lausanne 350" panose="02000503040000020004" pitchFamily="50" charset="0"/>
              </a:rPr>
              <a:t>Undertaking household duties to maintain the accommodation to a high standard.</a:t>
            </a:r>
          </a:p>
          <a:p>
            <a:pPr marL="171450" lvl="0" indent="-171450">
              <a:buFont typeface="Wingdings" panose="05000000000000000000" pitchFamily="2" charset="2"/>
              <a:buChar char="Ø"/>
            </a:pPr>
            <a:r>
              <a:rPr lang="en-GB" sz="1200" dirty="0">
                <a:latin typeface="TWK Lausanne 350" panose="02000503040000020004" pitchFamily="50" charset="0"/>
              </a:rPr>
              <a:t>Planning, implementing and developing workshops or programme activities with those we support.</a:t>
            </a:r>
          </a:p>
          <a:p>
            <a:pPr marL="171450" lvl="0" indent="-171450">
              <a:buFont typeface="Wingdings" panose="05000000000000000000" pitchFamily="2" charset="2"/>
              <a:buChar char="Ø"/>
            </a:pPr>
            <a:r>
              <a:rPr lang="en-GB" sz="1200" dirty="0">
                <a:latin typeface="TWK Lausanne 350" panose="02000503040000020004" pitchFamily="50" charset="0"/>
              </a:rPr>
              <a:t>Compiling and reviewing risk assessments for the people we support.</a:t>
            </a:r>
          </a:p>
          <a:p>
            <a:pPr marL="171450" lvl="0" indent="-171450">
              <a:buFont typeface="Wingdings" panose="05000000000000000000" pitchFamily="2" charset="2"/>
              <a:buChar char="Ø"/>
            </a:pPr>
            <a:r>
              <a:rPr lang="en-GB" sz="1200" dirty="0">
                <a:latin typeface="TWK Lausanne 350" panose="02000503040000020004" pitchFamily="50" charset="0"/>
              </a:rPr>
              <a:t>Promoting involvement in the improvement and development of the programme from the people we support.</a:t>
            </a:r>
          </a:p>
          <a:p>
            <a:pPr marL="171450" lvl="0" indent="-171450">
              <a:buFont typeface="Wingdings" panose="05000000000000000000" pitchFamily="2" charset="2"/>
              <a:buChar char="Ø"/>
            </a:pPr>
            <a:r>
              <a:rPr lang="en-GB" sz="1200" dirty="0">
                <a:latin typeface="TWK Lausanne 350" panose="02000503040000020004" pitchFamily="50" charset="0"/>
              </a:rPr>
              <a:t>Represent Right There to other agencies or programmes including Local Authority, Social Work, Housing Programmes and other relevant programmes</a:t>
            </a:r>
          </a:p>
          <a:p>
            <a:pPr marL="171450" lvl="0" indent="-171450">
              <a:buFont typeface="Wingdings" panose="05000000000000000000" pitchFamily="2" charset="2"/>
              <a:buChar char="Ø"/>
            </a:pPr>
            <a:r>
              <a:rPr lang="en-GB" sz="1200" dirty="0">
                <a:latin typeface="TWK Lausanne 350" panose="02000503040000020004" pitchFamily="50" charset="0"/>
              </a:rPr>
              <a:t>Actively contribute to your programme and the organisation’s development and improvement.</a:t>
            </a:r>
          </a:p>
          <a:p>
            <a:pPr marL="171450" lvl="0" indent="-171450">
              <a:buFont typeface="Wingdings" panose="05000000000000000000" pitchFamily="2" charset="2"/>
              <a:buChar char="Ø"/>
            </a:pPr>
            <a:r>
              <a:rPr lang="en-GB" sz="1200" dirty="0">
                <a:latin typeface="TWK Lausanne 350" panose="02000503040000020004" pitchFamily="50" charset="0"/>
              </a:rPr>
              <a:t>Participate in team meetings.</a:t>
            </a:r>
          </a:p>
          <a:p>
            <a:pPr marL="171450" lvl="0" indent="-171450">
              <a:buFont typeface="Wingdings" panose="05000000000000000000" pitchFamily="2" charset="2"/>
              <a:buChar char="Ø"/>
            </a:pPr>
            <a:r>
              <a:rPr lang="en-GB" sz="1200" dirty="0">
                <a:latin typeface="TWK Lausanne 350" panose="02000503040000020004" pitchFamily="50" charset="0"/>
              </a:rPr>
              <a:t>Attend and participate in training and share learning experiences.</a:t>
            </a:r>
          </a:p>
          <a:p>
            <a:pPr marL="171450" lvl="0" indent="-171450">
              <a:buFont typeface="Wingdings" panose="05000000000000000000" pitchFamily="2" charset="2"/>
              <a:buChar char="Ø"/>
            </a:pPr>
            <a:r>
              <a:rPr lang="en-GB" sz="1200" dirty="0">
                <a:latin typeface="TWK Lausanne 350" panose="02000503040000020004" pitchFamily="50" charset="0"/>
              </a:rPr>
              <a:t>Engage in reflective practice.</a:t>
            </a:r>
          </a:p>
          <a:p>
            <a:pPr marL="171450" lvl="0" indent="-171450">
              <a:buFont typeface="Wingdings" panose="05000000000000000000" pitchFamily="2" charset="2"/>
              <a:buChar char="Ø"/>
            </a:pPr>
            <a:r>
              <a:rPr lang="en-GB" sz="1200" dirty="0">
                <a:latin typeface="TWK Lausanne 350" panose="02000503040000020004" pitchFamily="50" charset="0"/>
              </a:rPr>
              <a:t>Feedback on the review of organisational polices &amp; procedures and local guidelines. </a:t>
            </a:r>
          </a:p>
          <a:p>
            <a:pPr marL="171450" lvl="0" indent="-171450">
              <a:buFont typeface="Wingdings" panose="05000000000000000000" pitchFamily="2" charset="2"/>
              <a:buChar char="Ø"/>
            </a:pPr>
            <a:r>
              <a:rPr lang="en-US" sz="1200" dirty="0">
                <a:latin typeface="TWK Lausanne 350" panose="02000503040000020004" pitchFamily="50" charset="0"/>
              </a:rPr>
              <a:t>Promote and represent Right There </a:t>
            </a:r>
            <a:r>
              <a:rPr lang="en-US" sz="1200" dirty="0" err="1">
                <a:latin typeface="TWK Lausanne 350" panose="02000503040000020004" pitchFamily="50" charset="0"/>
              </a:rPr>
              <a:t>programmes</a:t>
            </a:r>
            <a:r>
              <a:rPr lang="en-US" sz="1200" dirty="0">
                <a:latin typeface="TWK Lausanne 350" panose="02000503040000020004" pitchFamily="50" charset="0"/>
              </a:rPr>
              <a:t> positively.</a:t>
            </a:r>
          </a:p>
          <a:p>
            <a:pPr marL="171450" lvl="0" indent="-171450">
              <a:buFont typeface="Wingdings" panose="05000000000000000000" pitchFamily="2" charset="2"/>
              <a:buChar char="Ø"/>
            </a:pPr>
            <a:r>
              <a:rPr lang="en-GB" sz="1200" dirty="0">
                <a:latin typeface="TWK Lausanne 350" panose="02000503040000020004" pitchFamily="50" charset="0"/>
              </a:rPr>
              <a:t>Strive for continuous personal and professional development.</a:t>
            </a:r>
          </a:p>
          <a:p>
            <a:pPr marL="171450" lvl="0" indent="-171450">
              <a:buFont typeface="Wingdings" panose="05000000000000000000" pitchFamily="2" charset="2"/>
              <a:buChar char="Ø"/>
            </a:pPr>
            <a:r>
              <a:rPr lang="en-GB" sz="1200" dirty="0">
                <a:latin typeface="TWK Lausanne 350" panose="02000503040000020004" pitchFamily="50" charset="0"/>
              </a:rPr>
              <a:t>Engage with any organisational initiatives or working groups such as NHS Healthy Working Lives, Investors in People, the LGBT Charter, etc.</a:t>
            </a:r>
          </a:p>
          <a:p>
            <a:pPr lvl="0"/>
            <a:endParaRPr lang="en-GB" sz="1200" dirty="0">
              <a:latin typeface="TWK Lausanne 350" panose="02000503040000020004" pitchFamily="50" charset="0"/>
            </a:endParaRPr>
          </a:p>
        </p:txBody>
      </p:sp>
    </p:spTree>
    <p:extLst>
      <p:ext uri="{BB962C8B-B14F-4D97-AF65-F5344CB8AC3E}">
        <p14:creationId xmlns:p14="http://schemas.microsoft.com/office/powerpoint/2010/main" val="10583463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D794F1-94B9-4D1B-AED5-C98D7FEFA3F7}">
  <ds:schemaRefs>
    <ds:schemaRef ds:uri="http://schemas.microsoft.com/office/2006/documentManagement/types"/>
    <ds:schemaRef ds:uri="http://schemas.microsoft.com/office/infopath/2007/PartnerControls"/>
    <ds:schemaRef ds:uri="http://purl.org/dc/terms/"/>
    <ds:schemaRef ds:uri="http://schemas.microsoft.com/office/2006/metadata/properties"/>
    <ds:schemaRef ds:uri="http://www.w3.org/XML/1998/namespace"/>
    <ds:schemaRef ds:uri="http://purl.org/dc/dcmitype/"/>
    <ds:schemaRef ds:uri="a3b0d63c-cdf0-4c0c-bf95-5155ff5031c1"/>
    <ds:schemaRef ds:uri="http://schemas.openxmlformats.org/package/2006/metadata/core-properties"/>
    <ds:schemaRef ds:uri="9f7d3311-57c9-43fe-8231-1e93a56e81a6"/>
    <ds:schemaRef ds:uri="5918e872-e67b-4fda-801c-e11e2e8f9e7e"/>
    <ds:schemaRef ds:uri="http://purl.org/dc/elements/1.1/"/>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1547</Words>
  <Application>Microsoft Office PowerPoint</Application>
  <PresentationFormat>Widescreen</PresentationFormat>
  <Paragraphs>120</Paragraphs>
  <Slides>14</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14</vt:i4>
      </vt:variant>
    </vt:vector>
  </HeadingPairs>
  <TitlesOfParts>
    <vt:vector size="28" baseType="lpstr">
      <vt:lpstr>Tiempos Headline Medium</vt:lpstr>
      <vt:lpstr>Wingdings</vt:lpstr>
      <vt:lpstr>Calibri Light</vt:lpstr>
      <vt:lpstr>TWK Lausanne 450</vt:lpstr>
      <vt:lpstr>Segoe UI</vt:lpstr>
      <vt:lpstr>TWK Lausanne 350</vt:lpstr>
      <vt:lpstr>Tiempos Headline Regular</vt:lpstr>
      <vt:lpstr>Symbol</vt:lpstr>
      <vt:lpstr>Arial</vt:lpstr>
      <vt:lpstr>TWK Lausanne 300</vt:lpstr>
      <vt:lpstr>TWK Lausanne 500</vt:lpstr>
      <vt:lpstr>Calibri</vt:lpstr>
      <vt:lpstr>Office Theme</vt:lpstr>
      <vt:lpstr>1_Office Theme</vt:lpstr>
      <vt:lpstr>Job Pack   Support Worker (September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149</cp:revision>
  <dcterms:created xsi:type="dcterms:W3CDTF">2021-11-30T15:33:31Z</dcterms:created>
  <dcterms:modified xsi:type="dcterms:W3CDTF">2025-10-08T08:36:34Z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